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omments/modernComment_13F_72E0E657.xml" ContentType="application/vnd.ms-powerpoint.comments+xml"/>
  <Override PartName="/ppt/comments/modernComment_14A_684945FE.xml" ContentType="application/vnd.ms-powerpoint.comments+xml"/>
  <Override PartName="/ppt/comments/modernComment_146_3762CB21.xml" ContentType="application/vnd.ms-powerpoint.comments+xml"/>
  <Override PartName="/ppt/comments/modernComment_14B_C3CD5491.xml" ContentType="application/vnd.ms-powerpoint.comments+xml"/>
  <Override PartName="/ppt/comments/modernComment_148_E7A995D1.xml" ContentType="application/vnd.ms-powerpoint.comments+xml"/>
  <Override PartName="/ppt/comments/modernComment_14C_C99B7498.xml" ContentType="application/vnd.ms-powerpoint.comments+xml"/>
  <Override PartName="/ppt/comments/modernComment_14D_70808CC6.xml" ContentType="application/vnd.ms-powerpoint.comments+xml"/>
  <Override PartName="/ppt/comments/modernComment_143_D7F0E794.xml" ContentType="application/vnd.ms-powerpoint.comments+xml"/>
  <Override PartName="/ppt/comments/modernComment_144_2EAE600D.xml" ContentType="application/vnd.ms-powerpoint.comments+xml"/>
  <Override PartName="/ppt/comments/modernComment_145_E0F4FD53.xml" ContentType="application/vnd.ms-powerpoint.comments+xml"/>
  <Override PartName="/ppt/comments/modernComment_14E_AA5EE96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1" r:id="rId4"/>
    <p:sldId id="309" r:id="rId5"/>
    <p:sldId id="258" r:id="rId6"/>
    <p:sldId id="273" r:id="rId7"/>
    <p:sldId id="279" r:id="rId8"/>
    <p:sldId id="311" r:id="rId9"/>
    <p:sldId id="276" r:id="rId10"/>
    <p:sldId id="257" r:id="rId11"/>
    <p:sldId id="277" r:id="rId12"/>
    <p:sldId id="278" r:id="rId13"/>
    <p:sldId id="313" r:id="rId14"/>
    <p:sldId id="288" r:id="rId15"/>
    <p:sldId id="272" r:id="rId16"/>
    <p:sldId id="286" r:id="rId17"/>
    <p:sldId id="260" r:id="rId18"/>
    <p:sldId id="289" r:id="rId19"/>
    <p:sldId id="292" r:id="rId20"/>
    <p:sldId id="303" r:id="rId21"/>
    <p:sldId id="270" r:id="rId22"/>
    <p:sldId id="304" r:id="rId23"/>
    <p:sldId id="261" r:id="rId24"/>
    <p:sldId id="300" r:id="rId25"/>
    <p:sldId id="302" r:id="rId26"/>
    <p:sldId id="301" r:id="rId27"/>
    <p:sldId id="263" r:id="rId28"/>
    <p:sldId id="317" r:id="rId29"/>
    <p:sldId id="284" r:id="rId30"/>
    <p:sldId id="283" r:id="rId31"/>
    <p:sldId id="265" r:id="rId32"/>
    <p:sldId id="266" r:id="rId33"/>
    <p:sldId id="293" r:id="rId34"/>
    <p:sldId id="294" r:id="rId35"/>
    <p:sldId id="280" r:id="rId36"/>
    <p:sldId id="282" r:id="rId37"/>
    <p:sldId id="281" r:id="rId38"/>
    <p:sldId id="299" r:id="rId39"/>
    <p:sldId id="296" r:id="rId40"/>
    <p:sldId id="269" r:id="rId41"/>
    <p:sldId id="297" r:id="rId42"/>
    <p:sldId id="308" r:id="rId43"/>
    <p:sldId id="312" r:id="rId44"/>
    <p:sldId id="274" r:id="rId45"/>
    <p:sldId id="307" r:id="rId46"/>
    <p:sldId id="341" r:id="rId47"/>
    <p:sldId id="366" r:id="rId48"/>
    <p:sldId id="365" r:id="rId49"/>
    <p:sldId id="342" r:id="rId50"/>
    <p:sldId id="368" r:id="rId51"/>
    <p:sldId id="339" r:id="rId52"/>
    <p:sldId id="340" r:id="rId53"/>
    <p:sldId id="343" r:id="rId54"/>
    <p:sldId id="344" r:id="rId55"/>
    <p:sldId id="345" r:id="rId56"/>
    <p:sldId id="346" r:id="rId57"/>
    <p:sldId id="369" r:id="rId58"/>
    <p:sldId id="347" r:id="rId59"/>
    <p:sldId id="348" r:id="rId60"/>
    <p:sldId id="349" r:id="rId61"/>
    <p:sldId id="350" r:id="rId62"/>
    <p:sldId id="351" r:id="rId63"/>
    <p:sldId id="352" r:id="rId64"/>
    <p:sldId id="353" r:id="rId65"/>
    <p:sldId id="318" r:id="rId66"/>
    <p:sldId id="367" r:id="rId67"/>
    <p:sldId id="362" r:id="rId68"/>
    <p:sldId id="319" r:id="rId69"/>
    <p:sldId id="330" r:id="rId70"/>
    <p:sldId id="326" r:id="rId71"/>
    <p:sldId id="331" r:id="rId72"/>
    <p:sldId id="328" r:id="rId73"/>
    <p:sldId id="329" r:id="rId74"/>
    <p:sldId id="363" r:id="rId75"/>
    <p:sldId id="364" r:id="rId76"/>
    <p:sldId id="332" r:id="rId77"/>
    <p:sldId id="333" r:id="rId78"/>
    <p:sldId id="323" r:id="rId79"/>
    <p:sldId id="324" r:id="rId80"/>
    <p:sldId id="325" r:id="rId81"/>
    <p:sldId id="334" r:id="rId82"/>
    <p:sldId id="354" r:id="rId83"/>
    <p:sldId id="335" r:id="rId84"/>
    <p:sldId id="337" r:id="rId85"/>
    <p:sldId id="360" r:id="rId86"/>
    <p:sldId id="356" r:id="rId87"/>
    <p:sldId id="357" r:id="rId88"/>
    <p:sldId id="358" r:id="rId89"/>
    <p:sldId id="262" r:id="rId90"/>
    <p:sldId id="359" r:id="rId91"/>
    <p:sldId id="361" r:id="rId92"/>
    <p:sldId id="338" r:id="rId93"/>
    <p:sldId id="315" r:id="rId94"/>
    <p:sldId id="33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6AC4C-62AC-5E7E-BDAC-8CDA50C06C4C}" name="HARIHARAN SUBRAMANIAN" initials="HS" userId="2d3bb0524538a23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4" autoAdjust="0"/>
    <p:restoredTop sz="94660"/>
  </p:normalViewPr>
  <p:slideViewPr>
    <p:cSldViewPr snapToGrid="0">
      <p:cViewPr varScale="1">
        <p:scale>
          <a:sx n="96" d="100"/>
          <a:sy n="96" d="100"/>
        </p:scale>
        <p:origin x="6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omments/modernComment_13F_72E0E657.xml><?xml version="1.0" encoding="utf-8"?>
<p188:cmLst xmlns:a="http://schemas.openxmlformats.org/drawingml/2006/main" xmlns:r="http://schemas.openxmlformats.org/officeDocument/2006/relationships" xmlns:p188="http://schemas.microsoft.com/office/powerpoint/2018/8/main">
  <p188:cm id="{9A97DFE8-49A9-4646-8FF4-0D75FB4A7221}" authorId="{30A6AC4C-62AC-5E7E-BDAC-8CDA50C06C4C}" created="2024-04-10T15:33:07.811">
    <pc:sldMkLst xmlns:pc="http://schemas.microsoft.com/office/powerpoint/2013/main/command">
      <pc:docMk/>
      <pc:sldMk cId="1927341655" sldId="319"/>
    </pc:sldMkLst>
    <p188:txBody>
      <a:bodyPr/>
      <a:lstStyle/>
      <a:p>
        <a:r>
          <a:rPr lang="en-IN"/>
          <a:t>Concerning this experiment we observe "consensus" as the best solution extraction method.</a:t>
        </a:r>
      </a:p>
    </p188:txBody>
  </p188:cm>
</p188:cmLst>
</file>

<file path=ppt/comments/modernComment_143_D7F0E794.xml><?xml version="1.0" encoding="utf-8"?>
<p188:cmLst xmlns:a="http://schemas.openxmlformats.org/drawingml/2006/main" xmlns:r="http://schemas.openxmlformats.org/officeDocument/2006/relationships" xmlns:p188="http://schemas.microsoft.com/office/powerpoint/2018/8/main">
  <p188:cm id="{537515C0-28DF-4BB4-9E44-27FCD9CA9B32}" authorId="{30A6AC4C-62AC-5E7E-BDAC-8CDA50C06C4C}" created="2024-04-10T15:42:50">
    <pc:sldMkLst xmlns:pc="http://schemas.microsoft.com/office/powerpoint/2013/main/command">
      <pc:docMk/>
      <pc:sldMk cId="3622889364" sldId="323"/>
    </pc:sldMkLst>
    <p188:txBody>
      <a:bodyPr/>
      <a:lstStyle/>
      <a:p>
        <a:r>
          <a:rPr lang="en-IN"/>
          <a:t>Here, we observe that RCR based replacement performs better in Rouge1,2 and L than Dominate and EpsilonDominate methods.</a:t>
        </a:r>
      </a:p>
    </p188:txBody>
  </p188:cm>
</p188:cmLst>
</file>

<file path=ppt/comments/modernComment_144_2EAE600D.xml><?xml version="1.0" encoding="utf-8"?>
<p188:cmLst xmlns:a="http://schemas.openxmlformats.org/drawingml/2006/main" xmlns:r="http://schemas.openxmlformats.org/officeDocument/2006/relationships" xmlns:p188="http://schemas.microsoft.com/office/powerpoint/2018/8/main">
  <p188:cm id="{3185C219-5714-4AEF-A54F-5CD666A5EBA0}" authorId="{30A6AC4C-62AC-5E7E-BDAC-8CDA50C06C4C}" created="2024-04-10T15:43:33.499">
    <pc:sldMkLst xmlns:pc="http://schemas.microsoft.com/office/powerpoint/2013/main/command">
      <pc:docMk/>
      <pc:sldMk cId="783179789" sldId="324"/>
    </pc:sldMkLst>
    <p188:txBody>
      <a:bodyPr/>
      <a:lstStyle/>
      <a:p>
        <a:r>
          <a:rPr lang="en-IN"/>
          <a:t>Here, we observe that using a more complex and representative transformer like SBERT does not yield any improvements in terms of ROUGE scores.</a:t>
        </a:r>
      </a:p>
    </p188:txBody>
  </p188:cm>
</p188:cmLst>
</file>

<file path=ppt/comments/modernComment_145_E0F4FD53.xml><?xml version="1.0" encoding="utf-8"?>
<p188:cmLst xmlns:a="http://schemas.openxmlformats.org/drawingml/2006/main" xmlns:r="http://schemas.openxmlformats.org/officeDocument/2006/relationships" xmlns:p188="http://schemas.microsoft.com/office/powerpoint/2018/8/main">
  <p188:cm id="{15836505-6F18-4BCA-913C-DAA725FED8C7}" authorId="{30A6AC4C-62AC-5E7E-BDAC-8CDA50C06C4C}" created="2024-04-10T15:45:13.410">
    <ac:txMkLst xmlns:ac="http://schemas.microsoft.com/office/drawing/2013/main/command">
      <pc:docMk xmlns:pc="http://schemas.microsoft.com/office/powerpoint/2013/main/command"/>
      <pc:sldMk xmlns:pc="http://schemas.microsoft.com/office/powerpoint/2013/main/command" cId="3774152019" sldId="325"/>
      <ac:graphicFrameMk id="4" creationId="{DE76A6C9-31FD-06C0-08BB-48B474F01775}"/>
      <ac:tblMk/>
      <ac:tcMk rowId="2399588897" colId="2740710406"/>
      <ac:txMk cp="0" len="5">
        <ac:context len="6" hash="385918773"/>
      </ac:txMk>
    </ac:txMkLst>
    <p188:pos x="10085662" y="275303"/>
    <p188:txBody>
      <a:bodyPr/>
      <a:lstStyle/>
      <a:p>
        <a:r>
          <a:rPr lang="en-IN"/>
          <a:t>Here, we observe that topic modelling does not yield to any improvement in ROUGE scores, since V3 represents the version that does not incorporate any topic modelling in the objective and still outperforms other methods using topic modelling. </a:t>
        </a:r>
      </a:p>
    </p188:txBody>
  </p188:cm>
</p188:cmLst>
</file>

<file path=ppt/comments/modernComment_146_3762CB21.xml><?xml version="1.0" encoding="utf-8"?>
<p188:cmLst xmlns:a="http://schemas.openxmlformats.org/drawingml/2006/main" xmlns:r="http://schemas.openxmlformats.org/officeDocument/2006/relationships" xmlns:p188="http://schemas.microsoft.com/office/powerpoint/2018/8/main">
  <p188:cm id="{1588DC94-AA01-422E-B030-C614CD0B98DB}" authorId="{30A6AC4C-62AC-5E7E-BDAC-8CDA50C06C4C}" created="2024-04-10T15:33:26.494">
    <pc:sldMkLst xmlns:pc="http://schemas.microsoft.com/office/powerpoint/2013/main/command">
      <pc:docMk/>
      <pc:sldMk cId="929221409" sldId="326"/>
    </pc:sldMkLst>
    <p188:txBody>
      <a:bodyPr/>
      <a:lstStyle/>
      <a:p>
        <a:r>
          <a:rPr lang="en-IN"/>
          <a:t>Concerning this experiment we observe "consensus" as the best solution extraction method.</a:t>
        </a:r>
      </a:p>
    </p188:txBody>
  </p188:cm>
</p188:cmLst>
</file>

<file path=ppt/comments/modernComment_148_E7A995D1.xml><?xml version="1.0" encoding="utf-8"?>
<p188:cmLst xmlns:a="http://schemas.openxmlformats.org/drawingml/2006/main" xmlns:r="http://schemas.openxmlformats.org/officeDocument/2006/relationships" xmlns:p188="http://schemas.microsoft.com/office/powerpoint/2018/8/main">
  <p188:cm id="{E159F640-0C3F-408D-A290-3A2D5A07127A}" authorId="{30A6AC4C-62AC-5E7E-BDAC-8CDA50C06C4C}" created="2024-04-10T15:36:58.650">
    <pc:sldMkLst xmlns:pc="http://schemas.microsoft.com/office/powerpoint/2013/main/command">
      <pc:docMk/>
      <pc:sldMk cId="3886650833" sldId="328"/>
    </pc:sldMkLst>
    <p188:txBody>
      <a:bodyPr/>
      <a:lstStyle/>
      <a:p>
        <a:r>
          <a:rPr lang="en-IN"/>
          <a:t>Here, results are not in favor of consensus, and other methods such as all shortest mahalanobis distances perform better.</a:t>
        </a:r>
      </a:p>
    </p188:txBody>
  </p188:cm>
</p188:cmLst>
</file>

<file path=ppt/comments/modernComment_14A_684945FE.xml><?xml version="1.0" encoding="utf-8"?>
<p188:cmLst xmlns:a="http://schemas.openxmlformats.org/drawingml/2006/main" xmlns:r="http://schemas.openxmlformats.org/officeDocument/2006/relationships" xmlns:p188="http://schemas.microsoft.com/office/powerpoint/2018/8/main">
  <p188:cm id="{812E0452-5BFD-4B6B-8785-123486638CF2}" authorId="{30A6AC4C-62AC-5E7E-BDAC-8CDA50C06C4C}" created="2024-04-10T15:33:18.635">
    <pc:sldMkLst xmlns:pc="http://schemas.microsoft.com/office/powerpoint/2013/main/command">
      <pc:docMk/>
      <pc:sldMk cId="1749632510" sldId="330"/>
    </pc:sldMkLst>
    <p188:txBody>
      <a:bodyPr/>
      <a:lstStyle/>
      <a:p>
        <a:r>
          <a:rPr lang="en-IN"/>
          <a:t>Concerning this experiment we observe "consensus" as the best solution extraction method.</a:t>
        </a:r>
      </a:p>
    </p188:txBody>
  </p188:cm>
</p188:cmLst>
</file>

<file path=ppt/comments/modernComment_14B_C3CD5491.xml><?xml version="1.0" encoding="utf-8"?>
<p188:cmLst xmlns:a="http://schemas.openxmlformats.org/drawingml/2006/main" xmlns:r="http://schemas.openxmlformats.org/officeDocument/2006/relationships" xmlns:p188="http://schemas.microsoft.com/office/powerpoint/2018/8/main">
  <p188:cm id="{9122C3BF-A296-4B41-B58A-8A8894666C6D}" authorId="{30A6AC4C-62AC-5E7E-BDAC-8CDA50C06C4C}" created="2024-04-10T15:33:32.049">
    <pc:sldMkLst xmlns:pc="http://schemas.microsoft.com/office/powerpoint/2013/main/command">
      <pc:docMk/>
      <pc:sldMk cId="3285013649" sldId="331"/>
    </pc:sldMkLst>
    <p188:txBody>
      <a:bodyPr/>
      <a:lstStyle/>
      <a:p>
        <a:r>
          <a:rPr lang="en-IN"/>
          <a:t>Concerning this experiment we observe "consensus" as the best solution extraction method.</a:t>
        </a:r>
      </a:p>
    </p188:txBody>
  </p188:cm>
</p188:cmLst>
</file>

<file path=ppt/comments/modernComment_14C_C99B7498.xml><?xml version="1.0" encoding="utf-8"?>
<p188:cmLst xmlns:a="http://schemas.openxmlformats.org/drawingml/2006/main" xmlns:r="http://schemas.openxmlformats.org/officeDocument/2006/relationships" xmlns:p188="http://schemas.microsoft.com/office/powerpoint/2018/8/main">
  <p188:cm id="{FEDF86C5-6A8E-4E85-B7EE-0675FE3E37F0}" authorId="{30A6AC4C-62AC-5E7E-BDAC-8CDA50C06C4C}" created="2024-04-10T15:39:27.382">
    <pc:sldMkLst xmlns:pc="http://schemas.microsoft.com/office/powerpoint/2013/main/command">
      <pc:docMk/>
      <pc:sldMk cId="3382408344" sldId="332"/>
    </pc:sldMkLst>
    <p188:txBody>
      <a:bodyPr/>
      <a:lstStyle/>
      <a:p>
        <a:r>
          <a:rPr lang="en-IN"/>
          <a:t>Here, we observe that Mutation Operator Version 2 performs slightly better than Version 1 in terms of ROUGE1 score, whereas it underperforms in case of Rouge2 and RougeL scores.</a:t>
        </a:r>
      </a:p>
    </p188:txBody>
  </p188:cm>
</p188:cmLst>
</file>

<file path=ppt/comments/modernComment_14D_70808CC6.xml><?xml version="1.0" encoding="utf-8"?>
<p188:cmLst xmlns:a="http://schemas.openxmlformats.org/drawingml/2006/main" xmlns:r="http://schemas.openxmlformats.org/officeDocument/2006/relationships" xmlns:p188="http://schemas.microsoft.com/office/powerpoint/2018/8/main">
  <p188:cm id="{E624DC1B-14CF-4581-A103-8019814ADD17}" authorId="{30A6AC4C-62AC-5E7E-BDAC-8CDA50C06C4C}" created="2024-04-10T15:40:39.108">
    <pc:sldMkLst xmlns:pc="http://schemas.microsoft.com/office/powerpoint/2013/main/command">
      <pc:docMk/>
      <pc:sldMk cId="1887472838" sldId="333"/>
    </pc:sldMkLst>
    <p188:txBody>
      <a:bodyPr/>
      <a:lstStyle/>
      <a:p>
        <a:r>
          <a:rPr lang="en-IN"/>
          <a:t>Here, we observe MOABC outperforms NSGA in all 3 types of scoring methodologies</a:t>
        </a:r>
      </a:p>
    </p188:txBody>
  </p188:cm>
</p188:cmLst>
</file>

<file path=ppt/comments/modernComment_14E_AA5EE969.xml><?xml version="1.0" encoding="utf-8"?>
<p188:cmLst xmlns:a="http://schemas.openxmlformats.org/drawingml/2006/main" xmlns:r="http://schemas.openxmlformats.org/officeDocument/2006/relationships" xmlns:p188="http://schemas.microsoft.com/office/powerpoint/2018/8/main">
  <p188:cm id="{E47BFA0F-2C5C-4146-A641-C77AE9E7F3CB}" authorId="{30A6AC4C-62AC-5E7E-BDAC-8CDA50C06C4C}" created="2024-04-10T15:55:34.976">
    <pc:sldMkLst xmlns:pc="http://schemas.microsoft.com/office/powerpoint/2013/main/command">
      <pc:docMk/>
      <pc:sldMk cId="2858346857" sldId="334"/>
    </pc:sldMkLst>
    <p188:txBody>
      <a:bodyPr/>
      <a:lstStyle/>
      <a:p>
        <a:r>
          <a:rPr lang="en-IN"/>
          <a:t>In terms of ROUGE1, RCD based replacement method outperformed whereas in other scoring criterias, epsilon dominate won.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E8137-EC7A-4BF4-8624-084D8381AB6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C447F6F0-CFDB-482C-A3EC-4ACA4F770000}">
      <dgm:prSet phldrT="[Text]"/>
      <dgm:spPr/>
      <dgm:t>
        <a:bodyPr/>
        <a:lstStyle/>
        <a:p>
          <a:r>
            <a:rPr lang="en-IN" dirty="0"/>
            <a:t>Objectives</a:t>
          </a:r>
        </a:p>
      </dgm:t>
    </dgm:pt>
    <dgm:pt modelId="{81CD734E-9936-41DC-9EF8-DAB66672BE10}" type="parTrans" cxnId="{F55BC76A-9445-4F05-82A3-E2FC464A24D9}">
      <dgm:prSet/>
      <dgm:spPr/>
      <dgm:t>
        <a:bodyPr/>
        <a:lstStyle/>
        <a:p>
          <a:endParaRPr lang="en-IN"/>
        </a:p>
      </dgm:t>
    </dgm:pt>
    <dgm:pt modelId="{2E26C60C-0B10-454A-88D1-616193856C5C}" type="sibTrans" cxnId="{F55BC76A-9445-4F05-82A3-E2FC464A24D9}">
      <dgm:prSet/>
      <dgm:spPr/>
      <dgm:t>
        <a:bodyPr/>
        <a:lstStyle/>
        <a:p>
          <a:endParaRPr lang="en-IN"/>
        </a:p>
      </dgm:t>
    </dgm:pt>
    <dgm:pt modelId="{61AB55F4-27DB-4BAF-8CF0-8C26F6BD0CBE}">
      <dgm:prSet phldrT="[Text]"/>
      <dgm:spPr/>
      <dgm:t>
        <a:bodyPr/>
        <a:lstStyle/>
        <a:p>
          <a:r>
            <a:rPr lang="en-IN" dirty="0"/>
            <a:t>Constraints</a:t>
          </a:r>
        </a:p>
      </dgm:t>
    </dgm:pt>
    <dgm:pt modelId="{9A8BE197-1CFB-4100-8B31-E30FD5747EA8}" type="parTrans" cxnId="{D1184218-B48F-4774-A801-D60859FDF048}">
      <dgm:prSet/>
      <dgm:spPr/>
      <dgm:t>
        <a:bodyPr/>
        <a:lstStyle/>
        <a:p>
          <a:endParaRPr lang="en-IN"/>
        </a:p>
      </dgm:t>
    </dgm:pt>
    <dgm:pt modelId="{C839E14A-7555-4A92-9A67-4AF5ADE02C33}" type="sibTrans" cxnId="{D1184218-B48F-4774-A801-D60859FDF048}">
      <dgm:prSet/>
      <dgm:spPr/>
      <dgm:t>
        <a:bodyPr/>
        <a:lstStyle/>
        <a:p>
          <a:endParaRPr lang="en-IN"/>
        </a:p>
      </dgm:t>
    </dgm:pt>
    <dgm:pt modelId="{8B43D259-DDEE-40E4-95B9-23D8F6C47C06}">
      <dgm:prSet phldrT="[Text]"/>
      <dgm:spPr/>
      <dgm:t>
        <a:bodyPr/>
        <a:lstStyle/>
        <a:p>
          <a:r>
            <a:rPr lang="en-IN" dirty="0"/>
            <a:t>Potential Solution Obtained</a:t>
          </a:r>
        </a:p>
      </dgm:t>
    </dgm:pt>
    <dgm:pt modelId="{89F3CB93-605D-42B8-BB07-A40AAFEBAD95}" type="parTrans" cxnId="{8583B02D-63B1-4E1E-8043-ED962B44881A}">
      <dgm:prSet/>
      <dgm:spPr/>
      <dgm:t>
        <a:bodyPr/>
        <a:lstStyle/>
        <a:p>
          <a:endParaRPr lang="en-IN"/>
        </a:p>
      </dgm:t>
    </dgm:pt>
    <dgm:pt modelId="{AF912460-1824-4C92-9A43-C58D63AE0852}" type="sibTrans" cxnId="{8583B02D-63B1-4E1E-8043-ED962B44881A}">
      <dgm:prSet/>
      <dgm:spPr/>
      <dgm:t>
        <a:bodyPr/>
        <a:lstStyle/>
        <a:p>
          <a:endParaRPr lang="en-IN"/>
        </a:p>
      </dgm:t>
    </dgm:pt>
    <dgm:pt modelId="{1516F1EF-944C-4E6B-B53C-B17E7480842C}">
      <dgm:prSet phldrT="[Text]"/>
      <dgm:spPr/>
      <dgm:t>
        <a:bodyPr/>
        <a:lstStyle/>
        <a:p>
          <a:r>
            <a:rPr lang="en-IN" dirty="0"/>
            <a:t>We shall tackle Coverage as the 1</a:t>
          </a:r>
          <a:r>
            <a:rPr lang="en-IN" baseline="30000" dirty="0"/>
            <a:t>st</a:t>
          </a:r>
          <a:r>
            <a:rPr lang="en-IN" dirty="0"/>
            <a:t> objective, along with the redundancy reduction objective as the 2</a:t>
          </a:r>
          <a:r>
            <a:rPr lang="en-IN" baseline="30000" dirty="0"/>
            <a:t>nd</a:t>
          </a:r>
          <a:r>
            <a:rPr lang="en-IN" dirty="0"/>
            <a:t> one.</a:t>
          </a:r>
        </a:p>
      </dgm:t>
    </dgm:pt>
    <dgm:pt modelId="{CB0C6951-E540-4A1E-8DA3-049EC8F38657}" type="parTrans" cxnId="{36DC683A-65D7-4E88-B156-24ABC004CF2A}">
      <dgm:prSet/>
      <dgm:spPr/>
      <dgm:t>
        <a:bodyPr/>
        <a:lstStyle/>
        <a:p>
          <a:endParaRPr lang="en-IN"/>
        </a:p>
      </dgm:t>
    </dgm:pt>
    <dgm:pt modelId="{75F414A9-68E9-4466-AFE6-9F109B39B037}" type="sibTrans" cxnId="{36DC683A-65D7-4E88-B156-24ABC004CF2A}">
      <dgm:prSet/>
      <dgm:spPr/>
      <dgm:t>
        <a:bodyPr/>
        <a:lstStyle/>
        <a:p>
          <a:endParaRPr lang="en-IN"/>
        </a:p>
      </dgm:t>
    </dgm:pt>
    <dgm:pt modelId="{01A427D6-3402-4080-AEBE-EE6D4809F204}">
      <dgm:prSet phldrT="[Text]"/>
      <dgm:spPr/>
      <dgm:t>
        <a:bodyPr/>
        <a:lstStyle/>
        <a:p>
          <a:r>
            <a:rPr lang="en-IN" dirty="0"/>
            <a:t>We are abiding by the length limit of the summary ( no of sentences to be included into the summary )</a:t>
          </a:r>
        </a:p>
      </dgm:t>
    </dgm:pt>
    <dgm:pt modelId="{A51C5D84-A778-440A-AF13-04360AA85919}" type="parTrans" cxnId="{CB5A6026-69CC-4492-99BE-873763D8A004}">
      <dgm:prSet/>
      <dgm:spPr/>
      <dgm:t>
        <a:bodyPr/>
        <a:lstStyle/>
        <a:p>
          <a:endParaRPr lang="en-IN"/>
        </a:p>
      </dgm:t>
    </dgm:pt>
    <dgm:pt modelId="{6AD395DD-1151-489B-B7C9-97393853ACFD}" type="sibTrans" cxnId="{CB5A6026-69CC-4492-99BE-873763D8A004}">
      <dgm:prSet/>
      <dgm:spPr/>
      <dgm:t>
        <a:bodyPr/>
        <a:lstStyle/>
        <a:p>
          <a:endParaRPr lang="en-IN"/>
        </a:p>
      </dgm:t>
    </dgm:pt>
    <dgm:pt modelId="{BB5E12E9-83F3-448E-BF32-98C2BFAC6EC4}">
      <dgm:prSet phldrT="[Text]"/>
      <dgm:spPr/>
      <dgm:t>
        <a:bodyPr/>
        <a:lstStyle/>
        <a:p>
          <a:r>
            <a:rPr lang="en-IN" dirty="0"/>
            <a:t>At the end, an extractive summary of the given multi document is obtained</a:t>
          </a:r>
        </a:p>
      </dgm:t>
    </dgm:pt>
    <dgm:pt modelId="{E258149A-EE1A-4102-9D8D-C63B556699D4}" type="parTrans" cxnId="{29BBAC91-AB38-4BCB-97C9-B589F0A6B6F8}">
      <dgm:prSet/>
      <dgm:spPr/>
      <dgm:t>
        <a:bodyPr/>
        <a:lstStyle/>
        <a:p>
          <a:endParaRPr lang="en-IN"/>
        </a:p>
      </dgm:t>
    </dgm:pt>
    <dgm:pt modelId="{63F14664-9E4F-4753-9399-FCA0E554970A}" type="sibTrans" cxnId="{29BBAC91-AB38-4BCB-97C9-B589F0A6B6F8}">
      <dgm:prSet/>
      <dgm:spPr/>
      <dgm:t>
        <a:bodyPr/>
        <a:lstStyle/>
        <a:p>
          <a:endParaRPr lang="en-IN"/>
        </a:p>
      </dgm:t>
    </dgm:pt>
    <dgm:pt modelId="{80EC0ED9-F850-401F-94FF-4AB82548170C}" type="pres">
      <dgm:prSet presAssocID="{075E8137-EC7A-4BF4-8624-084D8381AB64}" presName="Name0" presStyleCnt="0">
        <dgm:presLayoutVars>
          <dgm:dir/>
          <dgm:animLvl val="lvl"/>
          <dgm:resizeHandles/>
        </dgm:presLayoutVars>
      </dgm:prSet>
      <dgm:spPr/>
    </dgm:pt>
    <dgm:pt modelId="{1694B7B5-99A4-457E-81AB-D6B1F95AAE94}" type="pres">
      <dgm:prSet presAssocID="{C447F6F0-CFDB-482C-A3EC-4ACA4F770000}" presName="linNode" presStyleCnt="0"/>
      <dgm:spPr/>
    </dgm:pt>
    <dgm:pt modelId="{69AAA15D-D926-4C0A-975C-2EA506103621}" type="pres">
      <dgm:prSet presAssocID="{C447F6F0-CFDB-482C-A3EC-4ACA4F770000}" presName="parentShp" presStyleLbl="node1" presStyleIdx="0" presStyleCnt="3" custScaleX="76972">
        <dgm:presLayoutVars>
          <dgm:bulletEnabled val="1"/>
        </dgm:presLayoutVars>
      </dgm:prSet>
      <dgm:spPr/>
    </dgm:pt>
    <dgm:pt modelId="{338A3C4F-41B6-4538-9C43-A9382CC3FDE4}" type="pres">
      <dgm:prSet presAssocID="{C447F6F0-CFDB-482C-A3EC-4ACA4F770000}" presName="childShp" presStyleLbl="bgAccFollowNode1" presStyleIdx="0" presStyleCnt="3">
        <dgm:presLayoutVars>
          <dgm:bulletEnabled val="1"/>
        </dgm:presLayoutVars>
      </dgm:prSet>
      <dgm:spPr/>
    </dgm:pt>
    <dgm:pt modelId="{8567C77C-E733-4E91-8511-099460AD092B}" type="pres">
      <dgm:prSet presAssocID="{2E26C60C-0B10-454A-88D1-616193856C5C}" presName="spacing" presStyleCnt="0"/>
      <dgm:spPr/>
    </dgm:pt>
    <dgm:pt modelId="{F3F76F6C-CFE0-4789-B9A1-8D3D64C651B6}" type="pres">
      <dgm:prSet presAssocID="{61AB55F4-27DB-4BAF-8CF0-8C26F6BD0CBE}" presName="linNode" presStyleCnt="0"/>
      <dgm:spPr/>
    </dgm:pt>
    <dgm:pt modelId="{3BC5EC6D-1A76-431F-BD74-E09C52682310}" type="pres">
      <dgm:prSet presAssocID="{61AB55F4-27DB-4BAF-8CF0-8C26F6BD0CBE}" presName="parentShp" presStyleLbl="node1" presStyleIdx="1" presStyleCnt="3" custScaleX="75278">
        <dgm:presLayoutVars>
          <dgm:bulletEnabled val="1"/>
        </dgm:presLayoutVars>
      </dgm:prSet>
      <dgm:spPr/>
    </dgm:pt>
    <dgm:pt modelId="{4E455339-3E6A-473D-AF7F-E380801A8C39}" type="pres">
      <dgm:prSet presAssocID="{61AB55F4-27DB-4BAF-8CF0-8C26F6BD0CBE}" presName="childShp" presStyleLbl="bgAccFollowNode1" presStyleIdx="1" presStyleCnt="3">
        <dgm:presLayoutVars>
          <dgm:bulletEnabled val="1"/>
        </dgm:presLayoutVars>
      </dgm:prSet>
      <dgm:spPr/>
    </dgm:pt>
    <dgm:pt modelId="{0B06503A-B684-4080-9071-D030EEFF8E47}" type="pres">
      <dgm:prSet presAssocID="{C839E14A-7555-4A92-9A67-4AF5ADE02C33}" presName="spacing" presStyleCnt="0"/>
      <dgm:spPr/>
    </dgm:pt>
    <dgm:pt modelId="{CF37223C-458A-40EE-9724-9BA2606320BB}" type="pres">
      <dgm:prSet presAssocID="{8B43D259-DDEE-40E4-95B9-23D8F6C47C06}" presName="linNode" presStyleCnt="0"/>
      <dgm:spPr/>
    </dgm:pt>
    <dgm:pt modelId="{3606A466-60F8-4B6F-B46C-96CB5DE6140B}" type="pres">
      <dgm:prSet presAssocID="{8B43D259-DDEE-40E4-95B9-23D8F6C47C06}" presName="parentShp" presStyleLbl="node1" presStyleIdx="2" presStyleCnt="3" custScaleX="73019">
        <dgm:presLayoutVars>
          <dgm:bulletEnabled val="1"/>
        </dgm:presLayoutVars>
      </dgm:prSet>
      <dgm:spPr/>
    </dgm:pt>
    <dgm:pt modelId="{6B19B6E2-9E9B-4DEC-8954-80D3A312627E}" type="pres">
      <dgm:prSet presAssocID="{8B43D259-DDEE-40E4-95B9-23D8F6C47C06}" presName="childShp" presStyleLbl="bgAccFollowNode1" presStyleIdx="2" presStyleCnt="3">
        <dgm:presLayoutVars>
          <dgm:bulletEnabled val="1"/>
        </dgm:presLayoutVars>
      </dgm:prSet>
      <dgm:spPr/>
    </dgm:pt>
  </dgm:ptLst>
  <dgm:cxnLst>
    <dgm:cxn modelId="{FC83E20D-C87E-4075-8B4F-E5EEB63C8F0B}" type="presOf" srcId="{BB5E12E9-83F3-448E-BF32-98C2BFAC6EC4}" destId="{6B19B6E2-9E9B-4DEC-8954-80D3A312627E}" srcOrd="0" destOrd="0" presId="urn:microsoft.com/office/officeart/2005/8/layout/vList6"/>
    <dgm:cxn modelId="{C0360E10-DE3B-4658-AA89-319CDF717DA8}" type="presOf" srcId="{8B43D259-DDEE-40E4-95B9-23D8F6C47C06}" destId="{3606A466-60F8-4B6F-B46C-96CB5DE6140B}" srcOrd="0" destOrd="0" presId="urn:microsoft.com/office/officeart/2005/8/layout/vList6"/>
    <dgm:cxn modelId="{D1184218-B48F-4774-A801-D60859FDF048}" srcId="{075E8137-EC7A-4BF4-8624-084D8381AB64}" destId="{61AB55F4-27DB-4BAF-8CF0-8C26F6BD0CBE}" srcOrd="1" destOrd="0" parTransId="{9A8BE197-1CFB-4100-8B31-E30FD5747EA8}" sibTransId="{C839E14A-7555-4A92-9A67-4AF5ADE02C33}"/>
    <dgm:cxn modelId="{CB5A6026-69CC-4492-99BE-873763D8A004}" srcId="{61AB55F4-27DB-4BAF-8CF0-8C26F6BD0CBE}" destId="{01A427D6-3402-4080-AEBE-EE6D4809F204}" srcOrd="0" destOrd="0" parTransId="{A51C5D84-A778-440A-AF13-04360AA85919}" sibTransId="{6AD395DD-1151-489B-B7C9-97393853ACFD}"/>
    <dgm:cxn modelId="{8583B02D-63B1-4E1E-8043-ED962B44881A}" srcId="{075E8137-EC7A-4BF4-8624-084D8381AB64}" destId="{8B43D259-DDEE-40E4-95B9-23D8F6C47C06}" srcOrd="2" destOrd="0" parTransId="{89F3CB93-605D-42B8-BB07-A40AAFEBAD95}" sibTransId="{AF912460-1824-4C92-9A43-C58D63AE0852}"/>
    <dgm:cxn modelId="{946DEB30-F51F-42D1-8DDE-0A2888963A01}" type="presOf" srcId="{01A427D6-3402-4080-AEBE-EE6D4809F204}" destId="{4E455339-3E6A-473D-AF7F-E380801A8C39}" srcOrd="0" destOrd="0" presId="urn:microsoft.com/office/officeart/2005/8/layout/vList6"/>
    <dgm:cxn modelId="{36DC683A-65D7-4E88-B156-24ABC004CF2A}" srcId="{C447F6F0-CFDB-482C-A3EC-4ACA4F770000}" destId="{1516F1EF-944C-4E6B-B53C-B17E7480842C}" srcOrd="0" destOrd="0" parTransId="{CB0C6951-E540-4A1E-8DA3-049EC8F38657}" sibTransId="{75F414A9-68E9-4466-AFE6-9F109B39B037}"/>
    <dgm:cxn modelId="{F55BC76A-9445-4F05-82A3-E2FC464A24D9}" srcId="{075E8137-EC7A-4BF4-8624-084D8381AB64}" destId="{C447F6F0-CFDB-482C-A3EC-4ACA4F770000}" srcOrd="0" destOrd="0" parTransId="{81CD734E-9936-41DC-9EF8-DAB66672BE10}" sibTransId="{2E26C60C-0B10-454A-88D1-616193856C5C}"/>
    <dgm:cxn modelId="{1FF9377F-457B-4BB5-997C-FBED67B21DC3}" type="presOf" srcId="{075E8137-EC7A-4BF4-8624-084D8381AB64}" destId="{80EC0ED9-F850-401F-94FF-4AB82548170C}" srcOrd="0" destOrd="0" presId="urn:microsoft.com/office/officeart/2005/8/layout/vList6"/>
    <dgm:cxn modelId="{29BBAC91-AB38-4BCB-97C9-B589F0A6B6F8}" srcId="{8B43D259-DDEE-40E4-95B9-23D8F6C47C06}" destId="{BB5E12E9-83F3-448E-BF32-98C2BFAC6EC4}" srcOrd="0" destOrd="0" parTransId="{E258149A-EE1A-4102-9D8D-C63B556699D4}" sibTransId="{63F14664-9E4F-4753-9399-FCA0E554970A}"/>
    <dgm:cxn modelId="{7D7AF7E2-35CD-4412-83E9-89247BBF2436}" type="presOf" srcId="{1516F1EF-944C-4E6B-B53C-B17E7480842C}" destId="{338A3C4F-41B6-4538-9C43-A9382CC3FDE4}" srcOrd="0" destOrd="0" presId="urn:microsoft.com/office/officeart/2005/8/layout/vList6"/>
    <dgm:cxn modelId="{B0CB7BE8-2EAF-417D-80DF-7A81152A8FC7}" type="presOf" srcId="{61AB55F4-27DB-4BAF-8CF0-8C26F6BD0CBE}" destId="{3BC5EC6D-1A76-431F-BD74-E09C52682310}" srcOrd="0" destOrd="0" presId="urn:microsoft.com/office/officeart/2005/8/layout/vList6"/>
    <dgm:cxn modelId="{CE31A4FA-EBF2-4615-95FE-78DEB2AB3D50}" type="presOf" srcId="{C447F6F0-CFDB-482C-A3EC-4ACA4F770000}" destId="{69AAA15D-D926-4C0A-975C-2EA506103621}" srcOrd="0" destOrd="0" presId="urn:microsoft.com/office/officeart/2005/8/layout/vList6"/>
    <dgm:cxn modelId="{E3E242BD-038E-458A-B377-476865BD8AC9}" type="presParOf" srcId="{80EC0ED9-F850-401F-94FF-4AB82548170C}" destId="{1694B7B5-99A4-457E-81AB-D6B1F95AAE94}" srcOrd="0" destOrd="0" presId="urn:microsoft.com/office/officeart/2005/8/layout/vList6"/>
    <dgm:cxn modelId="{64C9F879-098D-453D-87C0-2065DF44B6AC}" type="presParOf" srcId="{1694B7B5-99A4-457E-81AB-D6B1F95AAE94}" destId="{69AAA15D-D926-4C0A-975C-2EA506103621}" srcOrd="0" destOrd="0" presId="urn:microsoft.com/office/officeart/2005/8/layout/vList6"/>
    <dgm:cxn modelId="{FF7EEA79-9338-4096-852E-F0C65FC2C7BA}" type="presParOf" srcId="{1694B7B5-99A4-457E-81AB-D6B1F95AAE94}" destId="{338A3C4F-41B6-4538-9C43-A9382CC3FDE4}" srcOrd="1" destOrd="0" presId="urn:microsoft.com/office/officeart/2005/8/layout/vList6"/>
    <dgm:cxn modelId="{CF501E4A-0C8F-4843-A84B-7EB549E906C7}" type="presParOf" srcId="{80EC0ED9-F850-401F-94FF-4AB82548170C}" destId="{8567C77C-E733-4E91-8511-099460AD092B}" srcOrd="1" destOrd="0" presId="urn:microsoft.com/office/officeart/2005/8/layout/vList6"/>
    <dgm:cxn modelId="{5185287C-458E-4565-A531-224C6EFF2310}" type="presParOf" srcId="{80EC0ED9-F850-401F-94FF-4AB82548170C}" destId="{F3F76F6C-CFE0-4789-B9A1-8D3D64C651B6}" srcOrd="2" destOrd="0" presId="urn:microsoft.com/office/officeart/2005/8/layout/vList6"/>
    <dgm:cxn modelId="{D559CA64-26DE-4A50-A18F-A01D67E10226}" type="presParOf" srcId="{F3F76F6C-CFE0-4789-B9A1-8D3D64C651B6}" destId="{3BC5EC6D-1A76-431F-BD74-E09C52682310}" srcOrd="0" destOrd="0" presId="urn:microsoft.com/office/officeart/2005/8/layout/vList6"/>
    <dgm:cxn modelId="{D546B7CE-144F-4DF1-B34F-C913E5D3BB47}" type="presParOf" srcId="{F3F76F6C-CFE0-4789-B9A1-8D3D64C651B6}" destId="{4E455339-3E6A-473D-AF7F-E380801A8C39}" srcOrd="1" destOrd="0" presId="urn:microsoft.com/office/officeart/2005/8/layout/vList6"/>
    <dgm:cxn modelId="{772A3E1B-8081-476B-92E8-3E93B75C60C2}" type="presParOf" srcId="{80EC0ED9-F850-401F-94FF-4AB82548170C}" destId="{0B06503A-B684-4080-9071-D030EEFF8E47}" srcOrd="3" destOrd="0" presId="urn:microsoft.com/office/officeart/2005/8/layout/vList6"/>
    <dgm:cxn modelId="{E7D9446D-1306-4E54-ABCC-44D36294C628}" type="presParOf" srcId="{80EC0ED9-F850-401F-94FF-4AB82548170C}" destId="{CF37223C-458A-40EE-9724-9BA2606320BB}" srcOrd="4" destOrd="0" presId="urn:microsoft.com/office/officeart/2005/8/layout/vList6"/>
    <dgm:cxn modelId="{F1C50863-46B5-4673-A429-8EBB6EB8F905}" type="presParOf" srcId="{CF37223C-458A-40EE-9724-9BA2606320BB}" destId="{3606A466-60F8-4B6F-B46C-96CB5DE6140B}" srcOrd="0" destOrd="0" presId="urn:microsoft.com/office/officeart/2005/8/layout/vList6"/>
    <dgm:cxn modelId="{82B73B59-EC7C-4A3C-AF98-112784317991}" type="presParOf" srcId="{CF37223C-458A-40EE-9724-9BA2606320BB}" destId="{6B19B6E2-9E9B-4DEC-8954-80D3A312627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9508BA-D014-4A2F-97A6-86A7BEDB5A70}"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IN"/>
        </a:p>
      </dgm:t>
    </dgm:pt>
    <dgm:pt modelId="{0AB41982-524C-4A86-897B-4C345004702E}">
      <dgm:prSet phldrT="[Text]"/>
      <dgm:spPr/>
      <dgm:t>
        <a:bodyPr/>
        <a:lstStyle/>
        <a:p>
          <a:r>
            <a:rPr lang="en-US" b="1" dirty="0"/>
            <a:t>Domination criteria check:</a:t>
          </a:r>
          <a:br>
            <a:rPr lang="en-US" dirty="0"/>
          </a:br>
          <a:r>
            <a:rPr lang="en-US" dirty="0"/>
            <a:t>Each solution and its newly mutated form is subjected to a Domination criteria check</a:t>
          </a:r>
          <a:endParaRPr lang="en-IN" dirty="0"/>
        </a:p>
      </dgm:t>
    </dgm:pt>
    <dgm:pt modelId="{0A630C98-3F5D-4378-9E96-08344EE7858B}" type="parTrans" cxnId="{A3D226CF-DF56-424F-92C6-684774BC69E4}">
      <dgm:prSet/>
      <dgm:spPr/>
      <dgm:t>
        <a:bodyPr/>
        <a:lstStyle/>
        <a:p>
          <a:endParaRPr lang="en-IN"/>
        </a:p>
      </dgm:t>
    </dgm:pt>
    <dgm:pt modelId="{E79F11A8-8F78-4D61-80D7-27EA6F2C5F4F}" type="sibTrans" cxnId="{A3D226CF-DF56-424F-92C6-684774BC69E4}">
      <dgm:prSet/>
      <dgm:spPr/>
      <dgm:t>
        <a:bodyPr/>
        <a:lstStyle/>
        <a:p>
          <a:endParaRPr lang="en-IN"/>
        </a:p>
      </dgm:t>
    </dgm:pt>
    <dgm:pt modelId="{FA007CF2-5F03-422C-850C-3BDFD7A5D79B}">
      <dgm:prSet phldrT="[Text]"/>
      <dgm:spPr/>
      <dgm:t>
        <a:bodyPr/>
        <a:lstStyle/>
        <a:p>
          <a:r>
            <a:rPr lang="en-US" b="1" dirty="0"/>
            <a:t>Replacement:</a:t>
          </a:r>
          <a:br>
            <a:rPr lang="en-US" dirty="0"/>
          </a:br>
          <a:r>
            <a:rPr lang="en-US" dirty="0"/>
            <a:t>If the newly mutated solution is more efficient than the original one, replace the original solution with the mutated one</a:t>
          </a:r>
          <a:endParaRPr lang="en-IN" dirty="0"/>
        </a:p>
      </dgm:t>
    </dgm:pt>
    <dgm:pt modelId="{6790E098-5101-4870-8768-ED6BF4C55FCB}" type="parTrans" cxnId="{1A43BB02-9729-4BB2-8547-5FCB7F40C11F}">
      <dgm:prSet/>
      <dgm:spPr/>
      <dgm:t>
        <a:bodyPr/>
        <a:lstStyle/>
        <a:p>
          <a:endParaRPr lang="en-IN"/>
        </a:p>
      </dgm:t>
    </dgm:pt>
    <dgm:pt modelId="{0C2B38EE-C22E-4297-8B2F-8179FE39A1CE}" type="sibTrans" cxnId="{1A43BB02-9729-4BB2-8547-5FCB7F40C11F}">
      <dgm:prSet/>
      <dgm:spPr/>
      <dgm:t>
        <a:bodyPr/>
        <a:lstStyle/>
        <a:p>
          <a:endParaRPr lang="en-IN"/>
        </a:p>
      </dgm:t>
    </dgm:pt>
    <dgm:pt modelId="{164D32CD-A96B-4E62-BA64-1E42BF547D77}">
      <dgm:prSet phldrT="[Text]"/>
      <dgm:spPr/>
      <dgm:t>
        <a:bodyPr/>
        <a:lstStyle/>
        <a:p>
          <a:r>
            <a:rPr lang="en-US" b="1" dirty="0"/>
            <a:t>Random Replacement:</a:t>
          </a:r>
          <a:br>
            <a:rPr lang="en-US" dirty="0"/>
          </a:br>
          <a:r>
            <a:rPr lang="en-US" dirty="0"/>
            <a:t>If no dominated solution is found that dominates the current solution , then a random solution is generated and replaced</a:t>
          </a:r>
          <a:endParaRPr lang="en-IN" dirty="0"/>
        </a:p>
      </dgm:t>
    </dgm:pt>
    <dgm:pt modelId="{32EA5DB5-AEAA-411D-8808-3AECACB54545}" type="parTrans" cxnId="{9962342F-EDDA-4923-A51F-3058E8250D66}">
      <dgm:prSet/>
      <dgm:spPr/>
      <dgm:t>
        <a:bodyPr/>
        <a:lstStyle/>
        <a:p>
          <a:endParaRPr lang="en-IN"/>
        </a:p>
      </dgm:t>
    </dgm:pt>
    <dgm:pt modelId="{357D7BE4-6FDF-4F90-B1C5-FA0EC4476522}" type="sibTrans" cxnId="{9962342F-EDDA-4923-A51F-3058E8250D66}">
      <dgm:prSet/>
      <dgm:spPr/>
      <dgm:t>
        <a:bodyPr/>
        <a:lstStyle/>
        <a:p>
          <a:endParaRPr lang="en-IN"/>
        </a:p>
      </dgm:t>
    </dgm:pt>
    <dgm:pt modelId="{A49DFFF5-5C01-4BCD-931A-845D006BC94D}">
      <dgm:prSet custT="1"/>
      <dgm:spPr/>
      <dgm:t>
        <a:bodyPr/>
        <a:lstStyle/>
        <a:p>
          <a:r>
            <a:rPr lang="en-US" sz="1400" b="1" dirty="0"/>
            <a:t>Trial Check: </a:t>
          </a:r>
          <a:r>
            <a:rPr lang="en-US" sz="1400" dirty="0"/>
            <a:t>For each candidate solution , the trial value is checked ,</a:t>
          </a:r>
          <a:br>
            <a:rPr lang="en-US" sz="1400" dirty="0"/>
          </a:br>
          <a:r>
            <a:rPr lang="en-US" sz="1200" dirty="0"/>
            <a:t>if </a:t>
          </a:r>
          <a:r>
            <a:rPr lang="en-US" sz="1200" dirty="0" err="1"/>
            <a:t>no.of.trials</a:t>
          </a:r>
          <a:r>
            <a:rPr lang="en-US" sz="1200" dirty="0"/>
            <a:t> &gt; Threshold -&gt; Proceed..</a:t>
          </a:r>
          <a:endParaRPr lang="en-IN" sz="1200" dirty="0"/>
        </a:p>
      </dgm:t>
    </dgm:pt>
    <dgm:pt modelId="{7DA5C769-815E-4238-88A1-81919C12DBBE}" type="parTrans" cxnId="{870F4A21-E066-42D7-88C1-FC3A91380C83}">
      <dgm:prSet/>
      <dgm:spPr/>
      <dgm:t>
        <a:bodyPr/>
        <a:lstStyle/>
        <a:p>
          <a:endParaRPr lang="en-IN"/>
        </a:p>
      </dgm:t>
    </dgm:pt>
    <dgm:pt modelId="{73D9D32D-CED9-47D4-81CF-AA89B2DED420}" type="sibTrans" cxnId="{870F4A21-E066-42D7-88C1-FC3A91380C83}">
      <dgm:prSet/>
      <dgm:spPr/>
      <dgm:t>
        <a:bodyPr/>
        <a:lstStyle/>
        <a:p>
          <a:endParaRPr lang="en-IN"/>
        </a:p>
      </dgm:t>
    </dgm:pt>
    <dgm:pt modelId="{1E80E2EC-2963-4C78-A2A5-C7823EFBCD34}">
      <dgm:prSet/>
      <dgm:spPr/>
      <dgm:t>
        <a:bodyPr/>
        <a:lstStyle/>
        <a:p>
          <a:r>
            <a:rPr lang="en-US" b="1" dirty="0"/>
            <a:t>Mutation operator application:</a:t>
          </a:r>
          <a:br>
            <a:rPr lang="en-US" dirty="0"/>
          </a:br>
          <a:r>
            <a:rPr lang="en-US" dirty="0"/>
            <a:t>For each solution , mutation operation is carried out based on a predefined condition</a:t>
          </a:r>
          <a:endParaRPr lang="en-IN" dirty="0"/>
        </a:p>
      </dgm:t>
    </dgm:pt>
    <dgm:pt modelId="{6981D2B5-1D36-484E-A6F7-F6F3572A9614}" type="parTrans" cxnId="{08120392-846F-4DA3-99BD-28A8EE2F91B8}">
      <dgm:prSet/>
      <dgm:spPr/>
      <dgm:t>
        <a:bodyPr/>
        <a:lstStyle/>
        <a:p>
          <a:endParaRPr lang="en-IN"/>
        </a:p>
      </dgm:t>
    </dgm:pt>
    <dgm:pt modelId="{7B72A717-7641-4CDE-AC59-97349296549D}" type="sibTrans" cxnId="{08120392-846F-4DA3-99BD-28A8EE2F91B8}">
      <dgm:prSet/>
      <dgm:spPr/>
      <dgm:t>
        <a:bodyPr/>
        <a:lstStyle/>
        <a:p>
          <a:endParaRPr lang="en-IN"/>
        </a:p>
      </dgm:t>
    </dgm:pt>
    <dgm:pt modelId="{F9261281-123B-49B5-88D0-29E7FDB8FF85}" type="pres">
      <dgm:prSet presAssocID="{549508BA-D014-4A2F-97A6-86A7BEDB5A70}" presName="Name0" presStyleCnt="0">
        <dgm:presLayoutVars>
          <dgm:chMax val="7"/>
          <dgm:chPref val="7"/>
          <dgm:dir/>
        </dgm:presLayoutVars>
      </dgm:prSet>
      <dgm:spPr/>
    </dgm:pt>
    <dgm:pt modelId="{DBFBA23D-89F2-47D7-83A8-F3C27F882340}" type="pres">
      <dgm:prSet presAssocID="{549508BA-D014-4A2F-97A6-86A7BEDB5A70}" presName="Name1" presStyleCnt="0"/>
      <dgm:spPr/>
    </dgm:pt>
    <dgm:pt modelId="{1E053EDE-BC9C-4DC1-891C-71724268ACDB}" type="pres">
      <dgm:prSet presAssocID="{549508BA-D014-4A2F-97A6-86A7BEDB5A70}" presName="cycle" presStyleCnt="0"/>
      <dgm:spPr/>
    </dgm:pt>
    <dgm:pt modelId="{DF2BF7A6-3848-4194-B2CB-43870B1B5E1D}" type="pres">
      <dgm:prSet presAssocID="{549508BA-D014-4A2F-97A6-86A7BEDB5A70}" presName="srcNode" presStyleLbl="node1" presStyleIdx="0" presStyleCnt="5"/>
      <dgm:spPr/>
    </dgm:pt>
    <dgm:pt modelId="{C8992D58-85A2-45A1-BF61-5E2E432906B2}" type="pres">
      <dgm:prSet presAssocID="{549508BA-D014-4A2F-97A6-86A7BEDB5A70}" presName="conn" presStyleLbl="parChTrans1D2" presStyleIdx="0" presStyleCnt="1"/>
      <dgm:spPr/>
    </dgm:pt>
    <dgm:pt modelId="{8CFE4D0D-9524-4DB2-BACC-34C19A3348DB}" type="pres">
      <dgm:prSet presAssocID="{549508BA-D014-4A2F-97A6-86A7BEDB5A70}" presName="extraNode" presStyleLbl="node1" presStyleIdx="0" presStyleCnt="5"/>
      <dgm:spPr/>
    </dgm:pt>
    <dgm:pt modelId="{CDF259FE-9501-494A-9836-AB7122F9369D}" type="pres">
      <dgm:prSet presAssocID="{549508BA-D014-4A2F-97A6-86A7BEDB5A70}" presName="dstNode" presStyleLbl="node1" presStyleIdx="0" presStyleCnt="5"/>
      <dgm:spPr/>
    </dgm:pt>
    <dgm:pt modelId="{63539A2F-407F-457F-811F-67C39D442900}" type="pres">
      <dgm:prSet presAssocID="{A49DFFF5-5C01-4BCD-931A-845D006BC94D}" presName="text_1" presStyleLbl="node1" presStyleIdx="0" presStyleCnt="5">
        <dgm:presLayoutVars>
          <dgm:bulletEnabled val="1"/>
        </dgm:presLayoutVars>
      </dgm:prSet>
      <dgm:spPr/>
    </dgm:pt>
    <dgm:pt modelId="{AC5A0DC3-8F57-49A7-AC74-68992C8E6975}" type="pres">
      <dgm:prSet presAssocID="{A49DFFF5-5C01-4BCD-931A-845D006BC94D}" presName="accent_1" presStyleCnt="0"/>
      <dgm:spPr/>
    </dgm:pt>
    <dgm:pt modelId="{4FAA325A-056D-4F49-8D2C-C1010BE85A31}" type="pres">
      <dgm:prSet presAssocID="{A49DFFF5-5C01-4BCD-931A-845D006BC94D}" presName="accentRepeatNode" presStyleLbl="solidFgAcc1" presStyleIdx="0" presStyleCnt="5"/>
      <dgm:spPr/>
    </dgm:pt>
    <dgm:pt modelId="{43EDC941-62E7-4711-9FDB-172966657FEB}" type="pres">
      <dgm:prSet presAssocID="{1E80E2EC-2963-4C78-A2A5-C7823EFBCD34}" presName="text_2" presStyleLbl="node1" presStyleIdx="1" presStyleCnt="5">
        <dgm:presLayoutVars>
          <dgm:bulletEnabled val="1"/>
        </dgm:presLayoutVars>
      </dgm:prSet>
      <dgm:spPr/>
    </dgm:pt>
    <dgm:pt modelId="{2DF6F726-9577-4027-A981-EFB76AAB864C}" type="pres">
      <dgm:prSet presAssocID="{1E80E2EC-2963-4C78-A2A5-C7823EFBCD34}" presName="accent_2" presStyleCnt="0"/>
      <dgm:spPr/>
    </dgm:pt>
    <dgm:pt modelId="{1352C5F5-7891-4571-B377-BA1325DC41CE}" type="pres">
      <dgm:prSet presAssocID="{1E80E2EC-2963-4C78-A2A5-C7823EFBCD34}" presName="accentRepeatNode" presStyleLbl="solidFgAcc1" presStyleIdx="1" presStyleCnt="5"/>
      <dgm:spPr/>
    </dgm:pt>
    <dgm:pt modelId="{39E81140-1CFB-4795-BEFE-D16F734A5A46}" type="pres">
      <dgm:prSet presAssocID="{0AB41982-524C-4A86-897B-4C345004702E}" presName="text_3" presStyleLbl="node1" presStyleIdx="2" presStyleCnt="5">
        <dgm:presLayoutVars>
          <dgm:bulletEnabled val="1"/>
        </dgm:presLayoutVars>
      </dgm:prSet>
      <dgm:spPr/>
    </dgm:pt>
    <dgm:pt modelId="{001794D1-DC38-4D2E-89EC-00B6C6BB7124}" type="pres">
      <dgm:prSet presAssocID="{0AB41982-524C-4A86-897B-4C345004702E}" presName="accent_3" presStyleCnt="0"/>
      <dgm:spPr/>
    </dgm:pt>
    <dgm:pt modelId="{A61AEEA1-3A21-482E-BB58-6DFE951C4B16}" type="pres">
      <dgm:prSet presAssocID="{0AB41982-524C-4A86-897B-4C345004702E}" presName="accentRepeatNode" presStyleLbl="solidFgAcc1" presStyleIdx="2" presStyleCnt="5"/>
      <dgm:spPr/>
    </dgm:pt>
    <dgm:pt modelId="{4D1C7AA8-9C08-4391-B02F-0CBB1A601F9B}" type="pres">
      <dgm:prSet presAssocID="{FA007CF2-5F03-422C-850C-3BDFD7A5D79B}" presName="text_4" presStyleLbl="node1" presStyleIdx="3" presStyleCnt="5">
        <dgm:presLayoutVars>
          <dgm:bulletEnabled val="1"/>
        </dgm:presLayoutVars>
      </dgm:prSet>
      <dgm:spPr/>
    </dgm:pt>
    <dgm:pt modelId="{D707EA59-B74D-42EC-93F5-A5AB3E7B69C2}" type="pres">
      <dgm:prSet presAssocID="{FA007CF2-5F03-422C-850C-3BDFD7A5D79B}" presName="accent_4" presStyleCnt="0"/>
      <dgm:spPr/>
    </dgm:pt>
    <dgm:pt modelId="{BED06462-D1C0-4422-9005-B36DD9649D01}" type="pres">
      <dgm:prSet presAssocID="{FA007CF2-5F03-422C-850C-3BDFD7A5D79B}" presName="accentRepeatNode" presStyleLbl="solidFgAcc1" presStyleIdx="3" presStyleCnt="5"/>
      <dgm:spPr/>
    </dgm:pt>
    <dgm:pt modelId="{9475C55F-3004-4A3A-BD4B-6ECCA04E20FD}" type="pres">
      <dgm:prSet presAssocID="{164D32CD-A96B-4E62-BA64-1E42BF547D77}" presName="text_5" presStyleLbl="node1" presStyleIdx="4" presStyleCnt="5">
        <dgm:presLayoutVars>
          <dgm:bulletEnabled val="1"/>
        </dgm:presLayoutVars>
      </dgm:prSet>
      <dgm:spPr/>
    </dgm:pt>
    <dgm:pt modelId="{2E699218-A70D-4832-951A-765BAABF1288}" type="pres">
      <dgm:prSet presAssocID="{164D32CD-A96B-4E62-BA64-1E42BF547D77}" presName="accent_5" presStyleCnt="0"/>
      <dgm:spPr/>
    </dgm:pt>
    <dgm:pt modelId="{75242A79-FE64-4A2A-BFA4-A2CDBE8D0019}" type="pres">
      <dgm:prSet presAssocID="{164D32CD-A96B-4E62-BA64-1E42BF547D77}" presName="accentRepeatNode" presStyleLbl="solidFgAcc1" presStyleIdx="4" presStyleCnt="5"/>
      <dgm:spPr/>
    </dgm:pt>
  </dgm:ptLst>
  <dgm:cxnLst>
    <dgm:cxn modelId="{1A43BB02-9729-4BB2-8547-5FCB7F40C11F}" srcId="{549508BA-D014-4A2F-97A6-86A7BEDB5A70}" destId="{FA007CF2-5F03-422C-850C-3BDFD7A5D79B}" srcOrd="3" destOrd="0" parTransId="{6790E098-5101-4870-8768-ED6BF4C55FCB}" sibTransId="{0C2B38EE-C22E-4297-8B2F-8179FE39A1CE}"/>
    <dgm:cxn modelId="{870F4A21-E066-42D7-88C1-FC3A91380C83}" srcId="{549508BA-D014-4A2F-97A6-86A7BEDB5A70}" destId="{A49DFFF5-5C01-4BCD-931A-845D006BC94D}" srcOrd="0" destOrd="0" parTransId="{7DA5C769-815E-4238-88A1-81919C12DBBE}" sibTransId="{73D9D32D-CED9-47D4-81CF-AA89B2DED420}"/>
    <dgm:cxn modelId="{B8ACD12E-72B5-4C01-8350-456427DB38AE}" type="presOf" srcId="{73D9D32D-CED9-47D4-81CF-AA89B2DED420}" destId="{C8992D58-85A2-45A1-BF61-5E2E432906B2}" srcOrd="0" destOrd="0" presId="urn:microsoft.com/office/officeart/2008/layout/VerticalCurvedList"/>
    <dgm:cxn modelId="{9962342F-EDDA-4923-A51F-3058E8250D66}" srcId="{549508BA-D014-4A2F-97A6-86A7BEDB5A70}" destId="{164D32CD-A96B-4E62-BA64-1E42BF547D77}" srcOrd="4" destOrd="0" parTransId="{32EA5DB5-AEAA-411D-8808-3AECACB54545}" sibTransId="{357D7BE4-6FDF-4F90-B1C5-FA0EC4476522}"/>
    <dgm:cxn modelId="{D3AC4E6F-4FA7-4941-9E4B-58D9A22047FE}" type="presOf" srcId="{1E80E2EC-2963-4C78-A2A5-C7823EFBCD34}" destId="{43EDC941-62E7-4711-9FDB-172966657FEB}" srcOrd="0" destOrd="0" presId="urn:microsoft.com/office/officeart/2008/layout/VerticalCurvedList"/>
    <dgm:cxn modelId="{2D1CFF85-3A46-4493-83FB-3987D41B32CF}" type="presOf" srcId="{164D32CD-A96B-4E62-BA64-1E42BF547D77}" destId="{9475C55F-3004-4A3A-BD4B-6ECCA04E20FD}" srcOrd="0" destOrd="0" presId="urn:microsoft.com/office/officeart/2008/layout/VerticalCurvedList"/>
    <dgm:cxn modelId="{08120392-846F-4DA3-99BD-28A8EE2F91B8}" srcId="{549508BA-D014-4A2F-97A6-86A7BEDB5A70}" destId="{1E80E2EC-2963-4C78-A2A5-C7823EFBCD34}" srcOrd="1" destOrd="0" parTransId="{6981D2B5-1D36-484E-A6F7-F6F3572A9614}" sibTransId="{7B72A717-7641-4CDE-AC59-97349296549D}"/>
    <dgm:cxn modelId="{DDC3EBAA-5CC0-44B2-830B-E904E6A094E3}" type="presOf" srcId="{0AB41982-524C-4A86-897B-4C345004702E}" destId="{39E81140-1CFB-4795-BEFE-D16F734A5A46}" srcOrd="0" destOrd="0" presId="urn:microsoft.com/office/officeart/2008/layout/VerticalCurvedList"/>
    <dgm:cxn modelId="{958941BE-52EC-4647-8AA9-701362BDBA68}" type="presOf" srcId="{A49DFFF5-5C01-4BCD-931A-845D006BC94D}" destId="{63539A2F-407F-457F-811F-67C39D442900}" srcOrd="0" destOrd="0" presId="urn:microsoft.com/office/officeart/2008/layout/VerticalCurvedList"/>
    <dgm:cxn modelId="{054205CC-6D8E-462B-8F6C-E0D44A2FF22B}" type="presOf" srcId="{FA007CF2-5F03-422C-850C-3BDFD7A5D79B}" destId="{4D1C7AA8-9C08-4391-B02F-0CBB1A601F9B}" srcOrd="0" destOrd="0" presId="urn:microsoft.com/office/officeart/2008/layout/VerticalCurvedList"/>
    <dgm:cxn modelId="{A3D226CF-DF56-424F-92C6-684774BC69E4}" srcId="{549508BA-D014-4A2F-97A6-86A7BEDB5A70}" destId="{0AB41982-524C-4A86-897B-4C345004702E}" srcOrd="2" destOrd="0" parTransId="{0A630C98-3F5D-4378-9E96-08344EE7858B}" sibTransId="{E79F11A8-8F78-4D61-80D7-27EA6F2C5F4F}"/>
    <dgm:cxn modelId="{0A14E5D1-6A74-4B76-8906-CDBC1F02224C}" type="presOf" srcId="{549508BA-D014-4A2F-97A6-86A7BEDB5A70}" destId="{F9261281-123B-49B5-88D0-29E7FDB8FF85}" srcOrd="0" destOrd="0" presId="urn:microsoft.com/office/officeart/2008/layout/VerticalCurvedList"/>
    <dgm:cxn modelId="{BBE7E3FA-7A7F-4AB0-9586-1C7D1F690A54}" type="presParOf" srcId="{F9261281-123B-49B5-88D0-29E7FDB8FF85}" destId="{DBFBA23D-89F2-47D7-83A8-F3C27F882340}" srcOrd="0" destOrd="0" presId="urn:microsoft.com/office/officeart/2008/layout/VerticalCurvedList"/>
    <dgm:cxn modelId="{9C4F8856-B12E-45F7-952F-9F6E8B74A8E5}" type="presParOf" srcId="{DBFBA23D-89F2-47D7-83A8-F3C27F882340}" destId="{1E053EDE-BC9C-4DC1-891C-71724268ACDB}" srcOrd="0" destOrd="0" presId="urn:microsoft.com/office/officeart/2008/layout/VerticalCurvedList"/>
    <dgm:cxn modelId="{07DB702E-E1E2-4D11-82C6-AD146314EE94}" type="presParOf" srcId="{1E053EDE-BC9C-4DC1-891C-71724268ACDB}" destId="{DF2BF7A6-3848-4194-B2CB-43870B1B5E1D}" srcOrd="0" destOrd="0" presId="urn:microsoft.com/office/officeart/2008/layout/VerticalCurvedList"/>
    <dgm:cxn modelId="{778474A0-B926-42C7-83C7-613A012599CF}" type="presParOf" srcId="{1E053EDE-BC9C-4DC1-891C-71724268ACDB}" destId="{C8992D58-85A2-45A1-BF61-5E2E432906B2}" srcOrd="1" destOrd="0" presId="urn:microsoft.com/office/officeart/2008/layout/VerticalCurvedList"/>
    <dgm:cxn modelId="{A01FF0EC-E56D-4E45-9D04-4D34A0DACDCD}" type="presParOf" srcId="{1E053EDE-BC9C-4DC1-891C-71724268ACDB}" destId="{8CFE4D0D-9524-4DB2-BACC-34C19A3348DB}" srcOrd="2" destOrd="0" presId="urn:microsoft.com/office/officeart/2008/layout/VerticalCurvedList"/>
    <dgm:cxn modelId="{9FD3B55A-F6D2-46EE-AA10-D75B63F16C5C}" type="presParOf" srcId="{1E053EDE-BC9C-4DC1-891C-71724268ACDB}" destId="{CDF259FE-9501-494A-9836-AB7122F9369D}" srcOrd="3" destOrd="0" presId="urn:microsoft.com/office/officeart/2008/layout/VerticalCurvedList"/>
    <dgm:cxn modelId="{7B096114-FB0D-4782-BE2D-9FBD61812703}" type="presParOf" srcId="{DBFBA23D-89F2-47D7-83A8-F3C27F882340}" destId="{63539A2F-407F-457F-811F-67C39D442900}" srcOrd="1" destOrd="0" presId="urn:microsoft.com/office/officeart/2008/layout/VerticalCurvedList"/>
    <dgm:cxn modelId="{2579AB73-3384-470B-8378-AE7E7122ABCB}" type="presParOf" srcId="{DBFBA23D-89F2-47D7-83A8-F3C27F882340}" destId="{AC5A0DC3-8F57-49A7-AC74-68992C8E6975}" srcOrd="2" destOrd="0" presId="urn:microsoft.com/office/officeart/2008/layout/VerticalCurvedList"/>
    <dgm:cxn modelId="{BD95DEA9-3E3E-406B-86C5-923924722A23}" type="presParOf" srcId="{AC5A0DC3-8F57-49A7-AC74-68992C8E6975}" destId="{4FAA325A-056D-4F49-8D2C-C1010BE85A31}" srcOrd="0" destOrd="0" presId="urn:microsoft.com/office/officeart/2008/layout/VerticalCurvedList"/>
    <dgm:cxn modelId="{AF9C8AB9-5026-4F54-BCA7-7989093EFC2E}" type="presParOf" srcId="{DBFBA23D-89F2-47D7-83A8-F3C27F882340}" destId="{43EDC941-62E7-4711-9FDB-172966657FEB}" srcOrd="3" destOrd="0" presId="urn:microsoft.com/office/officeart/2008/layout/VerticalCurvedList"/>
    <dgm:cxn modelId="{DF560CA6-6FD7-4C6A-80A1-01CD7CD98892}" type="presParOf" srcId="{DBFBA23D-89F2-47D7-83A8-F3C27F882340}" destId="{2DF6F726-9577-4027-A981-EFB76AAB864C}" srcOrd="4" destOrd="0" presId="urn:microsoft.com/office/officeart/2008/layout/VerticalCurvedList"/>
    <dgm:cxn modelId="{384CCBE4-BBEF-4986-B2ED-8B31764F35A8}" type="presParOf" srcId="{2DF6F726-9577-4027-A981-EFB76AAB864C}" destId="{1352C5F5-7891-4571-B377-BA1325DC41CE}" srcOrd="0" destOrd="0" presId="urn:microsoft.com/office/officeart/2008/layout/VerticalCurvedList"/>
    <dgm:cxn modelId="{506AE672-362B-4E42-8FC6-44D3787A243E}" type="presParOf" srcId="{DBFBA23D-89F2-47D7-83A8-F3C27F882340}" destId="{39E81140-1CFB-4795-BEFE-D16F734A5A46}" srcOrd="5" destOrd="0" presId="urn:microsoft.com/office/officeart/2008/layout/VerticalCurvedList"/>
    <dgm:cxn modelId="{77F9A83B-208D-472C-8D3F-DE78E69BE4F0}" type="presParOf" srcId="{DBFBA23D-89F2-47D7-83A8-F3C27F882340}" destId="{001794D1-DC38-4D2E-89EC-00B6C6BB7124}" srcOrd="6" destOrd="0" presId="urn:microsoft.com/office/officeart/2008/layout/VerticalCurvedList"/>
    <dgm:cxn modelId="{D75B3833-77C6-4724-90F1-0877C0020CD5}" type="presParOf" srcId="{001794D1-DC38-4D2E-89EC-00B6C6BB7124}" destId="{A61AEEA1-3A21-482E-BB58-6DFE951C4B16}" srcOrd="0" destOrd="0" presId="urn:microsoft.com/office/officeart/2008/layout/VerticalCurvedList"/>
    <dgm:cxn modelId="{65BB0170-90A3-4DDD-B5A2-9CDDF2E73A4C}" type="presParOf" srcId="{DBFBA23D-89F2-47D7-83A8-F3C27F882340}" destId="{4D1C7AA8-9C08-4391-B02F-0CBB1A601F9B}" srcOrd="7" destOrd="0" presId="urn:microsoft.com/office/officeart/2008/layout/VerticalCurvedList"/>
    <dgm:cxn modelId="{91D7713D-9E3C-4850-9939-4B5E08ECC8BD}" type="presParOf" srcId="{DBFBA23D-89F2-47D7-83A8-F3C27F882340}" destId="{D707EA59-B74D-42EC-93F5-A5AB3E7B69C2}" srcOrd="8" destOrd="0" presId="urn:microsoft.com/office/officeart/2008/layout/VerticalCurvedList"/>
    <dgm:cxn modelId="{C59DF2FF-34FA-4872-A333-E76409F8B6B0}" type="presParOf" srcId="{D707EA59-B74D-42EC-93F5-A5AB3E7B69C2}" destId="{BED06462-D1C0-4422-9005-B36DD9649D01}" srcOrd="0" destOrd="0" presId="urn:microsoft.com/office/officeart/2008/layout/VerticalCurvedList"/>
    <dgm:cxn modelId="{B7308FB2-BB16-4FE5-BF1E-E0B873AA2792}" type="presParOf" srcId="{DBFBA23D-89F2-47D7-83A8-F3C27F882340}" destId="{9475C55F-3004-4A3A-BD4B-6ECCA04E20FD}" srcOrd="9" destOrd="0" presId="urn:microsoft.com/office/officeart/2008/layout/VerticalCurvedList"/>
    <dgm:cxn modelId="{3177C897-2310-444F-ABAC-15316C1644E1}" type="presParOf" srcId="{DBFBA23D-89F2-47D7-83A8-F3C27F882340}" destId="{2E699218-A70D-4832-951A-765BAABF1288}" srcOrd="10" destOrd="0" presId="urn:microsoft.com/office/officeart/2008/layout/VerticalCurvedList"/>
    <dgm:cxn modelId="{CB33C3CB-4983-4BEC-A295-F0B9F44B9539}" type="presParOf" srcId="{2E699218-A70D-4832-951A-765BAABF1288}" destId="{75242A79-FE64-4A2A-BFA4-A2CDBE8D001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5016E7-2D53-4CBF-ADF5-1ECB8B75F35A}" type="doc">
      <dgm:prSet loTypeId="urn:microsoft.com/office/officeart/2005/8/layout/arrow2" loCatId="process" qsTypeId="urn:microsoft.com/office/officeart/2005/8/quickstyle/simple1" qsCatId="simple" csTypeId="urn:microsoft.com/office/officeart/2005/8/colors/accent4_1" csCatId="accent4" phldr="1"/>
      <dgm:spPr/>
    </dgm:pt>
    <dgm:pt modelId="{459ABBFE-FD2A-45EF-8EBB-8FB815E07DD4}">
      <dgm:prSet phldrT="[Text]"/>
      <dgm:spPr/>
      <dgm:t>
        <a:bodyPr/>
        <a:lstStyle/>
        <a:p>
          <a:r>
            <a:rPr lang="en-US" dirty="0">
              <a:solidFill>
                <a:schemeClr val="tx2"/>
              </a:solidFill>
            </a:rPr>
            <a:t>Calculate the objective values</a:t>
          </a:r>
          <a:endParaRPr lang="en-IN" dirty="0">
            <a:solidFill>
              <a:schemeClr val="tx2"/>
            </a:solidFill>
          </a:endParaRPr>
        </a:p>
      </dgm:t>
    </dgm:pt>
    <dgm:pt modelId="{3F386E6D-7983-4F5E-A798-F3AD5A2BE81A}" type="parTrans" cxnId="{9F2218AF-F6B9-4ED1-B32C-EA14ACC4B31A}">
      <dgm:prSet/>
      <dgm:spPr/>
      <dgm:t>
        <a:bodyPr/>
        <a:lstStyle/>
        <a:p>
          <a:endParaRPr lang="en-IN">
            <a:solidFill>
              <a:schemeClr val="tx2"/>
            </a:solidFill>
          </a:endParaRPr>
        </a:p>
      </dgm:t>
    </dgm:pt>
    <dgm:pt modelId="{99E64D93-9FF4-4FD3-B5CE-D6AF5354BE7A}" type="sibTrans" cxnId="{9F2218AF-F6B9-4ED1-B32C-EA14ACC4B31A}">
      <dgm:prSet/>
      <dgm:spPr/>
      <dgm:t>
        <a:bodyPr/>
        <a:lstStyle/>
        <a:p>
          <a:endParaRPr lang="en-IN">
            <a:solidFill>
              <a:schemeClr val="tx2"/>
            </a:solidFill>
          </a:endParaRPr>
        </a:p>
      </dgm:t>
    </dgm:pt>
    <dgm:pt modelId="{2C970012-35C5-4525-B9C6-5CB4962770BB}">
      <dgm:prSet phldrT="[Text]"/>
      <dgm:spPr/>
      <dgm:t>
        <a:bodyPr/>
        <a:lstStyle/>
        <a:p>
          <a:r>
            <a:rPr lang="en-US" dirty="0">
              <a:solidFill>
                <a:schemeClr val="tx2"/>
              </a:solidFill>
            </a:rPr>
            <a:t>Perform fast non-dominated sorting algorithm</a:t>
          </a:r>
          <a:endParaRPr lang="en-IN" dirty="0">
            <a:solidFill>
              <a:schemeClr val="tx2"/>
            </a:solidFill>
          </a:endParaRPr>
        </a:p>
      </dgm:t>
    </dgm:pt>
    <dgm:pt modelId="{75DD30CC-FD38-414D-8F71-95DA12F83019}" type="parTrans" cxnId="{4B74B8B6-79F7-4A71-8925-57D6CF769FF7}">
      <dgm:prSet/>
      <dgm:spPr/>
      <dgm:t>
        <a:bodyPr/>
        <a:lstStyle/>
        <a:p>
          <a:endParaRPr lang="en-IN">
            <a:solidFill>
              <a:schemeClr val="tx2"/>
            </a:solidFill>
          </a:endParaRPr>
        </a:p>
      </dgm:t>
    </dgm:pt>
    <dgm:pt modelId="{28CCA3E9-A7BF-4006-9CC3-172878D33EA0}" type="sibTrans" cxnId="{4B74B8B6-79F7-4A71-8925-57D6CF769FF7}">
      <dgm:prSet/>
      <dgm:spPr/>
      <dgm:t>
        <a:bodyPr/>
        <a:lstStyle/>
        <a:p>
          <a:endParaRPr lang="en-IN">
            <a:solidFill>
              <a:schemeClr val="tx2"/>
            </a:solidFill>
          </a:endParaRPr>
        </a:p>
      </dgm:t>
    </dgm:pt>
    <dgm:pt modelId="{00C1F5A5-3867-4BCE-AC4A-CA66E784BF91}">
      <dgm:prSet phldrT="[Text]"/>
      <dgm:spPr/>
      <dgm:t>
        <a:bodyPr/>
        <a:lstStyle/>
        <a:p>
          <a:r>
            <a:rPr lang="en-US" dirty="0">
              <a:solidFill>
                <a:schemeClr val="tx2"/>
              </a:solidFill>
            </a:rPr>
            <a:t>Assign ranks based on the sorting algorithm</a:t>
          </a:r>
          <a:endParaRPr lang="en-IN" dirty="0">
            <a:solidFill>
              <a:schemeClr val="tx2"/>
            </a:solidFill>
          </a:endParaRPr>
        </a:p>
      </dgm:t>
    </dgm:pt>
    <dgm:pt modelId="{E349D3DA-A7FD-463A-A04E-AFDE78F64DDD}" type="parTrans" cxnId="{5BF28025-A15F-4AB9-8E0E-6226E8F01553}">
      <dgm:prSet/>
      <dgm:spPr/>
      <dgm:t>
        <a:bodyPr/>
        <a:lstStyle/>
        <a:p>
          <a:endParaRPr lang="en-IN">
            <a:solidFill>
              <a:schemeClr val="tx2"/>
            </a:solidFill>
          </a:endParaRPr>
        </a:p>
      </dgm:t>
    </dgm:pt>
    <dgm:pt modelId="{65992D53-2C49-494C-A3C6-DCEDD82B8A70}" type="sibTrans" cxnId="{5BF28025-A15F-4AB9-8E0E-6226E8F01553}">
      <dgm:prSet/>
      <dgm:spPr/>
      <dgm:t>
        <a:bodyPr/>
        <a:lstStyle/>
        <a:p>
          <a:endParaRPr lang="en-IN">
            <a:solidFill>
              <a:schemeClr val="tx2"/>
            </a:solidFill>
          </a:endParaRPr>
        </a:p>
      </dgm:t>
    </dgm:pt>
    <dgm:pt modelId="{EA532E30-6718-41F1-9B0A-CE353C43F59A}">
      <dgm:prSet phldrT="[Text]"/>
      <dgm:spPr/>
      <dgm:t>
        <a:bodyPr/>
        <a:lstStyle/>
        <a:p>
          <a:r>
            <a:rPr lang="en-US">
              <a:solidFill>
                <a:schemeClr val="tx2"/>
              </a:solidFill>
            </a:rPr>
            <a:t>Perform Crowding Distance calculations</a:t>
          </a:r>
          <a:endParaRPr lang="en-IN" dirty="0">
            <a:solidFill>
              <a:schemeClr val="tx2"/>
            </a:solidFill>
          </a:endParaRPr>
        </a:p>
      </dgm:t>
    </dgm:pt>
    <dgm:pt modelId="{554414E2-67BC-40BE-BE75-94C5A5194A3B}" type="parTrans" cxnId="{E5E91D75-2856-44CB-884E-0791473F8CD4}">
      <dgm:prSet/>
      <dgm:spPr/>
      <dgm:t>
        <a:bodyPr/>
        <a:lstStyle/>
        <a:p>
          <a:endParaRPr lang="en-IN">
            <a:solidFill>
              <a:schemeClr val="tx2"/>
            </a:solidFill>
          </a:endParaRPr>
        </a:p>
      </dgm:t>
    </dgm:pt>
    <dgm:pt modelId="{A1E43A18-8515-4A5A-99AF-DD3316116482}" type="sibTrans" cxnId="{E5E91D75-2856-44CB-884E-0791473F8CD4}">
      <dgm:prSet/>
      <dgm:spPr/>
      <dgm:t>
        <a:bodyPr/>
        <a:lstStyle/>
        <a:p>
          <a:endParaRPr lang="en-IN">
            <a:solidFill>
              <a:schemeClr val="tx2"/>
            </a:solidFill>
          </a:endParaRPr>
        </a:p>
      </dgm:t>
    </dgm:pt>
    <dgm:pt modelId="{641CC925-983E-4012-ABF1-BD67711DD419}">
      <dgm:prSet phldrT="[Text]"/>
      <dgm:spPr/>
      <dgm:t>
        <a:bodyPr/>
        <a:lstStyle/>
        <a:p>
          <a:r>
            <a:rPr lang="en-US" dirty="0">
              <a:solidFill>
                <a:schemeClr val="tx2"/>
              </a:solidFill>
            </a:rPr>
            <a:t>Assign fitness values based on rank and CD</a:t>
          </a:r>
          <a:endParaRPr lang="en-IN" dirty="0">
            <a:solidFill>
              <a:schemeClr val="tx2"/>
            </a:solidFill>
          </a:endParaRPr>
        </a:p>
      </dgm:t>
    </dgm:pt>
    <dgm:pt modelId="{5B006AD2-65B4-4830-875F-14A3F3ECFE60}" type="parTrans" cxnId="{685566B9-2E2A-4937-89D8-D60733DD322C}">
      <dgm:prSet/>
      <dgm:spPr/>
      <dgm:t>
        <a:bodyPr/>
        <a:lstStyle/>
        <a:p>
          <a:endParaRPr lang="en-IN">
            <a:solidFill>
              <a:schemeClr val="tx2"/>
            </a:solidFill>
          </a:endParaRPr>
        </a:p>
      </dgm:t>
    </dgm:pt>
    <dgm:pt modelId="{B797E703-E50F-4C9D-A679-DDB3BBFB70ED}" type="sibTrans" cxnId="{685566B9-2E2A-4937-89D8-D60733DD322C}">
      <dgm:prSet/>
      <dgm:spPr/>
      <dgm:t>
        <a:bodyPr/>
        <a:lstStyle/>
        <a:p>
          <a:endParaRPr lang="en-IN">
            <a:solidFill>
              <a:schemeClr val="tx2"/>
            </a:solidFill>
          </a:endParaRPr>
        </a:p>
      </dgm:t>
    </dgm:pt>
    <dgm:pt modelId="{99CB123C-D8E9-42AC-B486-A097BC4F5A14}" type="pres">
      <dgm:prSet presAssocID="{165016E7-2D53-4CBF-ADF5-1ECB8B75F35A}" presName="arrowDiagram" presStyleCnt="0">
        <dgm:presLayoutVars>
          <dgm:chMax val="5"/>
          <dgm:dir/>
          <dgm:resizeHandles val="exact"/>
        </dgm:presLayoutVars>
      </dgm:prSet>
      <dgm:spPr/>
    </dgm:pt>
    <dgm:pt modelId="{F974774B-9DBD-4A2E-B724-3C2C2D075FCA}" type="pres">
      <dgm:prSet presAssocID="{165016E7-2D53-4CBF-ADF5-1ECB8B75F35A}" presName="arrow" presStyleLbl="bgShp" presStyleIdx="0" presStyleCnt="1"/>
      <dgm:spPr/>
    </dgm:pt>
    <dgm:pt modelId="{715B1FFE-F17F-4677-AAE6-F8AEFAD756C0}" type="pres">
      <dgm:prSet presAssocID="{165016E7-2D53-4CBF-ADF5-1ECB8B75F35A}" presName="arrowDiagram5" presStyleCnt="0"/>
      <dgm:spPr/>
    </dgm:pt>
    <dgm:pt modelId="{156C811A-637E-412A-9041-986FA1218DA3}" type="pres">
      <dgm:prSet presAssocID="{459ABBFE-FD2A-45EF-8EBB-8FB815E07DD4}" presName="bullet5a" presStyleLbl="node1" presStyleIdx="0" presStyleCnt="5"/>
      <dgm:spPr/>
    </dgm:pt>
    <dgm:pt modelId="{D9B39F31-7291-4B42-BA08-8601DE624DE5}" type="pres">
      <dgm:prSet presAssocID="{459ABBFE-FD2A-45EF-8EBB-8FB815E07DD4}" presName="textBox5a" presStyleLbl="revTx" presStyleIdx="0" presStyleCnt="5">
        <dgm:presLayoutVars>
          <dgm:bulletEnabled val="1"/>
        </dgm:presLayoutVars>
      </dgm:prSet>
      <dgm:spPr/>
    </dgm:pt>
    <dgm:pt modelId="{BC5707BC-C7F7-4149-B732-B1B21288006A}" type="pres">
      <dgm:prSet presAssocID="{2C970012-35C5-4525-B9C6-5CB4962770BB}" presName="bullet5b" presStyleLbl="node1" presStyleIdx="1" presStyleCnt="5"/>
      <dgm:spPr/>
    </dgm:pt>
    <dgm:pt modelId="{0DE62B3B-5EC9-46BD-9911-8F4C10EEF566}" type="pres">
      <dgm:prSet presAssocID="{2C970012-35C5-4525-B9C6-5CB4962770BB}" presName="textBox5b" presStyleLbl="revTx" presStyleIdx="1" presStyleCnt="5">
        <dgm:presLayoutVars>
          <dgm:bulletEnabled val="1"/>
        </dgm:presLayoutVars>
      </dgm:prSet>
      <dgm:spPr/>
    </dgm:pt>
    <dgm:pt modelId="{8DCFEF2E-2F9B-495F-89C3-A06DCA1D4F28}" type="pres">
      <dgm:prSet presAssocID="{00C1F5A5-3867-4BCE-AC4A-CA66E784BF91}" presName="bullet5c" presStyleLbl="node1" presStyleIdx="2" presStyleCnt="5"/>
      <dgm:spPr/>
    </dgm:pt>
    <dgm:pt modelId="{2ACF168B-B3E2-4F09-AEF3-33FAE5FFDB38}" type="pres">
      <dgm:prSet presAssocID="{00C1F5A5-3867-4BCE-AC4A-CA66E784BF91}" presName="textBox5c" presStyleLbl="revTx" presStyleIdx="2" presStyleCnt="5">
        <dgm:presLayoutVars>
          <dgm:bulletEnabled val="1"/>
        </dgm:presLayoutVars>
      </dgm:prSet>
      <dgm:spPr/>
    </dgm:pt>
    <dgm:pt modelId="{99539593-5C95-4BBB-A0A2-AC7588EF1E47}" type="pres">
      <dgm:prSet presAssocID="{EA532E30-6718-41F1-9B0A-CE353C43F59A}" presName="bullet5d" presStyleLbl="node1" presStyleIdx="3" presStyleCnt="5"/>
      <dgm:spPr/>
    </dgm:pt>
    <dgm:pt modelId="{32231131-DED6-433E-8F63-254A44425363}" type="pres">
      <dgm:prSet presAssocID="{EA532E30-6718-41F1-9B0A-CE353C43F59A}" presName="textBox5d" presStyleLbl="revTx" presStyleIdx="3" presStyleCnt="5">
        <dgm:presLayoutVars>
          <dgm:bulletEnabled val="1"/>
        </dgm:presLayoutVars>
      </dgm:prSet>
      <dgm:spPr/>
    </dgm:pt>
    <dgm:pt modelId="{2EB86940-76AC-4F16-841C-3837E6629F67}" type="pres">
      <dgm:prSet presAssocID="{641CC925-983E-4012-ABF1-BD67711DD419}" presName="bullet5e" presStyleLbl="node1" presStyleIdx="4" presStyleCnt="5"/>
      <dgm:spPr/>
    </dgm:pt>
    <dgm:pt modelId="{0EF3C504-D56D-4001-ABF0-4B4B1DB22035}" type="pres">
      <dgm:prSet presAssocID="{641CC925-983E-4012-ABF1-BD67711DD419}" presName="textBox5e" presStyleLbl="revTx" presStyleIdx="4" presStyleCnt="5">
        <dgm:presLayoutVars>
          <dgm:bulletEnabled val="1"/>
        </dgm:presLayoutVars>
      </dgm:prSet>
      <dgm:spPr/>
    </dgm:pt>
  </dgm:ptLst>
  <dgm:cxnLst>
    <dgm:cxn modelId="{5BF28025-A15F-4AB9-8E0E-6226E8F01553}" srcId="{165016E7-2D53-4CBF-ADF5-1ECB8B75F35A}" destId="{00C1F5A5-3867-4BCE-AC4A-CA66E784BF91}" srcOrd="2" destOrd="0" parTransId="{E349D3DA-A7FD-463A-A04E-AFDE78F64DDD}" sibTransId="{65992D53-2C49-494C-A3C6-DCEDD82B8A70}"/>
    <dgm:cxn modelId="{82E98E47-FA7F-4B54-9D86-252746280488}" type="presOf" srcId="{2C970012-35C5-4525-B9C6-5CB4962770BB}" destId="{0DE62B3B-5EC9-46BD-9911-8F4C10EEF566}" srcOrd="0" destOrd="0" presId="urn:microsoft.com/office/officeart/2005/8/layout/arrow2"/>
    <dgm:cxn modelId="{6AC5E271-CF30-453F-99EE-7BC772247C46}" type="presOf" srcId="{641CC925-983E-4012-ABF1-BD67711DD419}" destId="{0EF3C504-D56D-4001-ABF0-4B4B1DB22035}" srcOrd="0" destOrd="0" presId="urn:microsoft.com/office/officeart/2005/8/layout/arrow2"/>
    <dgm:cxn modelId="{E5E91D75-2856-44CB-884E-0791473F8CD4}" srcId="{165016E7-2D53-4CBF-ADF5-1ECB8B75F35A}" destId="{EA532E30-6718-41F1-9B0A-CE353C43F59A}" srcOrd="3" destOrd="0" parTransId="{554414E2-67BC-40BE-BE75-94C5A5194A3B}" sibTransId="{A1E43A18-8515-4A5A-99AF-DD3316116482}"/>
    <dgm:cxn modelId="{9C089D77-6800-4665-B1BB-382E0F19AB5D}" type="presOf" srcId="{00C1F5A5-3867-4BCE-AC4A-CA66E784BF91}" destId="{2ACF168B-B3E2-4F09-AEF3-33FAE5FFDB38}" srcOrd="0" destOrd="0" presId="urn:microsoft.com/office/officeart/2005/8/layout/arrow2"/>
    <dgm:cxn modelId="{9F2218AF-F6B9-4ED1-B32C-EA14ACC4B31A}" srcId="{165016E7-2D53-4CBF-ADF5-1ECB8B75F35A}" destId="{459ABBFE-FD2A-45EF-8EBB-8FB815E07DD4}" srcOrd="0" destOrd="0" parTransId="{3F386E6D-7983-4F5E-A798-F3AD5A2BE81A}" sibTransId="{99E64D93-9FF4-4FD3-B5CE-D6AF5354BE7A}"/>
    <dgm:cxn modelId="{4B74B8B6-79F7-4A71-8925-57D6CF769FF7}" srcId="{165016E7-2D53-4CBF-ADF5-1ECB8B75F35A}" destId="{2C970012-35C5-4525-B9C6-5CB4962770BB}" srcOrd="1" destOrd="0" parTransId="{75DD30CC-FD38-414D-8F71-95DA12F83019}" sibTransId="{28CCA3E9-A7BF-4006-9CC3-172878D33EA0}"/>
    <dgm:cxn modelId="{685566B9-2E2A-4937-89D8-D60733DD322C}" srcId="{165016E7-2D53-4CBF-ADF5-1ECB8B75F35A}" destId="{641CC925-983E-4012-ABF1-BD67711DD419}" srcOrd="4" destOrd="0" parTransId="{5B006AD2-65B4-4830-875F-14A3F3ECFE60}" sibTransId="{B797E703-E50F-4C9D-A679-DDB3BBFB70ED}"/>
    <dgm:cxn modelId="{D53298C0-E5D7-46FC-97B7-FBF71829B9F3}" type="presOf" srcId="{EA532E30-6718-41F1-9B0A-CE353C43F59A}" destId="{32231131-DED6-433E-8F63-254A44425363}" srcOrd="0" destOrd="0" presId="urn:microsoft.com/office/officeart/2005/8/layout/arrow2"/>
    <dgm:cxn modelId="{05B208D0-6EC2-4CBB-9A9E-708FE8FD4769}" type="presOf" srcId="{459ABBFE-FD2A-45EF-8EBB-8FB815E07DD4}" destId="{D9B39F31-7291-4B42-BA08-8601DE624DE5}" srcOrd="0" destOrd="0" presId="urn:microsoft.com/office/officeart/2005/8/layout/arrow2"/>
    <dgm:cxn modelId="{032310D4-B735-43E2-BB36-9BA16BE22FDF}" type="presOf" srcId="{165016E7-2D53-4CBF-ADF5-1ECB8B75F35A}" destId="{99CB123C-D8E9-42AC-B486-A097BC4F5A14}" srcOrd="0" destOrd="0" presId="urn:microsoft.com/office/officeart/2005/8/layout/arrow2"/>
    <dgm:cxn modelId="{A2CB45EE-D7D8-449D-94BA-4F08EB1253B7}" type="presParOf" srcId="{99CB123C-D8E9-42AC-B486-A097BC4F5A14}" destId="{F974774B-9DBD-4A2E-B724-3C2C2D075FCA}" srcOrd="0" destOrd="0" presId="urn:microsoft.com/office/officeart/2005/8/layout/arrow2"/>
    <dgm:cxn modelId="{A2A20C9A-079B-4B64-96DB-8DFC3BFA750E}" type="presParOf" srcId="{99CB123C-D8E9-42AC-B486-A097BC4F5A14}" destId="{715B1FFE-F17F-4677-AAE6-F8AEFAD756C0}" srcOrd="1" destOrd="0" presId="urn:microsoft.com/office/officeart/2005/8/layout/arrow2"/>
    <dgm:cxn modelId="{BB48F7FF-2E60-463D-B482-584199A5E9E1}" type="presParOf" srcId="{715B1FFE-F17F-4677-AAE6-F8AEFAD756C0}" destId="{156C811A-637E-412A-9041-986FA1218DA3}" srcOrd="0" destOrd="0" presId="urn:microsoft.com/office/officeart/2005/8/layout/arrow2"/>
    <dgm:cxn modelId="{5613D941-AE36-4121-AC51-81D966F9F6FF}" type="presParOf" srcId="{715B1FFE-F17F-4677-AAE6-F8AEFAD756C0}" destId="{D9B39F31-7291-4B42-BA08-8601DE624DE5}" srcOrd="1" destOrd="0" presId="urn:microsoft.com/office/officeart/2005/8/layout/arrow2"/>
    <dgm:cxn modelId="{D56D331D-EC10-48C4-A8E8-B0C6E0BB2FE4}" type="presParOf" srcId="{715B1FFE-F17F-4677-AAE6-F8AEFAD756C0}" destId="{BC5707BC-C7F7-4149-B732-B1B21288006A}" srcOrd="2" destOrd="0" presId="urn:microsoft.com/office/officeart/2005/8/layout/arrow2"/>
    <dgm:cxn modelId="{65E8407B-7DAE-44B1-93D9-53A4C1A4E14F}" type="presParOf" srcId="{715B1FFE-F17F-4677-AAE6-F8AEFAD756C0}" destId="{0DE62B3B-5EC9-46BD-9911-8F4C10EEF566}" srcOrd="3" destOrd="0" presId="urn:microsoft.com/office/officeart/2005/8/layout/arrow2"/>
    <dgm:cxn modelId="{9BF65AA0-B680-412D-A5A4-B1C987EB283E}" type="presParOf" srcId="{715B1FFE-F17F-4677-AAE6-F8AEFAD756C0}" destId="{8DCFEF2E-2F9B-495F-89C3-A06DCA1D4F28}" srcOrd="4" destOrd="0" presId="urn:microsoft.com/office/officeart/2005/8/layout/arrow2"/>
    <dgm:cxn modelId="{79B7379D-AA7C-4A3D-9F63-C6E022D29254}" type="presParOf" srcId="{715B1FFE-F17F-4677-AAE6-F8AEFAD756C0}" destId="{2ACF168B-B3E2-4F09-AEF3-33FAE5FFDB38}" srcOrd="5" destOrd="0" presId="urn:microsoft.com/office/officeart/2005/8/layout/arrow2"/>
    <dgm:cxn modelId="{058D0C92-4B0F-45C8-BD40-91B347751D39}" type="presParOf" srcId="{715B1FFE-F17F-4677-AAE6-F8AEFAD756C0}" destId="{99539593-5C95-4BBB-A0A2-AC7588EF1E47}" srcOrd="6" destOrd="0" presId="urn:microsoft.com/office/officeart/2005/8/layout/arrow2"/>
    <dgm:cxn modelId="{57019661-8103-4EB5-A617-3FBCD7F0F63D}" type="presParOf" srcId="{715B1FFE-F17F-4677-AAE6-F8AEFAD756C0}" destId="{32231131-DED6-433E-8F63-254A44425363}" srcOrd="7" destOrd="0" presId="urn:microsoft.com/office/officeart/2005/8/layout/arrow2"/>
    <dgm:cxn modelId="{2FC38CF1-8FDF-4321-A623-AE65E8EB1A32}" type="presParOf" srcId="{715B1FFE-F17F-4677-AAE6-F8AEFAD756C0}" destId="{2EB86940-76AC-4F16-841C-3837E6629F67}" srcOrd="8" destOrd="0" presId="urn:microsoft.com/office/officeart/2005/8/layout/arrow2"/>
    <dgm:cxn modelId="{96B50E7C-675E-401E-B901-921255F9B3CB}" type="presParOf" srcId="{715B1FFE-F17F-4677-AAE6-F8AEFAD756C0}" destId="{0EF3C504-D56D-4001-ABF0-4B4B1DB22035}"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B31257D1-DE24-4134-9EF3-07985F9CBFC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4A46624F-9CF9-4574-8B85-0D611D2273EC}">
      <dgm:prSet phldrT="[Text]" custT="1">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sz="1600" dirty="0"/>
            <a:t>Single Solution Extraction Methods</a:t>
          </a:r>
          <a:endParaRPr lang="en-IN" sz="1600" dirty="0"/>
        </a:p>
      </dgm:t>
    </dgm:pt>
    <dgm:pt modelId="{49C9928A-96F3-4EA1-9790-A7385EAC8F30}" type="parTrans" cxnId="{37DA9481-83C8-40F2-BC18-D1636F7B4011}">
      <dgm:prSet/>
      <dgm:spPr/>
      <dgm:t>
        <a:bodyPr/>
        <a:lstStyle/>
        <a:p>
          <a:endParaRPr lang="en-IN"/>
        </a:p>
      </dgm:t>
    </dgm:pt>
    <dgm:pt modelId="{477428AB-390F-44A7-9D55-8B383F9F1EF6}" type="sibTrans" cxnId="{37DA9481-83C8-40F2-BC18-D1636F7B4011}">
      <dgm:prSet/>
      <dgm:spPr/>
      <dgm:t>
        <a:bodyPr/>
        <a:lstStyle/>
        <a:p>
          <a:endParaRPr lang="en-IN"/>
        </a:p>
      </dgm:t>
    </dgm:pt>
    <dgm:pt modelId="{A92FDC0B-A6EE-4E10-BB7F-4AF00A104598}">
      <dgm:prSet phldrT="[Text]" custT="1">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sz="1200" dirty="0"/>
            <a:t>Consensus</a:t>
          </a:r>
          <a:endParaRPr lang="en-IN" sz="1200" dirty="0"/>
        </a:p>
      </dgm:t>
    </dgm:pt>
    <dgm:pt modelId="{A3DBD53A-CF08-44C9-82EF-FDC9101B3E6F}" type="parTrans" cxnId="{EFF79BC5-C5D1-435D-95F0-C1872BECA666}">
      <dgm:prSet/>
      <dgm:spPr/>
      <dgm:t>
        <a:bodyPr/>
        <a:lstStyle/>
        <a:p>
          <a:endParaRPr lang="en-IN"/>
        </a:p>
      </dgm:t>
    </dgm:pt>
    <dgm:pt modelId="{EB631DDA-011A-4CAA-99EE-FC1D7E082CE2}" type="sibTrans" cxnId="{EFF79BC5-C5D1-435D-95F0-C1872BECA666}">
      <dgm:prSet/>
      <dgm:spPr/>
      <dgm:t>
        <a:bodyPr/>
        <a:lstStyle/>
        <a:p>
          <a:endParaRPr lang="en-IN"/>
        </a:p>
      </dgm:t>
    </dgm:pt>
    <dgm:pt modelId="{F1EA8F3E-B2C7-4851-A43D-DD9310C21D7F}">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Largest Hypervolume</a:t>
          </a:r>
          <a:endParaRPr lang="en-IN" dirty="0"/>
        </a:p>
      </dgm:t>
    </dgm:pt>
    <dgm:pt modelId="{50BD0FC1-3BD7-4AD5-8CFB-6ADA10D288B9}" type="parTrans" cxnId="{07D5CF20-8050-4490-A989-7C5E504625A0}">
      <dgm:prSet/>
      <dgm:spPr/>
      <dgm:t>
        <a:bodyPr/>
        <a:lstStyle/>
        <a:p>
          <a:endParaRPr lang="en-IN"/>
        </a:p>
      </dgm:t>
    </dgm:pt>
    <dgm:pt modelId="{E6A101FF-B3E2-4FE2-9D3A-9BDA7E9E817E}" type="sibTrans" cxnId="{07D5CF20-8050-4490-A989-7C5E504625A0}">
      <dgm:prSet/>
      <dgm:spPr/>
      <dgm:t>
        <a:bodyPr/>
        <a:lstStyle/>
        <a:p>
          <a:endParaRPr lang="en-IN"/>
        </a:p>
      </dgm:t>
    </dgm:pt>
    <dgm:pt modelId="{5DC29365-2D09-4E93-9E33-DD7A54CDC132}">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Topmost Coverage</a:t>
          </a:r>
          <a:endParaRPr lang="en-IN" dirty="0"/>
        </a:p>
      </dgm:t>
    </dgm:pt>
    <dgm:pt modelId="{189C2874-4B03-43E8-84E7-601B262553F5}" type="parTrans" cxnId="{CB7CAD52-39AD-42C6-AB3B-5B24391F9A92}">
      <dgm:prSet/>
      <dgm:spPr/>
      <dgm:t>
        <a:bodyPr/>
        <a:lstStyle/>
        <a:p>
          <a:endParaRPr lang="en-IN"/>
        </a:p>
      </dgm:t>
    </dgm:pt>
    <dgm:pt modelId="{AC9DA983-4963-450F-9734-7FC0EEEEA019}" type="sibTrans" cxnId="{CB7CAD52-39AD-42C6-AB3B-5B24391F9A92}">
      <dgm:prSet/>
      <dgm:spPr/>
      <dgm:t>
        <a:bodyPr/>
        <a:lstStyle/>
        <a:p>
          <a:endParaRPr lang="en-IN"/>
        </a:p>
      </dgm:t>
    </dgm:pt>
    <dgm:pt modelId="{9C99EFF2-9FC4-4B19-8F21-40C26B27E1E2}">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Topmost redundancy reduction</a:t>
          </a:r>
          <a:endParaRPr lang="en-IN" dirty="0"/>
        </a:p>
      </dgm:t>
    </dgm:pt>
    <dgm:pt modelId="{635EFA1A-ADAC-41E6-8B3D-2D2B55222C45}" type="parTrans" cxnId="{977CD8EC-FF82-4985-87F8-D3F4E54E7A42}">
      <dgm:prSet/>
      <dgm:spPr/>
      <dgm:t>
        <a:bodyPr/>
        <a:lstStyle/>
        <a:p>
          <a:endParaRPr lang="en-IN"/>
        </a:p>
      </dgm:t>
    </dgm:pt>
    <dgm:pt modelId="{0A21AAB4-4C42-4BEF-A3F4-30FE5ECBC820}" type="sibTrans" cxnId="{977CD8EC-FF82-4985-87F8-D3F4E54E7A42}">
      <dgm:prSet/>
      <dgm:spPr/>
      <dgm:t>
        <a:bodyPr/>
        <a:lstStyle/>
        <a:p>
          <a:endParaRPr lang="en-IN"/>
        </a:p>
      </dgm:t>
    </dgm:pt>
    <dgm:pt modelId="{7C4F7B28-9E6A-4780-B5E6-D66815CD495F}">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Euclidean distance to ideal point</a:t>
          </a:r>
          <a:endParaRPr lang="en-IN" dirty="0"/>
        </a:p>
      </dgm:t>
    </dgm:pt>
    <dgm:pt modelId="{8DB7EC21-C1CC-46B1-B69B-1177B096DF00}" type="parTrans" cxnId="{0085F63F-27E4-48D7-A962-1BD5A0FEB05D}">
      <dgm:prSet/>
      <dgm:spPr/>
      <dgm:t>
        <a:bodyPr/>
        <a:lstStyle/>
        <a:p>
          <a:endParaRPr lang="en-IN"/>
        </a:p>
      </dgm:t>
    </dgm:pt>
    <dgm:pt modelId="{9AC8F026-8DDF-495E-BD06-815B70B11F1C}" type="sibTrans" cxnId="{0085F63F-27E4-48D7-A962-1BD5A0FEB05D}">
      <dgm:prSet/>
      <dgm:spPr/>
      <dgm:t>
        <a:bodyPr/>
        <a:lstStyle/>
        <a:p>
          <a:endParaRPr lang="en-IN"/>
        </a:p>
      </dgm:t>
    </dgm:pt>
    <dgm:pt modelId="{40E3FCC0-7934-4889-8908-856FE27ED648}">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Manhattan distance to ideal point</a:t>
          </a:r>
          <a:endParaRPr lang="en-IN" dirty="0"/>
        </a:p>
      </dgm:t>
    </dgm:pt>
    <dgm:pt modelId="{BDE1D56B-3D73-4CFC-8862-8B5EC99B4EBC}" type="parTrans" cxnId="{227FA097-AD2E-42A8-A658-A70E1AD4D7C2}">
      <dgm:prSet/>
      <dgm:spPr/>
      <dgm:t>
        <a:bodyPr/>
        <a:lstStyle/>
        <a:p>
          <a:endParaRPr lang="en-IN"/>
        </a:p>
      </dgm:t>
    </dgm:pt>
    <dgm:pt modelId="{D4817FF6-920F-41CA-ADD5-A62AB3822C43}" type="sibTrans" cxnId="{227FA097-AD2E-42A8-A658-A70E1AD4D7C2}">
      <dgm:prSet/>
      <dgm:spPr/>
      <dgm:t>
        <a:bodyPr/>
        <a:lstStyle/>
        <a:p>
          <a:endParaRPr lang="en-IN"/>
        </a:p>
      </dgm:t>
    </dgm:pt>
    <dgm:pt modelId="{682BFE64-3125-48E1-8FC4-BEC72B13961D}">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Chebyshev distance to ideal point</a:t>
          </a:r>
          <a:endParaRPr lang="en-IN" dirty="0"/>
        </a:p>
      </dgm:t>
    </dgm:pt>
    <dgm:pt modelId="{CEB9074A-F909-46D9-9C4D-B1A98CD0A493}" type="parTrans" cxnId="{6F711EBD-5917-4A36-A005-47176FBFBC11}">
      <dgm:prSet/>
      <dgm:spPr/>
      <dgm:t>
        <a:bodyPr/>
        <a:lstStyle/>
        <a:p>
          <a:endParaRPr lang="en-IN"/>
        </a:p>
      </dgm:t>
    </dgm:pt>
    <dgm:pt modelId="{3289CCC9-E59F-439B-8DE1-26B59A2B0654}" type="sibTrans" cxnId="{6F711EBD-5917-4A36-A005-47176FBFBC11}">
      <dgm:prSet/>
      <dgm:spPr/>
      <dgm:t>
        <a:bodyPr/>
        <a:lstStyle/>
        <a:p>
          <a:endParaRPr lang="en-IN"/>
        </a:p>
      </dgm:t>
    </dgm:pt>
    <dgm:pt modelId="{64CB4F11-53FB-46A7-A452-50541572E858}">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a:t>
          </a:r>
          <a:r>
            <a:rPr lang="en-US" dirty="0" err="1"/>
            <a:t>Mahalanobis</a:t>
          </a:r>
          <a:r>
            <a:rPr lang="en-US" dirty="0"/>
            <a:t> distance to ideal point</a:t>
          </a:r>
          <a:endParaRPr lang="en-IN" dirty="0"/>
        </a:p>
      </dgm:t>
    </dgm:pt>
    <dgm:pt modelId="{CD44E82B-DF21-4DB7-920B-D876FFC562EC}" type="parTrans" cxnId="{D661FD8E-70ED-43AF-9F83-FDF52CBF585B}">
      <dgm:prSet/>
      <dgm:spPr/>
      <dgm:t>
        <a:bodyPr/>
        <a:lstStyle/>
        <a:p>
          <a:endParaRPr lang="en-IN"/>
        </a:p>
      </dgm:t>
    </dgm:pt>
    <dgm:pt modelId="{D9D796D6-9C65-410E-9DEF-D07C83F2632E}" type="sibTrans" cxnId="{D661FD8E-70ED-43AF-9F83-FDF52CBF585B}">
      <dgm:prSet/>
      <dgm:spPr/>
      <dgm:t>
        <a:bodyPr/>
        <a:lstStyle/>
        <a:p>
          <a:endParaRPr lang="en-IN"/>
        </a:p>
      </dgm:t>
    </dgm:pt>
    <dgm:pt modelId="{CE110D47-73CA-48D7-B07E-33714B2C3AE3}">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Chebyshev distance to all points</a:t>
          </a:r>
          <a:endParaRPr lang="en-IN" dirty="0"/>
        </a:p>
      </dgm:t>
    </dgm:pt>
    <dgm:pt modelId="{3AA1C6B3-FCB3-402A-8858-205603F5D8AC}" type="parTrans" cxnId="{F20D7B8D-D0AC-4DA7-B66A-5B48295FF6C5}">
      <dgm:prSet/>
      <dgm:spPr/>
      <dgm:t>
        <a:bodyPr/>
        <a:lstStyle/>
        <a:p>
          <a:endParaRPr lang="en-IN"/>
        </a:p>
      </dgm:t>
    </dgm:pt>
    <dgm:pt modelId="{4C531110-4D7E-49E2-8FF7-A6A99C5E638A}" type="sibTrans" cxnId="{F20D7B8D-D0AC-4DA7-B66A-5B48295FF6C5}">
      <dgm:prSet/>
      <dgm:spPr/>
      <dgm:t>
        <a:bodyPr/>
        <a:lstStyle/>
        <a:p>
          <a:endParaRPr lang="en-IN"/>
        </a:p>
      </dgm:t>
    </dgm:pt>
    <dgm:pt modelId="{A53FF1D7-96B7-43B7-B8F9-3784D2E75DBE}">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Manhattan distance to all points</a:t>
          </a:r>
          <a:endParaRPr lang="en-IN" dirty="0"/>
        </a:p>
      </dgm:t>
    </dgm:pt>
    <dgm:pt modelId="{1386A69C-EF03-40BC-B3B9-0B8F3E1DA9BD}" type="parTrans" cxnId="{9FEAF383-92E5-4F32-BC9A-E8737E12ED4E}">
      <dgm:prSet/>
      <dgm:spPr/>
      <dgm:t>
        <a:bodyPr/>
        <a:lstStyle/>
        <a:p>
          <a:endParaRPr lang="en-IN"/>
        </a:p>
      </dgm:t>
    </dgm:pt>
    <dgm:pt modelId="{3D2AA45C-0146-4B0E-91C3-7063FFE3A740}" type="sibTrans" cxnId="{9FEAF383-92E5-4F32-BC9A-E8737E12ED4E}">
      <dgm:prSet/>
      <dgm:spPr/>
      <dgm:t>
        <a:bodyPr/>
        <a:lstStyle/>
        <a:p>
          <a:endParaRPr lang="en-IN"/>
        </a:p>
      </dgm:t>
    </dgm:pt>
    <dgm:pt modelId="{902D41A9-0D14-4519-966A-6EACDC72C175}">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a:t>
          </a:r>
          <a:r>
            <a:rPr lang="en-US" dirty="0" err="1"/>
            <a:t>Mahalanobis</a:t>
          </a:r>
          <a:r>
            <a:rPr lang="en-US" dirty="0"/>
            <a:t> distance to all points</a:t>
          </a:r>
          <a:endParaRPr lang="en-IN" dirty="0"/>
        </a:p>
      </dgm:t>
    </dgm:pt>
    <dgm:pt modelId="{32568623-9362-4D0A-85D6-797114A986D2}" type="parTrans" cxnId="{AB5B279F-9D72-431A-AB5E-7A2C46FD03BE}">
      <dgm:prSet/>
      <dgm:spPr/>
      <dgm:t>
        <a:bodyPr/>
        <a:lstStyle/>
        <a:p>
          <a:endParaRPr lang="en-IN"/>
        </a:p>
      </dgm:t>
    </dgm:pt>
    <dgm:pt modelId="{38F3FD39-9AC0-4A9C-B0F8-7D707AB7E20F}" type="sibTrans" cxnId="{AB5B279F-9D72-431A-AB5E-7A2C46FD03BE}">
      <dgm:prSet/>
      <dgm:spPr/>
      <dgm:t>
        <a:bodyPr/>
        <a:lstStyle/>
        <a:p>
          <a:endParaRPr lang="en-IN"/>
        </a:p>
      </dgm:t>
    </dgm:pt>
    <dgm:pt modelId="{0EA863EF-FFE1-419C-AE31-C0865B322B2A}">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Euclidean distance to all points</a:t>
          </a:r>
          <a:endParaRPr lang="en-IN" dirty="0"/>
        </a:p>
      </dgm:t>
    </dgm:pt>
    <dgm:pt modelId="{AB201CA2-8176-4D76-B730-E58FE219BD50}" type="parTrans" cxnId="{35E525EA-3F11-43D7-952D-DA577BEF45CB}">
      <dgm:prSet/>
      <dgm:spPr/>
      <dgm:t>
        <a:bodyPr/>
        <a:lstStyle/>
        <a:p>
          <a:endParaRPr lang="en-IN"/>
        </a:p>
      </dgm:t>
    </dgm:pt>
    <dgm:pt modelId="{11588EDE-A5D9-4DBA-8DA1-D54CE6CC6B93}" type="sibTrans" cxnId="{35E525EA-3F11-43D7-952D-DA577BEF45CB}">
      <dgm:prSet/>
      <dgm:spPr/>
      <dgm:t>
        <a:bodyPr/>
        <a:lstStyle/>
        <a:p>
          <a:endParaRPr lang="en-IN"/>
        </a:p>
      </dgm:t>
    </dgm:pt>
    <dgm:pt modelId="{196AFE60-4ADE-4AE6-B13D-23FBA0955993}">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Shortest </a:t>
          </a:r>
          <a:r>
            <a:rPr lang="en-US" dirty="0" err="1"/>
            <a:t>Levenshtein</a:t>
          </a:r>
          <a:r>
            <a:rPr lang="en-US" dirty="0"/>
            <a:t> distance to all points</a:t>
          </a:r>
          <a:endParaRPr lang="en-IN" dirty="0"/>
        </a:p>
      </dgm:t>
    </dgm:pt>
    <dgm:pt modelId="{E3D0F23F-78E0-462B-8E4E-CF8B10A55A37}" type="parTrans" cxnId="{E50552B2-5ECA-4D7E-915F-3876AAC1A1BA}">
      <dgm:prSet/>
      <dgm:spPr/>
      <dgm:t>
        <a:bodyPr/>
        <a:lstStyle/>
        <a:p>
          <a:endParaRPr lang="en-IN"/>
        </a:p>
      </dgm:t>
    </dgm:pt>
    <dgm:pt modelId="{3F215E59-CDF0-42D2-9FB9-AF383139B4B1}" type="sibTrans" cxnId="{E50552B2-5ECA-4D7E-915F-3876AAC1A1BA}">
      <dgm:prSet/>
      <dgm:spPr/>
      <dgm:t>
        <a:bodyPr/>
        <a:lstStyle/>
        <a:p>
          <a:endParaRPr lang="en-IN"/>
        </a:p>
      </dgm:t>
    </dgm:pt>
    <dgm:pt modelId="{C877CDF0-CB74-49E8-B575-B5CD5773854B}" type="pres">
      <dgm:prSet presAssocID="{B31257D1-DE24-4134-9EF3-07985F9CBFCB}" presName="Name0" presStyleCnt="0">
        <dgm:presLayoutVars>
          <dgm:chPref val="1"/>
          <dgm:dir/>
          <dgm:animOne val="branch"/>
          <dgm:animLvl val="lvl"/>
          <dgm:resizeHandles val="exact"/>
        </dgm:presLayoutVars>
      </dgm:prSet>
      <dgm:spPr/>
    </dgm:pt>
    <dgm:pt modelId="{F1FEA8D8-1761-4CD8-8E7C-EA60DF3E2C2A}" type="pres">
      <dgm:prSet presAssocID="{4A46624F-9CF9-4574-8B85-0D611D2273EC}" presName="root1" presStyleCnt="0"/>
      <dgm:spPr/>
    </dgm:pt>
    <dgm:pt modelId="{35DF6AAD-F814-4764-BAD5-68B6BCA340CA}" type="pres">
      <dgm:prSet presAssocID="{4A46624F-9CF9-4574-8B85-0D611D2273EC}" presName="LevelOneTextNode" presStyleLbl="node0" presStyleIdx="0" presStyleCnt="1" custScaleX="185924">
        <dgm:presLayoutVars>
          <dgm:chPref val="3"/>
        </dgm:presLayoutVars>
      </dgm:prSet>
      <dgm:spPr/>
    </dgm:pt>
    <dgm:pt modelId="{BBA540C7-74DB-45CC-B35F-D78573F507CC}" type="pres">
      <dgm:prSet presAssocID="{4A46624F-9CF9-4574-8B85-0D611D2273EC}" presName="level2hierChild" presStyleCnt="0"/>
      <dgm:spPr/>
    </dgm:pt>
    <dgm:pt modelId="{FF1AE010-0591-4101-9DDB-FC6A86FE1ED2}" type="pres">
      <dgm:prSet presAssocID="{A3DBD53A-CF08-44C9-82EF-FDC9101B3E6F}" presName="conn2-1" presStyleLbl="parChTrans1D2" presStyleIdx="0" presStyleCnt="13"/>
      <dgm:spPr/>
    </dgm:pt>
    <dgm:pt modelId="{D57D4876-FD05-422F-A822-AC834EF6DF9D}" type="pres">
      <dgm:prSet presAssocID="{A3DBD53A-CF08-44C9-82EF-FDC9101B3E6F}" presName="connTx" presStyleLbl="parChTrans1D2" presStyleIdx="0" presStyleCnt="13"/>
      <dgm:spPr/>
    </dgm:pt>
    <dgm:pt modelId="{F873B4A3-1864-4EFE-A03D-2CDBAA614DBF}" type="pres">
      <dgm:prSet presAssocID="{A92FDC0B-A6EE-4E10-BB7F-4AF00A104598}" presName="root2" presStyleCnt="0"/>
      <dgm:spPr/>
    </dgm:pt>
    <dgm:pt modelId="{72A1663E-527C-46D4-9592-A4933549029A}" type="pres">
      <dgm:prSet presAssocID="{A92FDC0B-A6EE-4E10-BB7F-4AF00A104598}" presName="LevelTwoTextNode" presStyleLbl="node2" presStyleIdx="0" presStyleCnt="13">
        <dgm:presLayoutVars>
          <dgm:chPref val="3"/>
        </dgm:presLayoutVars>
      </dgm:prSet>
      <dgm:spPr/>
    </dgm:pt>
    <dgm:pt modelId="{387A83E3-30A0-46C4-802B-850C43E80B11}" type="pres">
      <dgm:prSet presAssocID="{A92FDC0B-A6EE-4E10-BB7F-4AF00A104598}" presName="level3hierChild" presStyleCnt="0"/>
      <dgm:spPr/>
    </dgm:pt>
    <dgm:pt modelId="{586373A7-96CA-4338-8650-BA7BBCF91185}" type="pres">
      <dgm:prSet presAssocID="{50BD0FC1-3BD7-4AD5-8CFB-6ADA10D288B9}" presName="conn2-1" presStyleLbl="parChTrans1D2" presStyleIdx="1" presStyleCnt="13"/>
      <dgm:spPr/>
    </dgm:pt>
    <dgm:pt modelId="{99C88040-07A8-4143-A79F-9975BC4CF92A}" type="pres">
      <dgm:prSet presAssocID="{50BD0FC1-3BD7-4AD5-8CFB-6ADA10D288B9}" presName="connTx" presStyleLbl="parChTrans1D2" presStyleIdx="1" presStyleCnt="13"/>
      <dgm:spPr/>
    </dgm:pt>
    <dgm:pt modelId="{CC17C8DE-E8BB-46C9-98C7-B5D3F28047F3}" type="pres">
      <dgm:prSet presAssocID="{F1EA8F3E-B2C7-4851-A43D-DD9310C21D7F}" presName="root2" presStyleCnt="0"/>
      <dgm:spPr/>
    </dgm:pt>
    <dgm:pt modelId="{C28C3C05-F04C-47B3-86B7-F3E3C8B7389B}" type="pres">
      <dgm:prSet presAssocID="{F1EA8F3E-B2C7-4851-A43D-DD9310C21D7F}" presName="LevelTwoTextNode" presStyleLbl="node2" presStyleIdx="1" presStyleCnt="13">
        <dgm:presLayoutVars>
          <dgm:chPref val="3"/>
        </dgm:presLayoutVars>
      </dgm:prSet>
      <dgm:spPr/>
    </dgm:pt>
    <dgm:pt modelId="{0C2345F4-33E1-4F79-9009-D0E9F92DA5B4}" type="pres">
      <dgm:prSet presAssocID="{F1EA8F3E-B2C7-4851-A43D-DD9310C21D7F}" presName="level3hierChild" presStyleCnt="0"/>
      <dgm:spPr/>
    </dgm:pt>
    <dgm:pt modelId="{F5896468-737B-422A-93CD-F2EEFE7503BE}" type="pres">
      <dgm:prSet presAssocID="{189C2874-4B03-43E8-84E7-601B262553F5}" presName="conn2-1" presStyleLbl="parChTrans1D2" presStyleIdx="2" presStyleCnt="13"/>
      <dgm:spPr/>
    </dgm:pt>
    <dgm:pt modelId="{4FFC22F0-4DE6-491F-91A2-503D3FCBDF93}" type="pres">
      <dgm:prSet presAssocID="{189C2874-4B03-43E8-84E7-601B262553F5}" presName="connTx" presStyleLbl="parChTrans1D2" presStyleIdx="2" presStyleCnt="13"/>
      <dgm:spPr/>
    </dgm:pt>
    <dgm:pt modelId="{01C6F13D-8A35-4681-8F28-D73821DF6B40}" type="pres">
      <dgm:prSet presAssocID="{5DC29365-2D09-4E93-9E33-DD7A54CDC132}" presName="root2" presStyleCnt="0"/>
      <dgm:spPr/>
    </dgm:pt>
    <dgm:pt modelId="{02F82798-277F-444F-A479-CF4F47EFC44E}" type="pres">
      <dgm:prSet presAssocID="{5DC29365-2D09-4E93-9E33-DD7A54CDC132}" presName="LevelTwoTextNode" presStyleLbl="node2" presStyleIdx="2" presStyleCnt="13">
        <dgm:presLayoutVars>
          <dgm:chPref val="3"/>
        </dgm:presLayoutVars>
      </dgm:prSet>
      <dgm:spPr/>
    </dgm:pt>
    <dgm:pt modelId="{25A6DF69-6392-4034-B7EE-0F08E6118E31}" type="pres">
      <dgm:prSet presAssocID="{5DC29365-2D09-4E93-9E33-DD7A54CDC132}" presName="level3hierChild" presStyleCnt="0"/>
      <dgm:spPr/>
    </dgm:pt>
    <dgm:pt modelId="{7C62E773-124F-45C4-A2CB-62F416597D84}" type="pres">
      <dgm:prSet presAssocID="{635EFA1A-ADAC-41E6-8B3D-2D2B55222C45}" presName="conn2-1" presStyleLbl="parChTrans1D2" presStyleIdx="3" presStyleCnt="13"/>
      <dgm:spPr/>
    </dgm:pt>
    <dgm:pt modelId="{BFDBA0C5-0AB7-4CD0-8BA7-66A34D7D2509}" type="pres">
      <dgm:prSet presAssocID="{635EFA1A-ADAC-41E6-8B3D-2D2B55222C45}" presName="connTx" presStyleLbl="parChTrans1D2" presStyleIdx="3" presStyleCnt="13"/>
      <dgm:spPr/>
    </dgm:pt>
    <dgm:pt modelId="{43380901-7DF7-4A4E-B949-202D13A0BFCA}" type="pres">
      <dgm:prSet presAssocID="{9C99EFF2-9FC4-4B19-8F21-40C26B27E1E2}" presName="root2" presStyleCnt="0"/>
      <dgm:spPr/>
    </dgm:pt>
    <dgm:pt modelId="{B0F9604D-A372-428E-A339-8B1CA437DC0B}" type="pres">
      <dgm:prSet presAssocID="{9C99EFF2-9FC4-4B19-8F21-40C26B27E1E2}" presName="LevelTwoTextNode" presStyleLbl="node2" presStyleIdx="3" presStyleCnt="13">
        <dgm:presLayoutVars>
          <dgm:chPref val="3"/>
        </dgm:presLayoutVars>
      </dgm:prSet>
      <dgm:spPr/>
    </dgm:pt>
    <dgm:pt modelId="{52666FFE-5A57-4095-88BC-346EB69338FA}" type="pres">
      <dgm:prSet presAssocID="{9C99EFF2-9FC4-4B19-8F21-40C26B27E1E2}" presName="level3hierChild" presStyleCnt="0"/>
      <dgm:spPr/>
    </dgm:pt>
    <dgm:pt modelId="{868AB839-70CD-4669-9FD7-F99DB5808C6A}" type="pres">
      <dgm:prSet presAssocID="{8DB7EC21-C1CC-46B1-B69B-1177B096DF00}" presName="conn2-1" presStyleLbl="parChTrans1D2" presStyleIdx="4" presStyleCnt="13"/>
      <dgm:spPr/>
    </dgm:pt>
    <dgm:pt modelId="{DC208C38-CC08-48F4-95D2-B246F07C022E}" type="pres">
      <dgm:prSet presAssocID="{8DB7EC21-C1CC-46B1-B69B-1177B096DF00}" presName="connTx" presStyleLbl="parChTrans1D2" presStyleIdx="4" presStyleCnt="13"/>
      <dgm:spPr/>
    </dgm:pt>
    <dgm:pt modelId="{73538399-B5E7-48FF-948F-C812E1427CDC}" type="pres">
      <dgm:prSet presAssocID="{7C4F7B28-9E6A-4780-B5E6-D66815CD495F}" presName="root2" presStyleCnt="0"/>
      <dgm:spPr/>
    </dgm:pt>
    <dgm:pt modelId="{76B1D731-E15E-4D63-B880-D329912FEFE4}" type="pres">
      <dgm:prSet presAssocID="{7C4F7B28-9E6A-4780-B5E6-D66815CD495F}" presName="LevelTwoTextNode" presStyleLbl="node2" presStyleIdx="4" presStyleCnt="13">
        <dgm:presLayoutVars>
          <dgm:chPref val="3"/>
        </dgm:presLayoutVars>
      </dgm:prSet>
      <dgm:spPr/>
    </dgm:pt>
    <dgm:pt modelId="{1820B09B-24A5-4095-A964-B332B7F6F4C8}" type="pres">
      <dgm:prSet presAssocID="{7C4F7B28-9E6A-4780-B5E6-D66815CD495F}" presName="level3hierChild" presStyleCnt="0"/>
      <dgm:spPr/>
    </dgm:pt>
    <dgm:pt modelId="{72D4E7E3-5560-4EBF-9089-D6BF1C0DD002}" type="pres">
      <dgm:prSet presAssocID="{BDE1D56B-3D73-4CFC-8862-8B5EC99B4EBC}" presName="conn2-1" presStyleLbl="parChTrans1D2" presStyleIdx="5" presStyleCnt="13"/>
      <dgm:spPr/>
    </dgm:pt>
    <dgm:pt modelId="{73DA3851-3B37-434D-8321-8874C8AD19B6}" type="pres">
      <dgm:prSet presAssocID="{BDE1D56B-3D73-4CFC-8862-8B5EC99B4EBC}" presName="connTx" presStyleLbl="parChTrans1D2" presStyleIdx="5" presStyleCnt="13"/>
      <dgm:spPr/>
    </dgm:pt>
    <dgm:pt modelId="{20E02874-8160-49A7-B08B-E7F44B365344}" type="pres">
      <dgm:prSet presAssocID="{40E3FCC0-7934-4889-8908-856FE27ED648}" presName="root2" presStyleCnt="0"/>
      <dgm:spPr/>
    </dgm:pt>
    <dgm:pt modelId="{64213C0F-ED1D-4D71-8EB4-4792DEB2E6D4}" type="pres">
      <dgm:prSet presAssocID="{40E3FCC0-7934-4889-8908-856FE27ED648}" presName="LevelTwoTextNode" presStyleLbl="node2" presStyleIdx="5" presStyleCnt="13">
        <dgm:presLayoutVars>
          <dgm:chPref val="3"/>
        </dgm:presLayoutVars>
      </dgm:prSet>
      <dgm:spPr/>
    </dgm:pt>
    <dgm:pt modelId="{95502BD1-07E2-49A1-A31C-5A95C45D6C8B}" type="pres">
      <dgm:prSet presAssocID="{40E3FCC0-7934-4889-8908-856FE27ED648}" presName="level3hierChild" presStyleCnt="0"/>
      <dgm:spPr/>
    </dgm:pt>
    <dgm:pt modelId="{D32C091B-7EA3-4449-908C-B28671356703}" type="pres">
      <dgm:prSet presAssocID="{CEB9074A-F909-46D9-9C4D-B1A98CD0A493}" presName="conn2-1" presStyleLbl="parChTrans1D2" presStyleIdx="6" presStyleCnt="13"/>
      <dgm:spPr/>
    </dgm:pt>
    <dgm:pt modelId="{411A345D-0014-47A7-82FF-75882338FEBD}" type="pres">
      <dgm:prSet presAssocID="{CEB9074A-F909-46D9-9C4D-B1A98CD0A493}" presName="connTx" presStyleLbl="parChTrans1D2" presStyleIdx="6" presStyleCnt="13"/>
      <dgm:spPr/>
    </dgm:pt>
    <dgm:pt modelId="{87350F74-73AE-40F8-9C32-181E6A15B035}" type="pres">
      <dgm:prSet presAssocID="{682BFE64-3125-48E1-8FC4-BEC72B13961D}" presName="root2" presStyleCnt="0"/>
      <dgm:spPr/>
    </dgm:pt>
    <dgm:pt modelId="{AADDBCEF-C252-4030-91DF-9AF61E39D79C}" type="pres">
      <dgm:prSet presAssocID="{682BFE64-3125-48E1-8FC4-BEC72B13961D}" presName="LevelTwoTextNode" presStyleLbl="node2" presStyleIdx="6" presStyleCnt="13">
        <dgm:presLayoutVars>
          <dgm:chPref val="3"/>
        </dgm:presLayoutVars>
      </dgm:prSet>
      <dgm:spPr/>
    </dgm:pt>
    <dgm:pt modelId="{C527EB49-CBF0-4EF7-80F3-963F40A0A13B}" type="pres">
      <dgm:prSet presAssocID="{682BFE64-3125-48E1-8FC4-BEC72B13961D}" presName="level3hierChild" presStyleCnt="0"/>
      <dgm:spPr/>
    </dgm:pt>
    <dgm:pt modelId="{99307ABF-DA62-4940-9A59-2FEB882C7732}" type="pres">
      <dgm:prSet presAssocID="{CD44E82B-DF21-4DB7-920B-D876FFC562EC}" presName="conn2-1" presStyleLbl="parChTrans1D2" presStyleIdx="7" presStyleCnt="13"/>
      <dgm:spPr/>
    </dgm:pt>
    <dgm:pt modelId="{048DC699-5F8C-4280-A876-AEB38B291D72}" type="pres">
      <dgm:prSet presAssocID="{CD44E82B-DF21-4DB7-920B-D876FFC562EC}" presName="connTx" presStyleLbl="parChTrans1D2" presStyleIdx="7" presStyleCnt="13"/>
      <dgm:spPr/>
    </dgm:pt>
    <dgm:pt modelId="{8F8613A5-BAD3-4541-BB89-7962F7DC7486}" type="pres">
      <dgm:prSet presAssocID="{64CB4F11-53FB-46A7-A452-50541572E858}" presName="root2" presStyleCnt="0"/>
      <dgm:spPr/>
    </dgm:pt>
    <dgm:pt modelId="{B1F13BCA-2FC9-4709-A07E-BFB0F661AAB2}" type="pres">
      <dgm:prSet presAssocID="{64CB4F11-53FB-46A7-A452-50541572E858}" presName="LevelTwoTextNode" presStyleLbl="node2" presStyleIdx="7" presStyleCnt="13">
        <dgm:presLayoutVars>
          <dgm:chPref val="3"/>
        </dgm:presLayoutVars>
      </dgm:prSet>
      <dgm:spPr/>
    </dgm:pt>
    <dgm:pt modelId="{77FC975E-88F5-4F9B-AF7D-71B34818E832}" type="pres">
      <dgm:prSet presAssocID="{64CB4F11-53FB-46A7-A452-50541572E858}" presName="level3hierChild" presStyleCnt="0"/>
      <dgm:spPr/>
    </dgm:pt>
    <dgm:pt modelId="{37878344-C37D-4E20-89DB-333426FE29E7}" type="pres">
      <dgm:prSet presAssocID="{3AA1C6B3-FCB3-402A-8858-205603F5D8AC}" presName="conn2-1" presStyleLbl="parChTrans1D2" presStyleIdx="8" presStyleCnt="13"/>
      <dgm:spPr/>
    </dgm:pt>
    <dgm:pt modelId="{6B2A94C0-4C88-47F2-A34C-0B5A64C4D3B7}" type="pres">
      <dgm:prSet presAssocID="{3AA1C6B3-FCB3-402A-8858-205603F5D8AC}" presName="connTx" presStyleLbl="parChTrans1D2" presStyleIdx="8" presStyleCnt="13"/>
      <dgm:spPr/>
    </dgm:pt>
    <dgm:pt modelId="{C2879A31-CBC9-45B2-9874-6BB249797E2D}" type="pres">
      <dgm:prSet presAssocID="{CE110D47-73CA-48D7-B07E-33714B2C3AE3}" presName="root2" presStyleCnt="0"/>
      <dgm:spPr/>
    </dgm:pt>
    <dgm:pt modelId="{717DC180-D64C-4803-8F32-6316E7E54947}" type="pres">
      <dgm:prSet presAssocID="{CE110D47-73CA-48D7-B07E-33714B2C3AE3}" presName="LevelTwoTextNode" presStyleLbl="node2" presStyleIdx="8" presStyleCnt="13">
        <dgm:presLayoutVars>
          <dgm:chPref val="3"/>
        </dgm:presLayoutVars>
      </dgm:prSet>
      <dgm:spPr/>
    </dgm:pt>
    <dgm:pt modelId="{4F304FE1-FF3B-486B-AE84-06A3183ACE74}" type="pres">
      <dgm:prSet presAssocID="{CE110D47-73CA-48D7-B07E-33714B2C3AE3}" presName="level3hierChild" presStyleCnt="0"/>
      <dgm:spPr/>
    </dgm:pt>
    <dgm:pt modelId="{F54D7C0F-2BE5-4C02-93FB-5585D6D71831}" type="pres">
      <dgm:prSet presAssocID="{1386A69C-EF03-40BC-B3B9-0B8F3E1DA9BD}" presName="conn2-1" presStyleLbl="parChTrans1D2" presStyleIdx="9" presStyleCnt="13"/>
      <dgm:spPr/>
    </dgm:pt>
    <dgm:pt modelId="{AF40B074-730C-4532-9887-EA74C8BC6C36}" type="pres">
      <dgm:prSet presAssocID="{1386A69C-EF03-40BC-B3B9-0B8F3E1DA9BD}" presName="connTx" presStyleLbl="parChTrans1D2" presStyleIdx="9" presStyleCnt="13"/>
      <dgm:spPr/>
    </dgm:pt>
    <dgm:pt modelId="{FFD23A56-4D48-47ED-AC6D-15EEA28B8C82}" type="pres">
      <dgm:prSet presAssocID="{A53FF1D7-96B7-43B7-B8F9-3784D2E75DBE}" presName="root2" presStyleCnt="0"/>
      <dgm:spPr/>
    </dgm:pt>
    <dgm:pt modelId="{1BFEF80D-6FAF-4774-BB9A-2978A0EBF23A}" type="pres">
      <dgm:prSet presAssocID="{A53FF1D7-96B7-43B7-B8F9-3784D2E75DBE}" presName="LevelTwoTextNode" presStyleLbl="node2" presStyleIdx="9" presStyleCnt="13">
        <dgm:presLayoutVars>
          <dgm:chPref val="3"/>
        </dgm:presLayoutVars>
      </dgm:prSet>
      <dgm:spPr/>
    </dgm:pt>
    <dgm:pt modelId="{F687365E-88DF-4C41-87A7-299B8418CD8A}" type="pres">
      <dgm:prSet presAssocID="{A53FF1D7-96B7-43B7-B8F9-3784D2E75DBE}" presName="level3hierChild" presStyleCnt="0"/>
      <dgm:spPr/>
    </dgm:pt>
    <dgm:pt modelId="{5AE1892D-BA8D-44B2-8D5B-89BCA4CF574E}" type="pres">
      <dgm:prSet presAssocID="{32568623-9362-4D0A-85D6-797114A986D2}" presName="conn2-1" presStyleLbl="parChTrans1D2" presStyleIdx="10" presStyleCnt="13"/>
      <dgm:spPr/>
    </dgm:pt>
    <dgm:pt modelId="{738DEAF5-E51E-4606-882D-4C11ED411347}" type="pres">
      <dgm:prSet presAssocID="{32568623-9362-4D0A-85D6-797114A986D2}" presName="connTx" presStyleLbl="parChTrans1D2" presStyleIdx="10" presStyleCnt="13"/>
      <dgm:spPr/>
    </dgm:pt>
    <dgm:pt modelId="{4625B798-D018-4FC6-9C07-A079E2AC8558}" type="pres">
      <dgm:prSet presAssocID="{902D41A9-0D14-4519-966A-6EACDC72C175}" presName="root2" presStyleCnt="0"/>
      <dgm:spPr/>
    </dgm:pt>
    <dgm:pt modelId="{EA6AB43B-57FA-444D-A26A-3D216B5C2F90}" type="pres">
      <dgm:prSet presAssocID="{902D41A9-0D14-4519-966A-6EACDC72C175}" presName="LevelTwoTextNode" presStyleLbl="node2" presStyleIdx="10" presStyleCnt="13">
        <dgm:presLayoutVars>
          <dgm:chPref val="3"/>
        </dgm:presLayoutVars>
      </dgm:prSet>
      <dgm:spPr/>
    </dgm:pt>
    <dgm:pt modelId="{CE6AB096-48AF-443E-BBE8-961C7B0DA19A}" type="pres">
      <dgm:prSet presAssocID="{902D41A9-0D14-4519-966A-6EACDC72C175}" presName="level3hierChild" presStyleCnt="0"/>
      <dgm:spPr/>
    </dgm:pt>
    <dgm:pt modelId="{1BF4D3F0-996E-4DA6-B38B-EE2136AA3D9C}" type="pres">
      <dgm:prSet presAssocID="{AB201CA2-8176-4D76-B730-E58FE219BD50}" presName="conn2-1" presStyleLbl="parChTrans1D2" presStyleIdx="11" presStyleCnt="13"/>
      <dgm:spPr/>
    </dgm:pt>
    <dgm:pt modelId="{0C8BA263-7618-479A-A2AE-82BD01674CA0}" type="pres">
      <dgm:prSet presAssocID="{AB201CA2-8176-4D76-B730-E58FE219BD50}" presName="connTx" presStyleLbl="parChTrans1D2" presStyleIdx="11" presStyleCnt="13"/>
      <dgm:spPr/>
    </dgm:pt>
    <dgm:pt modelId="{FEC0245F-97DC-4805-B3D7-1CD14F7374E9}" type="pres">
      <dgm:prSet presAssocID="{0EA863EF-FFE1-419C-AE31-C0865B322B2A}" presName="root2" presStyleCnt="0"/>
      <dgm:spPr/>
    </dgm:pt>
    <dgm:pt modelId="{E2857F45-1652-4E85-9B84-EDE52F2CFCDD}" type="pres">
      <dgm:prSet presAssocID="{0EA863EF-FFE1-419C-AE31-C0865B322B2A}" presName="LevelTwoTextNode" presStyleLbl="node2" presStyleIdx="11" presStyleCnt="13">
        <dgm:presLayoutVars>
          <dgm:chPref val="3"/>
        </dgm:presLayoutVars>
      </dgm:prSet>
      <dgm:spPr/>
    </dgm:pt>
    <dgm:pt modelId="{F915D796-3C43-4D55-BB4D-56777F6D4159}" type="pres">
      <dgm:prSet presAssocID="{0EA863EF-FFE1-419C-AE31-C0865B322B2A}" presName="level3hierChild" presStyleCnt="0"/>
      <dgm:spPr/>
    </dgm:pt>
    <dgm:pt modelId="{12FC51B5-B305-461B-9693-62F2457BDE5B}" type="pres">
      <dgm:prSet presAssocID="{E3D0F23F-78E0-462B-8E4E-CF8B10A55A37}" presName="conn2-1" presStyleLbl="parChTrans1D2" presStyleIdx="12" presStyleCnt="13"/>
      <dgm:spPr/>
    </dgm:pt>
    <dgm:pt modelId="{02DE56D9-9E7D-4B8E-9E4C-F0A55933BF1C}" type="pres">
      <dgm:prSet presAssocID="{E3D0F23F-78E0-462B-8E4E-CF8B10A55A37}" presName="connTx" presStyleLbl="parChTrans1D2" presStyleIdx="12" presStyleCnt="13"/>
      <dgm:spPr/>
    </dgm:pt>
    <dgm:pt modelId="{92F1FC66-8E40-42FA-85FA-CB35AA0601BA}" type="pres">
      <dgm:prSet presAssocID="{196AFE60-4ADE-4AE6-B13D-23FBA0955993}" presName="root2" presStyleCnt="0"/>
      <dgm:spPr/>
    </dgm:pt>
    <dgm:pt modelId="{3B50F928-8898-4C5E-952A-246AF9D669B0}" type="pres">
      <dgm:prSet presAssocID="{196AFE60-4ADE-4AE6-B13D-23FBA0955993}" presName="LevelTwoTextNode" presStyleLbl="node2" presStyleIdx="12" presStyleCnt="13">
        <dgm:presLayoutVars>
          <dgm:chPref val="3"/>
        </dgm:presLayoutVars>
      </dgm:prSet>
      <dgm:spPr/>
    </dgm:pt>
    <dgm:pt modelId="{6D10AAC0-E84C-4AE2-BC2E-5B8884AAB64C}" type="pres">
      <dgm:prSet presAssocID="{196AFE60-4ADE-4AE6-B13D-23FBA0955993}" presName="level3hierChild" presStyleCnt="0"/>
      <dgm:spPr/>
    </dgm:pt>
  </dgm:ptLst>
  <dgm:cxnLst>
    <dgm:cxn modelId="{0B8F9F0A-A695-4053-89C2-CEA1762C679C}" type="presOf" srcId="{CEB9074A-F909-46D9-9C4D-B1A98CD0A493}" destId="{411A345D-0014-47A7-82FF-75882338FEBD}" srcOrd="1" destOrd="0" presId="urn:microsoft.com/office/officeart/2008/layout/HorizontalMultiLevelHierarchy"/>
    <dgm:cxn modelId="{AB0EE30B-3AFE-4A0E-8A4E-A61B43259072}" type="presOf" srcId="{F1EA8F3E-B2C7-4851-A43D-DD9310C21D7F}" destId="{C28C3C05-F04C-47B3-86B7-F3E3C8B7389B}" srcOrd="0" destOrd="0" presId="urn:microsoft.com/office/officeart/2008/layout/HorizontalMultiLevelHierarchy"/>
    <dgm:cxn modelId="{D577B20D-9730-4FBE-A08F-FD6E6570266E}" type="presOf" srcId="{189C2874-4B03-43E8-84E7-601B262553F5}" destId="{4FFC22F0-4DE6-491F-91A2-503D3FCBDF93}" srcOrd="1" destOrd="0" presId="urn:microsoft.com/office/officeart/2008/layout/HorizontalMultiLevelHierarchy"/>
    <dgm:cxn modelId="{F6DC240F-B5B4-4360-B6BF-A7C3CA493B58}" type="presOf" srcId="{189C2874-4B03-43E8-84E7-601B262553F5}" destId="{F5896468-737B-422A-93CD-F2EEFE7503BE}" srcOrd="0" destOrd="0" presId="urn:microsoft.com/office/officeart/2008/layout/HorizontalMultiLevelHierarchy"/>
    <dgm:cxn modelId="{91FF560F-5C31-4E84-922E-143D45CDF87E}" type="presOf" srcId="{A53FF1D7-96B7-43B7-B8F9-3784D2E75DBE}" destId="{1BFEF80D-6FAF-4774-BB9A-2978A0EBF23A}" srcOrd="0" destOrd="0" presId="urn:microsoft.com/office/officeart/2008/layout/HorizontalMultiLevelHierarchy"/>
    <dgm:cxn modelId="{EF215A12-4E99-43AC-AB67-457F20AE7A6D}" type="presOf" srcId="{1386A69C-EF03-40BC-B3B9-0B8F3E1DA9BD}" destId="{F54D7C0F-2BE5-4C02-93FB-5585D6D71831}" srcOrd="0" destOrd="0" presId="urn:microsoft.com/office/officeart/2008/layout/HorizontalMultiLevelHierarchy"/>
    <dgm:cxn modelId="{87E4F116-0BE4-4956-AB64-23BD94D6C3A1}" type="presOf" srcId="{50BD0FC1-3BD7-4AD5-8CFB-6ADA10D288B9}" destId="{99C88040-07A8-4143-A79F-9975BC4CF92A}" srcOrd="1" destOrd="0" presId="urn:microsoft.com/office/officeart/2008/layout/HorizontalMultiLevelHierarchy"/>
    <dgm:cxn modelId="{59A89E18-A5B5-4CB4-935B-D756B6E0F0E6}" type="presOf" srcId="{4A46624F-9CF9-4574-8B85-0D611D2273EC}" destId="{35DF6AAD-F814-4764-BAD5-68B6BCA340CA}" srcOrd="0" destOrd="0" presId="urn:microsoft.com/office/officeart/2008/layout/HorizontalMultiLevelHierarchy"/>
    <dgm:cxn modelId="{BFAE0E19-CF76-44E8-A2C6-2C1A6D1303CB}" type="presOf" srcId="{3AA1C6B3-FCB3-402A-8858-205603F5D8AC}" destId="{37878344-C37D-4E20-89DB-333426FE29E7}" srcOrd="0" destOrd="0" presId="urn:microsoft.com/office/officeart/2008/layout/HorizontalMultiLevelHierarchy"/>
    <dgm:cxn modelId="{07D5CF20-8050-4490-A989-7C5E504625A0}" srcId="{4A46624F-9CF9-4574-8B85-0D611D2273EC}" destId="{F1EA8F3E-B2C7-4851-A43D-DD9310C21D7F}" srcOrd="1" destOrd="0" parTransId="{50BD0FC1-3BD7-4AD5-8CFB-6ADA10D288B9}" sibTransId="{E6A101FF-B3E2-4FE2-9D3A-9BDA7E9E817E}"/>
    <dgm:cxn modelId="{EE2F8024-E195-4453-A262-44CFFCDF6E5E}" type="presOf" srcId="{7C4F7B28-9E6A-4780-B5E6-D66815CD495F}" destId="{76B1D731-E15E-4D63-B880-D329912FEFE4}" srcOrd="0" destOrd="0" presId="urn:microsoft.com/office/officeart/2008/layout/HorizontalMultiLevelHierarchy"/>
    <dgm:cxn modelId="{97663733-643E-4453-BC88-3746DB734D82}" type="presOf" srcId="{32568623-9362-4D0A-85D6-797114A986D2}" destId="{738DEAF5-E51E-4606-882D-4C11ED411347}" srcOrd="1" destOrd="0" presId="urn:microsoft.com/office/officeart/2008/layout/HorizontalMultiLevelHierarchy"/>
    <dgm:cxn modelId="{B6D29B35-CF8D-4582-870C-D3B3C81AB5A2}" type="presOf" srcId="{CEB9074A-F909-46D9-9C4D-B1A98CD0A493}" destId="{D32C091B-7EA3-4449-908C-B28671356703}" srcOrd="0" destOrd="0" presId="urn:microsoft.com/office/officeart/2008/layout/HorizontalMultiLevelHierarchy"/>
    <dgm:cxn modelId="{492E5637-AA97-4481-8773-5EBCF56C8E27}" type="presOf" srcId="{64CB4F11-53FB-46A7-A452-50541572E858}" destId="{B1F13BCA-2FC9-4709-A07E-BFB0F661AAB2}" srcOrd="0" destOrd="0" presId="urn:microsoft.com/office/officeart/2008/layout/HorizontalMultiLevelHierarchy"/>
    <dgm:cxn modelId="{76FFB639-E2D4-4352-904F-75B9304F7544}" type="presOf" srcId="{8DB7EC21-C1CC-46B1-B69B-1177B096DF00}" destId="{DC208C38-CC08-48F4-95D2-B246F07C022E}" srcOrd="1" destOrd="0" presId="urn:microsoft.com/office/officeart/2008/layout/HorizontalMultiLevelHierarchy"/>
    <dgm:cxn modelId="{5BD3313B-4E5F-4C2B-9A93-F041597F5498}" type="presOf" srcId="{AB201CA2-8176-4D76-B730-E58FE219BD50}" destId="{1BF4D3F0-996E-4DA6-B38B-EE2136AA3D9C}" srcOrd="0" destOrd="0" presId="urn:microsoft.com/office/officeart/2008/layout/HorizontalMultiLevelHierarchy"/>
    <dgm:cxn modelId="{0DA3503B-4DBC-4B45-AF02-7E0974E1E1B9}" type="presOf" srcId="{A3DBD53A-CF08-44C9-82EF-FDC9101B3E6F}" destId="{FF1AE010-0591-4101-9DDB-FC6A86FE1ED2}" srcOrd="0" destOrd="0" presId="urn:microsoft.com/office/officeart/2008/layout/HorizontalMultiLevelHierarchy"/>
    <dgm:cxn modelId="{9FAD683C-AB7B-4FA7-BCB9-F779AC015F2F}" type="presOf" srcId="{E3D0F23F-78E0-462B-8E4E-CF8B10A55A37}" destId="{12FC51B5-B305-461B-9693-62F2457BDE5B}" srcOrd="0" destOrd="0" presId="urn:microsoft.com/office/officeart/2008/layout/HorizontalMultiLevelHierarchy"/>
    <dgm:cxn modelId="{A5A6BE3C-6D6D-4868-955B-29F54927E00E}" type="presOf" srcId="{BDE1D56B-3D73-4CFC-8862-8B5EC99B4EBC}" destId="{72D4E7E3-5560-4EBF-9089-D6BF1C0DD002}" srcOrd="0" destOrd="0" presId="urn:microsoft.com/office/officeart/2008/layout/HorizontalMultiLevelHierarchy"/>
    <dgm:cxn modelId="{F836A93D-8557-4466-9664-67E398C23A1A}" type="presOf" srcId="{635EFA1A-ADAC-41E6-8B3D-2D2B55222C45}" destId="{BFDBA0C5-0AB7-4CD0-8BA7-66A34D7D2509}" srcOrd="1" destOrd="0" presId="urn:microsoft.com/office/officeart/2008/layout/HorizontalMultiLevelHierarchy"/>
    <dgm:cxn modelId="{0085F63F-27E4-48D7-A962-1BD5A0FEB05D}" srcId="{4A46624F-9CF9-4574-8B85-0D611D2273EC}" destId="{7C4F7B28-9E6A-4780-B5E6-D66815CD495F}" srcOrd="4" destOrd="0" parTransId="{8DB7EC21-C1CC-46B1-B69B-1177B096DF00}" sibTransId="{9AC8F026-8DDF-495E-BD06-815B70B11F1C}"/>
    <dgm:cxn modelId="{A239BE5F-0348-41C8-8721-B9707F9CD949}" type="presOf" srcId="{40E3FCC0-7934-4889-8908-856FE27ED648}" destId="{64213C0F-ED1D-4D71-8EB4-4792DEB2E6D4}" srcOrd="0" destOrd="0" presId="urn:microsoft.com/office/officeart/2008/layout/HorizontalMultiLevelHierarchy"/>
    <dgm:cxn modelId="{61D56E46-9296-48E0-98CB-4AD7D55878A3}" type="presOf" srcId="{32568623-9362-4D0A-85D6-797114A986D2}" destId="{5AE1892D-BA8D-44B2-8D5B-89BCA4CF574E}" srcOrd="0" destOrd="0" presId="urn:microsoft.com/office/officeart/2008/layout/HorizontalMultiLevelHierarchy"/>
    <dgm:cxn modelId="{A5833D48-3C17-4E77-9B7C-169393F7B1D3}" type="presOf" srcId="{AB201CA2-8176-4D76-B730-E58FE219BD50}" destId="{0C8BA263-7618-479A-A2AE-82BD01674CA0}" srcOrd="1" destOrd="0" presId="urn:microsoft.com/office/officeart/2008/layout/HorizontalMultiLevelHierarchy"/>
    <dgm:cxn modelId="{119C034D-91E5-4F4F-85A8-DAFD5E2DF14C}" type="presOf" srcId="{9C99EFF2-9FC4-4B19-8F21-40C26B27E1E2}" destId="{B0F9604D-A372-428E-A339-8B1CA437DC0B}" srcOrd="0" destOrd="0" presId="urn:microsoft.com/office/officeart/2008/layout/HorizontalMultiLevelHierarchy"/>
    <dgm:cxn modelId="{124E594E-67A1-4E04-8F88-C42E9264481E}" type="presOf" srcId="{635EFA1A-ADAC-41E6-8B3D-2D2B55222C45}" destId="{7C62E773-124F-45C4-A2CB-62F416597D84}" srcOrd="0" destOrd="0" presId="urn:microsoft.com/office/officeart/2008/layout/HorizontalMultiLevelHierarchy"/>
    <dgm:cxn modelId="{ABE51270-14F3-48E7-96E0-51F444A40A68}" type="presOf" srcId="{196AFE60-4ADE-4AE6-B13D-23FBA0955993}" destId="{3B50F928-8898-4C5E-952A-246AF9D669B0}" srcOrd="0" destOrd="0" presId="urn:microsoft.com/office/officeart/2008/layout/HorizontalMultiLevelHierarchy"/>
    <dgm:cxn modelId="{3FEB9C51-7F28-4491-A7F3-4BEEA400D2AF}" type="presOf" srcId="{3AA1C6B3-FCB3-402A-8858-205603F5D8AC}" destId="{6B2A94C0-4C88-47F2-A34C-0B5A64C4D3B7}" srcOrd="1" destOrd="0" presId="urn:microsoft.com/office/officeart/2008/layout/HorizontalMultiLevelHierarchy"/>
    <dgm:cxn modelId="{3CABC751-75CE-4B53-B788-2606D44C0DE9}" type="presOf" srcId="{0EA863EF-FFE1-419C-AE31-C0865B322B2A}" destId="{E2857F45-1652-4E85-9B84-EDE52F2CFCDD}" srcOrd="0" destOrd="0" presId="urn:microsoft.com/office/officeart/2008/layout/HorizontalMultiLevelHierarchy"/>
    <dgm:cxn modelId="{CB7CAD52-39AD-42C6-AB3B-5B24391F9A92}" srcId="{4A46624F-9CF9-4574-8B85-0D611D2273EC}" destId="{5DC29365-2D09-4E93-9E33-DD7A54CDC132}" srcOrd="2" destOrd="0" parTransId="{189C2874-4B03-43E8-84E7-601B262553F5}" sibTransId="{AC9DA983-4963-450F-9734-7FC0EEEEA019}"/>
    <dgm:cxn modelId="{C4A19977-EC44-4B91-9438-6F5A463F67C4}" type="presOf" srcId="{CD44E82B-DF21-4DB7-920B-D876FFC562EC}" destId="{99307ABF-DA62-4940-9A59-2FEB882C7732}" srcOrd="0" destOrd="0" presId="urn:microsoft.com/office/officeart/2008/layout/HorizontalMultiLevelHierarchy"/>
    <dgm:cxn modelId="{37DA9481-83C8-40F2-BC18-D1636F7B4011}" srcId="{B31257D1-DE24-4134-9EF3-07985F9CBFCB}" destId="{4A46624F-9CF9-4574-8B85-0D611D2273EC}" srcOrd="0" destOrd="0" parTransId="{49C9928A-96F3-4EA1-9790-A7385EAC8F30}" sibTransId="{477428AB-390F-44A7-9D55-8B383F9F1EF6}"/>
    <dgm:cxn modelId="{9FEAF383-92E5-4F32-BC9A-E8737E12ED4E}" srcId="{4A46624F-9CF9-4574-8B85-0D611D2273EC}" destId="{A53FF1D7-96B7-43B7-B8F9-3784D2E75DBE}" srcOrd="9" destOrd="0" parTransId="{1386A69C-EF03-40BC-B3B9-0B8F3E1DA9BD}" sibTransId="{3D2AA45C-0146-4B0E-91C3-7063FFE3A740}"/>
    <dgm:cxn modelId="{3D3AA78B-0EBA-46D6-BE36-D3F297EDDA36}" type="presOf" srcId="{E3D0F23F-78E0-462B-8E4E-CF8B10A55A37}" destId="{02DE56D9-9E7D-4B8E-9E4C-F0A55933BF1C}" srcOrd="1" destOrd="0" presId="urn:microsoft.com/office/officeart/2008/layout/HorizontalMultiLevelHierarchy"/>
    <dgm:cxn modelId="{74BB3F8C-61C5-4ACE-89F2-E93A9497A1F5}" type="presOf" srcId="{CE110D47-73CA-48D7-B07E-33714B2C3AE3}" destId="{717DC180-D64C-4803-8F32-6316E7E54947}" srcOrd="0" destOrd="0" presId="urn:microsoft.com/office/officeart/2008/layout/HorizontalMultiLevelHierarchy"/>
    <dgm:cxn modelId="{F20D7B8D-D0AC-4DA7-B66A-5B48295FF6C5}" srcId="{4A46624F-9CF9-4574-8B85-0D611D2273EC}" destId="{CE110D47-73CA-48D7-B07E-33714B2C3AE3}" srcOrd="8" destOrd="0" parTransId="{3AA1C6B3-FCB3-402A-8858-205603F5D8AC}" sibTransId="{4C531110-4D7E-49E2-8FF7-A6A99C5E638A}"/>
    <dgm:cxn modelId="{D661FD8E-70ED-43AF-9F83-FDF52CBF585B}" srcId="{4A46624F-9CF9-4574-8B85-0D611D2273EC}" destId="{64CB4F11-53FB-46A7-A452-50541572E858}" srcOrd="7" destOrd="0" parTransId="{CD44E82B-DF21-4DB7-920B-D876FFC562EC}" sibTransId="{D9D796D6-9C65-410E-9DEF-D07C83F2632E}"/>
    <dgm:cxn modelId="{73A3EF93-A0CE-4400-B0D6-C19596E39C98}" type="presOf" srcId="{902D41A9-0D14-4519-966A-6EACDC72C175}" destId="{EA6AB43B-57FA-444D-A26A-3D216B5C2F90}" srcOrd="0" destOrd="0" presId="urn:microsoft.com/office/officeart/2008/layout/HorizontalMultiLevelHierarchy"/>
    <dgm:cxn modelId="{227FA097-AD2E-42A8-A658-A70E1AD4D7C2}" srcId="{4A46624F-9CF9-4574-8B85-0D611D2273EC}" destId="{40E3FCC0-7934-4889-8908-856FE27ED648}" srcOrd="5" destOrd="0" parTransId="{BDE1D56B-3D73-4CFC-8862-8B5EC99B4EBC}" sibTransId="{D4817FF6-920F-41CA-ADD5-A62AB3822C43}"/>
    <dgm:cxn modelId="{AB5B279F-9D72-431A-AB5E-7A2C46FD03BE}" srcId="{4A46624F-9CF9-4574-8B85-0D611D2273EC}" destId="{902D41A9-0D14-4519-966A-6EACDC72C175}" srcOrd="10" destOrd="0" parTransId="{32568623-9362-4D0A-85D6-797114A986D2}" sibTransId="{38F3FD39-9AC0-4A9C-B0F8-7D707AB7E20F}"/>
    <dgm:cxn modelId="{39D005AA-F0C7-44FF-838D-D39A1F9D8540}" type="presOf" srcId="{682BFE64-3125-48E1-8FC4-BEC72B13961D}" destId="{AADDBCEF-C252-4030-91DF-9AF61E39D79C}" srcOrd="0" destOrd="0" presId="urn:microsoft.com/office/officeart/2008/layout/HorizontalMultiLevelHierarchy"/>
    <dgm:cxn modelId="{E50552B2-5ECA-4D7E-915F-3876AAC1A1BA}" srcId="{4A46624F-9CF9-4574-8B85-0D611D2273EC}" destId="{196AFE60-4ADE-4AE6-B13D-23FBA0955993}" srcOrd="12" destOrd="0" parTransId="{E3D0F23F-78E0-462B-8E4E-CF8B10A55A37}" sibTransId="{3F215E59-CDF0-42D2-9FB9-AF383139B4B1}"/>
    <dgm:cxn modelId="{E5CA72B5-6CF3-4290-9E2F-1A3A791DDC88}" type="presOf" srcId="{50BD0FC1-3BD7-4AD5-8CFB-6ADA10D288B9}" destId="{586373A7-96CA-4338-8650-BA7BBCF91185}" srcOrd="0" destOrd="0" presId="urn:microsoft.com/office/officeart/2008/layout/HorizontalMultiLevelHierarchy"/>
    <dgm:cxn modelId="{6ECB06B7-6CB4-4C79-83FE-9D35284FD451}" type="presOf" srcId="{5DC29365-2D09-4E93-9E33-DD7A54CDC132}" destId="{02F82798-277F-444F-A479-CF4F47EFC44E}" srcOrd="0" destOrd="0" presId="urn:microsoft.com/office/officeart/2008/layout/HorizontalMultiLevelHierarchy"/>
    <dgm:cxn modelId="{6F711EBD-5917-4A36-A005-47176FBFBC11}" srcId="{4A46624F-9CF9-4574-8B85-0D611D2273EC}" destId="{682BFE64-3125-48E1-8FC4-BEC72B13961D}" srcOrd="6" destOrd="0" parTransId="{CEB9074A-F909-46D9-9C4D-B1A98CD0A493}" sibTransId="{3289CCC9-E59F-439B-8DE1-26B59A2B0654}"/>
    <dgm:cxn modelId="{D75DABBF-49AB-4BCE-A409-7030755ED27A}" type="presOf" srcId="{1386A69C-EF03-40BC-B3B9-0B8F3E1DA9BD}" destId="{AF40B074-730C-4532-9887-EA74C8BC6C36}" srcOrd="1" destOrd="0" presId="urn:microsoft.com/office/officeart/2008/layout/HorizontalMultiLevelHierarchy"/>
    <dgm:cxn modelId="{151B8FC2-BDD5-4B2D-BAAA-E7CBA8360A2E}" type="presOf" srcId="{A3DBD53A-CF08-44C9-82EF-FDC9101B3E6F}" destId="{D57D4876-FD05-422F-A822-AC834EF6DF9D}" srcOrd="1" destOrd="0" presId="urn:microsoft.com/office/officeart/2008/layout/HorizontalMultiLevelHierarchy"/>
    <dgm:cxn modelId="{EFF79BC5-C5D1-435D-95F0-C1872BECA666}" srcId="{4A46624F-9CF9-4574-8B85-0D611D2273EC}" destId="{A92FDC0B-A6EE-4E10-BB7F-4AF00A104598}" srcOrd="0" destOrd="0" parTransId="{A3DBD53A-CF08-44C9-82EF-FDC9101B3E6F}" sibTransId="{EB631DDA-011A-4CAA-99EE-FC1D7E082CE2}"/>
    <dgm:cxn modelId="{E746B5D5-28F4-4340-908C-963302F19DB7}" type="presOf" srcId="{B31257D1-DE24-4134-9EF3-07985F9CBFCB}" destId="{C877CDF0-CB74-49E8-B575-B5CD5773854B}" srcOrd="0" destOrd="0" presId="urn:microsoft.com/office/officeart/2008/layout/HorizontalMultiLevelHierarchy"/>
    <dgm:cxn modelId="{2C4ACFD7-97C4-482F-9D26-9CE0F2B0ABDE}" type="presOf" srcId="{CD44E82B-DF21-4DB7-920B-D876FFC562EC}" destId="{048DC699-5F8C-4280-A876-AEB38B291D72}" srcOrd="1" destOrd="0" presId="urn:microsoft.com/office/officeart/2008/layout/HorizontalMultiLevelHierarchy"/>
    <dgm:cxn modelId="{29FDFEE0-F43E-496A-8460-148AA9F8DDB8}" type="presOf" srcId="{A92FDC0B-A6EE-4E10-BB7F-4AF00A104598}" destId="{72A1663E-527C-46D4-9592-A4933549029A}" srcOrd="0" destOrd="0" presId="urn:microsoft.com/office/officeart/2008/layout/HorizontalMultiLevelHierarchy"/>
    <dgm:cxn modelId="{3C098DE1-EFB3-439F-BAF9-BC086B9382DF}" type="presOf" srcId="{BDE1D56B-3D73-4CFC-8862-8B5EC99B4EBC}" destId="{73DA3851-3B37-434D-8321-8874C8AD19B6}" srcOrd="1" destOrd="0" presId="urn:microsoft.com/office/officeart/2008/layout/HorizontalMultiLevelHierarchy"/>
    <dgm:cxn modelId="{35E525EA-3F11-43D7-952D-DA577BEF45CB}" srcId="{4A46624F-9CF9-4574-8B85-0D611D2273EC}" destId="{0EA863EF-FFE1-419C-AE31-C0865B322B2A}" srcOrd="11" destOrd="0" parTransId="{AB201CA2-8176-4D76-B730-E58FE219BD50}" sibTransId="{11588EDE-A5D9-4DBA-8DA1-D54CE6CC6B93}"/>
    <dgm:cxn modelId="{977CD8EC-FF82-4985-87F8-D3F4E54E7A42}" srcId="{4A46624F-9CF9-4574-8B85-0D611D2273EC}" destId="{9C99EFF2-9FC4-4B19-8F21-40C26B27E1E2}" srcOrd="3" destOrd="0" parTransId="{635EFA1A-ADAC-41E6-8B3D-2D2B55222C45}" sibTransId="{0A21AAB4-4C42-4BEF-A3F4-30FE5ECBC820}"/>
    <dgm:cxn modelId="{74720BF2-0F39-4610-853E-645AB20E62C6}" type="presOf" srcId="{8DB7EC21-C1CC-46B1-B69B-1177B096DF00}" destId="{868AB839-70CD-4669-9FD7-F99DB5808C6A}" srcOrd="0" destOrd="0" presId="urn:microsoft.com/office/officeart/2008/layout/HorizontalMultiLevelHierarchy"/>
    <dgm:cxn modelId="{0F95FD11-A908-4354-9B3B-7F1CC4762967}" type="presParOf" srcId="{C877CDF0-CB74-49E8-B575-B5CD5773854B}" destId="{F1FEA8D8-1761-4CD8-8E7C-EA60DF3E2C2A}" srcOrd="0" destOrd="0" presId="urn:microsoft.com/office/officeart/2008/layout/HorizontalMultiLevelHierarchy"/>
    <dgm:cxn modelId="{80C3B2E5-6D83-473D-9340-7C05E5993653}" type="presParOf" srcId="{F1FEA8D8-1761-4CD8-8E7C-EA60DF3E2C2A}" destId="{35DF6AAD-F814-4764-BAD5-68B6BCA340CA}" srcOrd="0" destOrd="0" presId="urn:microsoft.com/office/officeart/2008/layout/HorizontalMultiLevelHierarchy"/>
    <dgm:cxn modelId="{3442B3ED-78DB-4AD1-BB35-85995FA8AAC3}" type="presParOf" srcId="{F1FEA8D8-1761-4CD8-8E7C-EA60DF3E2C2A}" destId="{BBA540C7-74DB-45CC-B35F-D78573F507CC}" srcOrd="1" destOrd="0" presId="urn:microsoft.com/office/officeart/2008/layout/HorizontalMultiLevelHierarchy"/>
    <dgm:cxn modelId="{77106537-9491-4B98-9E13-5F05DF8C09D8}" type="presParOf" srcId="{BBA540C7-74DB-45CC-B35F-D78573F507CC}" destId="{FF1AE010-0591-4101-9DDB-FC6A86FE1ED2}" srcOrd="0" destOrd="0" presId="urn:microsoft.com/office/officeart/2008/layout/HorizontalMultiLevelHierarchy"/>
    <dgm:cxn modelId="{4DE32A42-6AD5-48C7-B55D-2801089693B9}" type="presParOf" srcId="{FF1AE010-0591-4101-9DDB-FC6A86FE1ED2}" destId="{D57D4876-FD05-422F-A822-AC834EF6DF9D}" srcOrd="0" destOrd="0" presId="urn:microsoft.com/office/officeart/2008/layout/HorizontalMultiLevelHierarchy"/>
    <dgm:cxn modelId="{C5723662-5DAD-4766-95E1-0D4E0360E047}" type="presParOf" srcId="{BBA540C7-74DB-45CC-B35F-D78573F507CC}" destId="{F873B4A3-1864-4EFE-A03D-2CDBAA614DBF}" srcOrd="1" destOrd="0" presId="urn:microsoft.com/office/officeart/2008/layout/HorizontalMultiLevelHierarchy"/>
    <dgm:cxn modelId="{A697BDA1-E993-4D2A-A8F4-B906FC8F8903}" type="presParOf" srcId="{F873B4A3-1864-4EFE-A03D-2CDBAA614DBF}" destId="{72A1663E-527C-46D4-9592-A4933549029A}" srcOrd="0" destOrd="0" presId="urn:microsoft.com/office/officeart/2008/layout/HorizontalMultiLevelHierarchy"/>
    <dgm:cxn modelId="{E3B9D891-5901-4CD3-BF17-C30987DA06F0}" type="presParOf" srcId="{F873B4A3-1864-4EFE-A03D-2CDBAA614DBF}" destId="{387A83E3-30A0-46C4-802B-850C43E80B11}" srcOrd="1" destOrd="0" presId="urn:microsoft.com/office/officeart/2008/layout/HorizontalMultiLevelHierarchy"/>
    <dgm:cxn modelId="{84823AB9-1B4A-4C01-B592-9341D7FB0EFB}" type="presParOf" srcId="{BBA540C7-74DB-45CC-B35F-D78573F507CC}" destId="{586373A7-96CA-4338-8650-BA7BBCF91185}" srcOrd="2" destOrd="0" presId="urn:microsoft.com/office/officeart/2008/layout/HorizontalMultiLevelHierarchy"/>
    <dgm:cxn modelId="{58F4E382-D50A-489C-914D-436C73FCB399}" type="presParOf" srcId="{586373A7-96CA-4338-8650-BA7BBCF91185}" destId="{99C88040-07A8-4143-A79F-9975BC4CF92A}" srcOrd="0" destOrd="0" presId="urn:microsoft.com/office/officeart/2008/layout/HorizontalMultiLevelHierarchy"/>
    <dgm:cxn modelId="{1F3940F2-8F42-458D-83CE-CE4E2E1A0577}" type="presParOf" srcId="{BBA540C7-74DB-45CC-B35F-D78573F507CC}" destId="{CC17C8DE-E8BB-46C9-98C7-B5D3F28047F3}" srcOrd="3" destOrd="0" presId="urn:microsoft.com/office/officeart/2008/layout/HorizontalMultiLevelHierarchy"/>
    <dgm:cxn modelId="{7FE13292-7A18-4A53-9B14-70B304FD78A4}" type="presParOf" srcId="{CC17C8DE-E8BB-46C9-98C7-B5D3F28047F3}" destId="{C28C3C05-F04C-47B3-86B7-F3E3C8B7389B}" srcOrd="0" destOrd="0" presId="urn:microsoft.com/office/officeart/2008/layout/HorizontalMultiLevelHierarchy"/>
    <dgm:cxn modelId="{AE18DC93-AF4C-428F-9CB8-1DB1798DFB87}" type="presParOf" srcId="{CC17C8DE-E8BB-46C9-98C7-B5D3F28047F3}" destId="{0C2345F4-33E1-4F79-9009-D0E9F92DA5B4}" srcOrd="1" destOrd="0" presId="urn:microsoft.com/office/officeart/2008/layout/HorizontalMultiLevelHierarchy"/>
    <dgm:cxn modelId="{3864A460-AE00-496B-95AB-77FFF86CC042}" type="presParOf" srcId="{BBA540C7-74DB-45CC-B35F-D78573F507CC}" destId="{F5896468-737B-422A-93CD-F2EEFE7503BE}" srcOrd="4" destOrd="0" presId="urn:microsoft.com/office/officeart/2008/layout/HorizontalMultiLevelHierarchy"/>
    <dgm:cxn modelId="{EAEDD65C-987A-4F57-91AB-A26B8317D977}" type="presParOf" srcId="{F5896468-737B-422A-93CD-F2EEFE7503BE}" destId="{4FFC22F0-4DE6-491F-91A2-503D3FCBDF93}" srcOrd="0" destOrd="0" presId="urn:microsoft.com/office/officeart/2008/layout/HorizontalMultiLevelHierarchy"/>
    <dgm:cxn modelId="{F5059CCA-BB6D-44B3-A6FA-89B1A5890D9B}" type="presParOf" srcId="{BBA540C7-74DB-45CC-B35F-D78573F507CC}" destId="{01C6F13D-8A35-4681-8F28-D73821DF6B40}" srcOrd="5" destOrd="0" presId="urn:microsoft.com/office/officeart/2008/layout/HorizontalMultiLevelHierarchy"/>
    <dgm:cxn modelId="{DCCA1888-8D73-4797-92F6-07F497B981B5}" type="presParOf" srcId="{01C6F13D-8A35-4681-8F28-D73821DF6B40}" destId="{02F82798-277F-444F-A479-CF4F47EFC44E}" srcOrd="0" destOrd="0" presId="urn:microsoft.com/office/officeart/2008/layout/HorizontalMultiLevelHierarchy"/>
    <dgm:cxn modelId="{1B1568E5-DB9F-4B56-BD3F-3BC2A3385F6E}" type="presParOf" srcId="{01C6F13D-8A35-4681-8F28-D73821DF6B40}" destId="{25A6DF69-6392-4034-B7EE-0F08E6118E31}" srcOrd="1" destOrd="0" presId="urn:microsoft.com/office/officeart/2008/layout/HorizontalMultiLevelHierarchy"/>
    <dgm:cxn modelId="{75DF6298-0DA7-47F0-9798-73907BD685E6}" type="presParOf" srcId="{BBA540C7-74DB-45CC-B35F-D78573F507CC}" destId="{7C62E773-124F-45C4-A2CB-62F416597D84}" srcOrd="6" destOrd="0" presId="urn:microsoft.com/office/officeart/2008/layout/HorizontalMultiLevelHierarchy"/>
    <dgm:cxn modelId="{1282A88E-A677-4E82-9B3E-79A0BD440CFC}" type="presParOf" srcId="{7C62E773-124F-45C4-A2CB-62F416597D84}" destId="{BFDBA0C5-0AB7-4CD0-8BA7-66A34D7D2509}" srcOrd="0" destOrd="0" presId="urn:microsoft.com/office/officeart/2008/layout/HorizontalMultiLevelHierarchy"/>
    <dgm:cxn modelId="{7B39480E-A9DE-4B2B-9D23-ED8878726B1F}" type="presParOf" srcId="{BBA540C7-74DB-45CC-B35F-D78573F507CC}" destId="{43380901-7DF7-4A4E-B949-202D13A0BFCA}" srcOrd="7" destOrd="0" presId="urn:microsoft.com/office/officeart/2008/layout/HorizontalMultiLevelHierarchy"/>
    <dgm:cxn modelId="{1B9B174D-F048-4F15-A974-5822F447719D}" type="presParOf" srcId="{43380901-7DF7-4A4E-B949-202D13A0BFCA}" destId="{B0F9604D-A372-428E-A339-8B1CA437DC0B}" srcOrd="0" destOrd="0" presId="urn:microsoft.com/office/officeart/2008/layout/HorizontalMultiLevelHierarchy"/>
    <dgm:cxn modelId="{7A6AA386-498A-46E0-87FD-0C25D9D2C4CF}" type="presParOf" srcId="{43380901-7DF7-4A4E-B949-202D13A0BFCA}" destId="{52666FFE-5A57-4095-88BC-346EB69338FA}" srcOrd="1" destOrd="0" presId="urn:microsoft.com/office/officeart/2008/layout/HorizontalMultiLevelHierarchy"/>
    <dgm:cxn modelId="{4694C681-EED0-4A5A-A767-FEF63AD22FA4}" type="presParOf" srcId="{BBA540C7-74DB-45CC-B35F-D78573F507CC}" destId="{868AB839-70CD-4669-9FD7-F99DB5808C6A}" srcOrd="8" destOrd="0" presId="urn:microsoft.com/office/officeart/2008/layout/HorizontalMultiLevelHierarchy"/>
    <dgm:cxn modelId="{552397AD-AC37-4CA9-98D9-EDD201EDFB64}" type="presParOf" srcId="{868AB839-70CD-4669-9FD7-F99DB5808C6A}" destId="{DC208C38-CC08-48F4-95D2-B246F07C022E}" srcOrd="0" destOrd="0" presId="urn:microsoft.com/office/officeart/2008/layout/HorizontalMultiLevelHierarchy"/>
    <dgm:cxn modelId="{9F8759DE-12F8-409A-B8B8-122A1D9EF7AA}" type="presParOf" srcId="{BBA540C7-74DB-45CC-B35F-D78573F507CC}" destId="{73538399-B5E7-48FF-948F-C812E1427CDC}" srcOrd="9" destOrd="0" presId="urn:microsoft.com/office/officeart/2008/layout/HorizontalMultiLevelHierarchy"/>
    <dgm:cxn modelId="{FB03BD74-856E-4E9B-9C0A-551946D45B2C}" type="presParOf" srcId="{73538399-B5E7-48FF-948F-C812E1427CDC}" destId="{76B1D731-E15E-4D63-B880-D329912FEFE4}" srcOrd="0" destOrd="0" presId="urn:microsoft.com/office/officeart/2008/layout/HorizontalMultiLevelHierarchy"/>
    <dgm:cxn modelId="{9BBF872E-59EE-48DE-8F25-431E8D155F4D}" type="presParOf" srcId="{73538399-B5E7-48FF-948F-C812E1427CDC}" destId="{1820B09B-24A5-4095-A964-B332B7F6F4C8}" srcOrd="1" destOrd="0" presId="urn:microsoft.com/office/officeart/2008/layout/HorizontalMultiLevelHierarchy"/>
    <dgm:cxn modelId="{517723A4-682F-46F0-AFEB-3EFFF36DDEBD}" type="presParOf" srcId="{BBA540C7-74DB-45CC-B35F-D78573F507CC}" destId="{72D4E7E3-5560-4EBF-9089-D6BF1C0DD002}" srcOrd="10" destOrd="0" presId="urn:microsoft.com/office/officeart/2008/layout/HorizontalMultiLevelHierarchy"/>
    <dgm:cxn modelId="{7E2D0B12-6E0D-42E5-89F4-20B77E6BE5A2}" type="presParOf" srcId="{72D4E7E3-5560-4EBF-9089-D6BF1C0DD002}" destId="{73DA3851-3B37-434D-8321-8874C8AD19B6}" srcOrd="0" destOrd="0" presId="urn:microsoft.com/office/officeart/2008/layout/HorizontalMultiLevelHierarchy"/>
    <dgm:cxn modelId="{AD7ED49A-3AA0-42CB-A4F9-B7C4BA4931D5}" type="presParOf" srcId="{BBA540C7-74DB-45CC-B35F-D78573F507CC}" destId="{20E02874-8160-49A7-B08B-E7F44B365344}" srcOrd="11" destOrd="0" presId="urn:microsoft.com/office/officeart/2008/layout/HorizontalMultiLevelHierarchy"/>
    <dgm:cxn modelId="{0E17459C-EA00-4416-ACE3-F4045D7142CB}" type="presParOf" srcId="{20E02874-8160-49A7-B08B-E7F44B365344}" destId="{64213C0F-ED1D-4D71-8EB4-4792DEB2E6D4}" srcOrd="0" destOrd="0" presId="urn:microsoft.com/office/officeart/2008/layout/HorizontalMultiLevelHierarchy"/>
    <dgm:cxn modelId="{A8A3933B-AC7E-4A61-9409-80126CD034B1}" type="presParOf" srcId="{20E02874-8160-49A7-B08B-E7F44B365344}" destId="{95502BD1-07E2-49A1-A31C-5A95C45D6C8B}" srcOrd="1" destOrd="0" presId="urn:microsoft.com/office/officeart/2008/layout/HorizontalMultiLevelHierarchy"/>
    <dgm:cxn modelId="{CC8AF48E-A027-4571-AC04-A4F8052E2C67}" type="presParOf" srcId="{BBA540C7-74DB-45CC-B35F-D78573F507CC}" destId="{D32C091B-7EA3-4449-908C-B28671356703}" srcOrd="12" destOrd="0" presId="urn:microsoft.com/office/officeart/2008/layout/HorizontalMultiLevelHierarchy"/>
    <dgm:cxn modelId="{0628FC0B-401D-42E6-A9E1-E862EFCDE226}" type="presParOf" srcId="{D32C091B-7EA3-4449-908C-B28671356703}" destId="{411A345D-0014-47A7-82FF-75882338FEBD}" srcOrd="0" destOrd="0" presId="urn:microsoft.com/office/officeart/2008/layout/HorizontalMultiLevelHierarchy"/>
    <dgm:cxn modelId="{90CC8B72-4302-4FE1-97F6-1D2C9FBF0F95}" type="presParOf" srcId="{BBA540C7-74DB-45CC-B35F-D78573F507CC}" destId="{87350F74-73AE-40F8-9C32-181E6A15B035}" srcOrd="13" destOrd="0" presId="urn:microsoft.com/office/officeart/2008/layout/HorizontalMultiLevelHierarchy"/>
    <dgm:cxn modelId="{091B9A66-3F2C-4242-A3EE-4DAA4FFF3FE4}" type="presParOf" srcId="{87350F74-73AE-40F8-9C32-181E6A15B035}" destId="{AADDBCEF-C252-4030-91DF-9AF61E39D79C}" srcOrd="0" destOrd="0" presId="urn:microsoft.com/office/officeart/2008/layout/HorizontalMultiLevelHierarchy"/>
    <dgm:cxn modelId="{B5B549FA-E8EC-4086-AE10-0522425C8202}" type="presParOf" srcId="{87350F74-73AE-40F8-9C32-181E6A15B035}" destId="{C527EB49-CBF0-4EF7-80F3-963F40A0A13B}" srcOrd="1" destOrd="0" presId="urn:microsoft.com/office/officeart/2008/layout/HorizontalMultiLevelHierarchy"/>
    <dgm:cxn modelId="{C78F3CEF-B4B3-435B-B5C5-A614C2527E10}" type="presParOf" srcId="{BBA540C7-74DB-45CC-B35F-D78573F507CC}" destId="{99307ABF-DA62-4940-9A59-2FEB882C7732}" srcOrd="14" destOrd="0" presId="urn:microsoft.com/office/officeart/2008/layout/HorizontalMultiLevelHierarchy"/>
    <dgm:cxn modelId="{A2634445-A8AC-4BDC-B59B-44BFE392D781}" type="presParOf" srcId="{99307ABF-DA62-4940-9A59-2FEB882C7732}" destId="{048DC699-5F8C-4280-A876-AEB38B291D72}" srcOrd="0" destOrd="0" presId="urn:microsoft.com/office/officeart/2008/layout/HorizontalMultiLevelHierarchy"/>
    <dgm:cxn modelId="{49069678-D978-425E-A7C6-72E290042F1A}" type="presParOf" srcId="{BBA540C7-74DB-45CC-B35F-D78573F507CC}" destId="{8F8613A5-BAD3-4541-BB89-7962F7DC7486}" srcOrd="15" destOrd="0" presId="urn:microsoft.com/office/officeart/2008/layout/HorizontalMultiLevelHierarchy"/>
    <dgm:cxn modelId="{AEDB2E19-B1A5-4CA8-ACED-B500E7BB0967}" type="presParOf" srcId="{8F8613A5-BAD3-4541-BB89-7962F7DC7486}" destId="{B1F13BCA-2FC9-4709-A07E-BFB0F661AAB2}" srcOrd="0" destOrd="0" presId="urn:microsoft.com/office/officeart/2008/layout/HorizontalMultiLevelHierarchy"/>
    <dgm:cxn modelId="{0B54403C-2A50-4A3F-BA7B-2760D41DB8D7}" type="presParOf" srcId="{8F8613A5-BAD3-4541-BB89-7962F7DC7486}" destId="{77FC975E-88F5-4F9B-AF7D-71B34818E832}" srcOrd="1" destOrd="0" presId="urn:microsoft.com/office/officeart/2008/layout/HorizontalMultiLevelHierarchy"/>
    <dgm:cxn modelId="{3D641EF5-B833-4B00-A146-F18A723B4370}" type="presParOf" srcId="{BBA540C7-74DB-45CC-B35F-D78573F507CC}" destId="{37878344-C37D-4E20-89DB-333426FE29E7}" srcOrd="16" destOrd="0" presId="urn:microsoft.com/office/officeart/2008/layout/HorizontalMultiLevelHierarchy"/>
    <dgm:cxn modelId="{A1AEAA18-67EB-495D-9B4D-972278BB4AD1}" type="presParOf" srcId="{37878344-C37D-4E20-89DB-333426FE29E7}" destId="{6B2A94C0-4C88-47F2-A34C-0B5A64C4D3B7}" srcOrd="0" destOrd="0" presId="urn:microsoft.com/office/officeart/2008/layout/HorizontalMultiLevelHierarchy"/>
    <dgm:cxn modelId="{C480A92B-FB32-49C7-9037-C0680A3B61C5}" type="presParOf" srcId="{BBA540C7-74DB-45CC-B35F-D78573F507CC}" destId="{C2879A31-CBC9-45B2-9874-6BB249797E2D}" srcOrd="17" destOrd="0" presId="urn:microsoft.com/office/officeart/2008/layout/HorizontalMultiLevelHierarchy"/>
    <dgm:cxn modelId="{DAAC5AC0-5701-43D9-A7D8-0DC00FFC4C65}" type="presParOf" srcId="{C2879A31-CBC9-45B2-9874-6BB249797E2D}" destId="{717DC180-D64C-4803-8F32-6316E7E54947}" srcOrd="0" destOrd="0" presId="urn:microsoft.com/office/officeart/2008/layout/HorizontalMultiLevelHierarchy"/>
    <dgm:cxn modelId="{BBF984D0-8326-4B44-8B5C-FFDB32E86AB3}" type="presParOf" srcId="{C2879A31-CBC9-45B2-9874-6BB249797E2D}" destId="{4F304FE1-FF3B-486B-AE84-06A3183ACE74}" srcOrd="1" destOrd="0" presId="urn:microsoft.com/office/officeart/2008/layout/HorizontalMultiLevelHierarchy"/>
    <dgm:cxn modelId="{00498B40-DF4D-4E40-90F2-E400B97AB45F}" type="presParOf" srcId="{BBA540C7-74DB-45CC-B35F-D78573F507CC}" destId="{F54D7C0F-2BE5-4C02-93FB-5585D6D71831}" srcOrd="18" destOrd="0" presId="urn:microsoft.com/office/officeart/2008/layout/HorizontalMultiLevelHierarchy"/>
    <dgm:cxn modelId="{4591756F-B7B3-46BD-8E85-F03D432EC6EE}" type="presParOf" srcId="{F54D7C0F-2BE5-4C02-93FB-5585D6D71831}" destId="{AF40B074-730C-4532-9887-EA74C8BC6C36}" srcOrd="0" destOrd="0" presId="urn:microsoft.com/office/officeart/2008/layout/HorizontalMultiLevelHierarchy"/>
    <dgm:cxn modelId="{AE42AE5D-D7F6-4911-89F7-31F03B9B36F2}" type="presParOf" srcId="{BBA540C7-74DB-45CC-B35F-D78573F507CC}" destId="{FFD23A56-4D48-47ED-AC6D-15EEA28B8C82}" srcOrd="19" destOrd="0" presId="urn:microsoft.com/office/officeart/2008/layout/HorizontalMultiLevelHierarchy"/>
    <dgm:cxn modelId="{9BB4196E-DEFA-4941-A55F-C36AC5D6CC04}" type="presParOf" srcId="{FFD23A56-4D48-47ED-AC6D-15EEA28B8C82}" destId="{1BFEF80D-6FAF-4774-BB9A-2978A0EBF23A}" srcOrd="0" destOrd="0" presId="urn:microsoft.com/office/officeart/2008/layout/HorizontalMultiLevelHierarchy"/>
    <dgm:cxn modelId="{5408951E-CA83-4499-AB42-EAC4D662026B}" type="presParOf" srcId="{FFD23A56-4D48-47ED-AC6D-15EEA28B8C82}" destId="{F687365E-88DF-4C41-87A7-299B8418CD8A}" srcOrd="1" destOrd="0" presId="urn:microsoft.com/office/officeart/2008/layout/HorizontalMultiLevelHierarchy"/>
    <dgm:cxn modelId="{77530260-5169-4496-ACA1-A1FD1482FCAC}" type="presParOf" srcId="{BBA540C7-74DB-45CC-B35F-D78573F507CC}" destId="{5AE1892D-BA8D-44B2-8D5B-89BCA4CF574E}" srcOrd="20" destOrd="0" presId="urn:microsoft.com/office/officeart/2008/layout/HorizontalMultiLevelHierarchy"/>
    <dgm:cxn modelId="{4DAF800D-D7E1-4CC3-B5D3-065442CB5FB1}" type="presParOf" srcId="{5AE1892D-BA8D-44B2-8D5B-89BCA4CF574E}" destId="{738DEAF5-E51E-4606-882D-4C11ED411347}" srcOrd="0" destOrd="0" presId="urn:microsoft.com/office/officeart/2008/layout/HorizontalMultiLevelHierarchy"/>
    <dgm:cxn modelId="{413B8FF9-B6EB-42F1-8CC6-87983BE8E87A}" type="presParOf" srcId="{BBA540C7-74DB-45CC-B35F-D78573F507CC}" destId="{4625B798-D018-4FC6-9C07-A079E2AC8558}" srcOrd="21" destOrd="0" presId="urn:microsoft.com/office/officeart/2008/layout/HorizontalMultiLevelHierarchy"/>
    <dgm:cxn modelId="{E90F72D9-8302-4905-A42A-F8BC67F9798A}" type="presParOf" srcId="{4625B798-D018-4FC6-9C07-A079E2AC8558}" destId="{EA6AB43B-57FA-444D-A26A-3D216B5C2F90}" srcOrd="0" destOrd="0" presId="urn:microsoft.com/office/officeart/2008/layout/HorizontalMultiLevelHierarchy"/>
    <dgm:cxn modelId="{38C4EEA1-6E59-4ED8-9D16-0BB48580C302}" type="presParOf" srcId="{4625B798-D018-4FC6-9C07-A079E2AC8558}" destId="{CE6AB096-48AF-443E-BBE8-961C7B0DA19A}" srcOrd="1" destOrd="0" presId="urn:microsoft.com/office/officeart/2008/layout/HorizontalMultiLevelHierarchy"/>
    <dgm:cxn modelId="{89416C6A-7AE1-4325-9A1E-EBB7E6B29A01}" type="presParOf" srcId="{BBA540C7-74DB-45CC-B35F-D78573F507CC}" destId="{1BF4D3F0-996E-4DA6-B38B-EE2136AA3D9C}" srcOrd="22" destOrd="0" presId="urn:microsoft.com/office/officeart/2008/layout/HorizontalMultiLevelHierarchy"/>
    <dgm:cxn modelId="{E8E88E8D-A747-4F6D-BDBF-5518BB59E374}" type="presParOf" srcId="{1BF4D3F0-996E-4DA6-B38B-EE2136AA3D9C}" destId="{0C8BA263-7618-479A-A2AE-82BD01674CA0}" srcOrd="0" destOrd="0" presId="urn:microsoft.com/office/officeart/2008/layout/HorizontalMultiLevelHierarchy"/>
    <dgm:cxn modelId="{9364DD75-BE3D-4ACF-A451-8011BB8E9C00}" type="presParOf" srcId="{BBA540C7-74DB-45CC-B35F-D78573F507CC}" destId="{FEC0245F-97DC-4805-B3D7-1CD14F7374E9}" srcOrd="23" destOrd="0" presId="urn:microsoft.com/office/officeart/2008/layout/HorizontalMultiLevelHierarchy"/>
    <dgm:cxn modelId="{79E07C71-0D17-4F91-B352-49CDF687F0A1}" type="presParOf" srcId="{FEC0245F-97DC-4805-B3D7-1CD14F7374E9}" destId="{E2857F45-1652-4E85-9B84-EDE52F2CFCDD}" srcOrd="0" destOrd="0" presId="urn:microsoft.com/office/officeart/2008/layout/HorizontalMultiLevelHierarchy"/>
    <dgm:cxn modelId="{732A922D-36A6-4242-B01B-4F86622ACC40}" type="presParOf" srcId="{FEC0245F-97DC-4805-B3D7-1CD14F7374E9}" destId="{F915D796-3C43-4D55-BB4D-56777F6D4159}" srcOrd="1" destOrd="0" presId="urn:microsoft.com/office/officeart/2008/layout/HorizontalMultiLevelHierarchy"/>
    <dgm:cxn modelId="{DDE17806-333E-45D7-AC29-A41F145BA3F5}" type="presParOf" srcId="{BBA540C7-74DB-45CC-B35F-D78573F507CC}" destId="{12FC51B5-B305-461B-9693-62F2457BDE5B}" srcOrd="24" destOrd="0" presId="urn:microsoft.com/office/officeart/2008/layout/HorizontalMultiLevelHierarchy"/>
    <dgm:cxn modelId="{AEA0B0E9-4F6B-437A-8845-5B440B334BE6}" type="presParOf" srcId="{12FC51B5-B305-461B-9693-62F2457BDE5B}" destId="{02DE56D9-9E7D-4B8E-9E4C-F0A55933BF1C}" srcOrd="0" destOrd="0" presId="urn:microsoft.com/office/officeart/2008/layout/HorizontalMultiLevelHierarchy"/>
    <dgm:cxn modelId="{4E3394AB-F5E9-4F73-9D69-228179E67318}" type="presParOf" srcId="{BBA540C7-74DB-45CC-B35F-D78573F507CC}" destId="{92F1FC66-8E40-42FA-85FA-CB35AA0601BA}" srcOrd="25" destOrd="0" presId="urn:microsoft.com/office/officeart/2008/layout/HorizontalMultiLevelHierarchy"/>
    <dgm:cxn modelId="{BBEA47AB-6C6F-47D8-9361-2E0D1A6CACE5}" type="presParOf" srcId="{92F1FC66-8E40-42FA-85FA-CB35AA0601BA}" destId="{3B50F928-8898-4C5E-952A-246AF9D669B0}" srcOrd="0" destOrd="0" presId="urn:microsoft.com/office/officeart/2008/layout/HorizontalMultiLevelHierarchy"/>
    <dgm:cxn modelId="{384C9526-655F-4BD3-BE9D-8C81F982A255}" type="presParOf" srcId="{92F1FC66-8E40-42FA-85FA-CB35AA0601BA}" destId="{6D10AAC0-E84C-4AE2-BC2E-5B8884AAB64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508BA-D014-4A2F-97A6-86A7BEDB5A70}"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4727D140-29E8-4D8E-B846-2FAD63D778E9}">
      <dgm:prSet phldrT="[Text]"/>
      <dgm:spPr/>
      <dgm:t>
        <a:bodyPr/>
        <a:lstStyle/>
        <a:p>
          <a:r>
            <a:rPr lang="en-IN" dirty="0"/>
            <a:t>Preprocess the full-text</a:t>
          </a:r>
        </a:p>
      </dgm:t>
    </dgm:pt>
    <dgm:pt modelId="{C4DAE420-5CA3-463B-9156-6D8927ABE4D4}" type="parTrans" cxnId="{8ACD0F4B-F853-4C15-8A28-6D3260F1A3C3}">
      <dgm:prSet/>
      <dgm:spPr/>
      <dgm:t>
        <a:bodyPr/>
        <a:lstStyle/>
        <a:p>
          <a:endParaRPr lang="en-IN"/>
        </a:p>
      </dgm:t>
    </dgm:pt>
    <dgm:pt modelId="{05181849-68CD-4D1C-A0F7-0559F16B0A33}" type="sibTrans" cxnId="{8ACD0F4B-F853-4C15-8A28-6D3260F1A3C3}">
      <dgm:prSet/>
      <dgm:spPr/>
      <dgm:t>
        <a:bodyPr/>
        <a:lstStyle/>
        <a:p>
          <a:endParaRPr lang="en-IN"/>
        </a:p>
      </dgm:t>
    </dgm:pt>
    <dgm:pt modelId="{5419B5CC-EF33-4721-96D5-F72310103C26}">
      <dgm:prSet phldrT="[Text]"/>
      <dgm:spPr/>
      <dgm:t>
        <a:bodyPr/>
        <a:lstStyle/>
        <a:p>
          <a:r>
            <a:rPr lang="en-IN" dirty="0"/>
            <a:t>Choose a Multi-Objective Evolutionary Computing Algorithm</a:t>
          </a:r>
        </a:p>
      </dgm:t>
    </dgm:pt>
    <dgm:pt modelId="{DDA1A66D-A5AB-44AE-95D7-090C78B764CD}" type="parTrans" cxnId="{BB2E040C-1AD2-4B66-B608-F04B637E1F7D}">
      <dgm:prSet/>
      <dgm:spPr/>
      <dgm:t>
        <a:bodyPr/>
        <a:lstStyle/>
        <a:p>
          <a:endParaRPr lang="en-IN"/>
        </a:p>
      </dgm:t>
    </dgm:pt>
    <dgm:pt modelId="{9663EDA5-27CA-447E-8DD4-F7925C37B32F}" type="sibTrans" cxnId="{BB2E040C-1AD2-4B66-B608-F04B637E1F7D}">
      <dgm:prSet/>
      <dgm:spPr/>
      <dgm:t>
        <a:bodyPr/>
        <a:lstStyle/>
        <a:p>
          <a:endParaRPr lang="en-IN"/>
        </a:p>
      </dgm:t>
    </dgm:pt>
    <dgm:pt modelId="{B89C8F35-5F9D-4275-83C4-E718EBFF165C}">
      <dgm:prSet phldrT="[Text]"/>
      <dgm:spPr/>
      <dgm:t>
        <a:bodyPr/>
        <a:lstStyle/>
        <a:p>
          <a:r>
            <a:rPr lang="en-IN" dirty="0"/>
            <a:t>Randomly Initialize a population for that EC algorithm</a:t>
          </a:r>
        </a:p>
      </dgm:t>
    </dgm:pt>
    <dgm:pt modelId="{DF3BCD66-B93E-47F3-83A0-4030B4313D81}" type="parTrans" cxnId="{36D411D5-1A5C-4983-B4FD-E988E1D8257E}">
      <dgm:prSet/>
      <dgm:spPr/>
      <dgm:t>
        <a:bodyPr/>
        <a:lstStyle/>
        <a:p>
          <a:endParaRPr lang="en-IN"/>
        </a:p>
      </dgm:t>
    </dgm:pt>
    <dgm:pt modelId="{4DFE3B79-C8C6-4F38-809F-E401D636A14F}" type="sibTrans" cxnId="{36D411D5-1A5C-4983-B4FD-E988E1D8257E}">
      <dgm:prSet/>
      <dgm:spPr/>
      <dgm:t>
        <a:bodyPr/>
        <a:lstStyle/>
        <a:p>
          <a:endParaRPr lang="en-IN"/>
        </a:p>
      </dgm:t>
    </dgm:pt>
    <dgm:pt modelId="{0AB41982-524C-4A86-897B-4C345004702E}">
      <dgm:prSet phldrT="[Text]"/>
      <dgm:spPr/>
      <dgm:t>
        <a:bodyPr/>
        <a:lstStyle/>
        <a:p>
          <a:r>
            <a:rPr lang="en-IN" dirty="0"/>
            <a:t>Calculate the objectives</a:t>
          </a:r>
        </a:p>
      </dgm:t>
    </dgm:pt>
    <dgm:pt modelId="{0A630C98-3F5D-4378-9E96-08344EE7858B}" type="parTrans" cxnId="{A3D226CF-DF56-424F-92C6-684774BC69E4}">
      <dgm:prSet/>
      <dgm:spPr/>
      <dgm:t>
        <a:bodyPr/>
        <a:lstStyle/>
        <a:p>
          <a:endParaRPr lang="en-IN"/>
        </a:p>
      </dgm:t>
    </dgm:pt>
    <dgm:pt modelId="{E79F11A8-8F78-4D61-80D7-27EA6F2C5F4F}" type="sibTrans" cxnId="{A3D226CF-DF56-424F-92C6-684774BC69E4}">
      <dgm:prSet/>
      <dgm:spPr/>
      <dgm:t>
        <a:bodyPr/>
        <a:lstStyle/>
        <a:p>
          <a:endParaRPr lang="en-IN"/>
        </a:p>
      </dgm:t>
    </dgm:pt>
    <dgm:pt modelId="{FA007CF2-5F03-422C-850C-3BDFD7A5D79B}">
      <dgm:prSet phldrT="[Text]"/>
      <dgm:spPr/>
      <dgm:t>
        <a:bodyPr/>
        <a:lstStyle/>
        <a:p>
          <a:r>
            <a:rPr lang="en-IN" dirty="0"/>
            <a:t>Execute the MOEC Algorithm steps for n no of iterations and run until termination criteria met</a:t>
          </a:r>
        </a:p>
      </dgm:t>
    </dgm:pt>
    <dgm:pt modelId="{6790E098-5101-4870-8768-ED6BF4C55FCB}" type="parTrans" cxnId="{1A43BB02-9729-4BB2-8547-5FCB7F40C11F}">
      <dgm:prSet/>
      <dgm:spPr/>
      <dgm:t>
        <a:bodyPr/>
        <a:lstStyle/>
        <a:p>
          <a:endParaRPr lang="en-IN"/>
        </a:p>
      </dgm:t>
    </dgm:pt>
    <dgm:pt modelId="{0C2B38EE-C22E-4297-8B2F-8179FE39A1CE}" type="sibTrans" cxnId="{1A43BB02-9729-4BB2-8547-5FCB7F40C11F}">
      <dgm:prSet/>
      <dgm:spPr/>
      <dgm:t>
        <a:bodyPr/>
        <a:lstStyle/>
        <a:p>
          <a:endParaRPr lang="en-IN"/>
        </a:p>
      </dgm:t>
    </dgm:pt>
    <dgm:pt modelId="{164D32CD-A96B-4E62-BA64-1E42BF547D77}">
      <dgm:prSet phldrT="[Text]"/>
      <dgm:spPr/>
      <dgm:t>
        <a:bodyPr/>
        <a:lstStyle/>
        <a:p>
          <a:r>
            <a:rPr lang="en-IN" dirty="0"/>
            <a:t>Best solution is extracted from the final optimal pareto front</a:t>
          </a:r>
        </a:p>
      </dgm:t>
    </dgm:pt>
    <dgm:pt modelId="{32EA5DB5-AEAA-411D-8808-3AECACB54545}" type="parTrans" cxnId="{9962342F-EDDA-4923-A51F-3058E8250D66}">
      <dgm:prSet/>
      <dgm:spPr/>
      <dgm:t>
        <a:bodyPr/>
        <a:lstStyle/>
        <a:p>
          <a:endParaRPr lang="en-IN"/>
        </a:p>
      </dgm:t>
    </dgm:pt>
    <dgm:pt modelId="{357D7BE4-6FDF-4F90-B1C5-FA0EC4476522}" type="sibTrans" cxnId="{9962342F-EDDA-4923-A51F-3058E8250D66}">
      <dgm:prSet/>
      <dgm:spPr/>
      <dgm:t>
        <a:bodyPr/>
        <a:lstStyle/>
        <a:p>
          <a:endParaRPr lang="en-IN"/>
        </a:p>
      </dgm:t>
    </dgm:pt>
    <dgm:pt modelId="{B9D0B77D-7EE6-4013-A74D-3F020C83046F}">
      <dgm:prSet phldrT="[Text]" custT="1"/>
      <dgm:spPr/>
      <dgm:t>
        <a:bodyPr/>
        <a:lstStyle/>
        <a:p>
          <a:r>
            <a:rPr lang="en-IN" sz="1400" dirty="0"/>
            <a:t>F1-Coverage, F2-Redundancy Reduction</a:t>
          </a:r>
        </a:p>
      </dgm:t>
    </dgm:pt>
    <dgm:pt modelId="{F089FA81-EC1F-47D8-A1F5-0017E551F048}" type="parTrans" cxnId="{925716A9-4144-43CB-B6E0-FF50F0D946A2}">
      <dgm:prSet/>
      <dgm:spPr/>
      <dgm:t>
        <a:bodyPr/>
        <a:lstStyle/>
        <a:p>
          <a:endParaRPr lang="en-IN"/>
        </a:p>
      </dgm:t>
    </dgm:pt>
    <dgm:pt modelId="{93A58F3C-55CC-4E50-947E-BA375F58E4D6}" type="sibTrans" cxnId="{925716A9-4144-43CB-B6E0-FF50F0D946A2}">
      <dgm:prSet/>
      <dgm:spPr/>
      <dgm:t>
        <a:bodyPr/>
        <a:lstStyle/>
        <a:p>
          <a:endParaRPr lang="en-IN"/>
        </a:p>
      </dgm:t>
    </dgm:pt>
    <dgm:pt modelId="{1B2B6568-FCF0-44EC-BCC4-C0FF0A6399E5}">
      <dgm:prSet phldrT="[Text]"/>
      <dgm:spPr/>
      <dgm:t>
        <a:bodyPr/>
        <a:lstStyle/>
        <a:p>
          <a:r>
            <a:rPr lang="en-IN" dirty="0"/>
            <a:t>Calculate the sentence representations</a:t>
          </a:r>
        </a:p>
      </dgm:t>
    </dgm:pt>
    <dgm:pt modelId="{7E82FF15-C71D-4AFB-8777-0E074E39CB93}" type="parTrans" cxnId="{6A79DF67-CF1F-4472-A2A7-1A812F66DF42}">
      <dgm:prSet/>
      <dgm:spPr/>
      <dgm:t>
        <a:bodyPr/>
        <a:lstStyle/>
        <a:p>
          <a:endParaRPr lang="en-IN"/>
        </a:p>
      </dgm:t>
    </dgm:pt>
    <dgm:pt modelId="{C4B63FC7-FBCA-4AD9-87E4-F7ED038E047F}" type="sibTrans" cxnId="{6A79DF67-CF1F-4472-A2A7-1A812F66DF42}">
      <dgm:prSet/>
      <dgm:spPr/>
      <dgm:t>
        <a:bodyPr/>
        <a:lstStyle/>
        <a:p>
          <a:endParaRPr lang="en-IN"/>
        </a:p>
      </dgm:t>
    </dgm:pt>
    <dgm:pt modelId="{97203A2E-C0A4-4005-A108-A5B15CF0EC5C}">
      <dgm:prSet phldrT="[Text]"/>
      <dgm:spPr/>
      <dgm:t>
        <a:bodyPr/>
        <a:lstStyle/>
        <a:p>
          <a:r>
            <a:rPr lang="en-IN" dirty="0"/>
            <a:t>Choose a similarity measure</a:t>
          </a:r>
        </a:p>
      </dgm:t>
    </dgm:pt>
    <dgm:pt modelId="{002A0B3B-8BE3-46C7-AE21-3FAA076F4191}" type="parTrans" cxnId="{7AB9A059-8DF6-48DC-884A-A7A346DBF313}">
      <dgm:prSet/>
      <dgm:spPr/>
      <dgm:t>
        <a:bodyPr/>
        <a:lstStyle/>
        <a:p>
          <a:endParaRPr lang="en-IN"/>
        </a:p>
      </dgm:t>
    </dgm:pt>
    <dgm:pt modelId="{601FB797-9729-4C32-ADEB-1BC90FD17CA4}" type="sibTrans" cxnId="{7AB9A059-8DF6-48DC-884A-A7A346DBF313}">
      <dgm:prSet/>
      <dgm:spPr/>
      <dgm:t>
        <a:bodyPr/>
        <a:lstStyle/>
        <a:p>
          <a:endParaRPr lang="en-IN"/>
        </a:p>
      </dgm:t>
    </dgm:pt>
    <dgm:pt modelId="{E6F93BED-67A2-4E72-BFC4-664DB35B58C8}" type="pres">
      <dgm:prSet presAssocID="{549508BA-D014-4A2F-97A6-86A7BEDB5A70}" presName="Name0" presStyleCnt="0">
        <dgm:presLayoutVars>
          <dgm:dir/>
          <dgm:animLvl val="lvl"/>
          <dgm:resizeHandles val="exact"/>
        </dgm:presLayoutVars>
      </dgm:prSet>
      <dgm:spPr/>
    </dgm:pt>
    <dgm:pt modelId="{4AED48FB-EC6E-4E62-8686-AC7D2820972D}" type="pres">
      <dgm:prSet presAssocID="{164D32CD-A96B-4E62-BA64-1E42BF547D77}" presName="boxAndChildren" presStyleCnt="0"/>
      <dgm:spPr/>
    </dgm:pt>
    <dgm:pt modelId="{71636129-D133-4D24-9C06-5DADDF0DA973}" type="pres">
      <dgm:prSet presAssocID="{164D32CD-A96B-4E62-BA64-1E42BF547D77}" presName="parentTextBox" presStyleLbl="node1" presStyleIdx="0" presStyleCnt="8"/>
      <dgm:spPr/>
    </dgm:pt>
    <dgm:pt modelId="{C8D20942-3A83-477F-9D16-2A4C4F5CA88C}" type="pres">
      <dgm:prSet presAssocID="{0C2B38EE-C22E-4297-8B2F-8179FE39A1CE}" presName="sp" presStyleCnt="0"/>
      <dgm:spPr/>
    </dgm:pt>
    <dgm:pt modelId="{63D1EB51-C102-4D71-831B-4B095D91D050}" type="pres">
      <dgm:prSet presAssocID="{FA007CF2-5F03-422C-850C-3BDFD7A5D79B}" presName="arrowAndChildren" presStyleCnt="0"/>
      <dgm:spPr/>
    </dgm:pt>
    <dgm:pt modelId="{24288CE3-B7AF-4AA8-BF13-3C90CFC14D0A}" type="pres">
      <dgm:prSet presAssocID="{FA007CF2-5F03-422C-850C-3BDFD7A5D79B}" presName="parentTextArrow" presStyleLbl="node1" presStyleIdx="1" presStyleCnt="8"/>
      <dgm:spPr/>
    </dgm:pt>
    <dgm:pt modelId="{13D19EB0-1036-4BA0-8EA2-DE7724DE53C4}" type="pres">
      <dgm:prSet presAssocID="{E79F11A8-8F78-4D61-80D7-27EA6F2C5F4F}" presName="sp" presStyleCnt="0"/>
      <dgm:spPr/>
    </dgm:pt>
    <dgm:pt modelId="{0EFEA374-4D5C-4B71-906E-617FB3D089BD}" type="pres">
      <dgm:prSet presAssocID="{0AB41982-524C-4A86-897B-4C345004702E}" presName="arrowAndChildren" presStyleCnt="0"/>
      <dgm:spPr/>
    </dgm:pt>
    <dgm:pt modelId="{1204C91F-D24D-497B-A304-C024C124F2D5}" type="pres">
      <dgm:prSet presAssocID="{0AB41982-524C-4A86-897B-4C345004702E}" presName="parentTextArrow" presStyleLbl="node1" presStyleIdx="1" presStyleCnt="8"/>
      <dgm:spPr/>
    </dgm:pt>
    <dgm:pt modelId="{CBCA750A-D0AF-4DF8-B827-8BC933D33112}" type="pres">
      <dgm:prSet presAssocID="{0AB41982-524C-4A86-897B-4C345004702E}" presName="arrow" presStyleLbl="node1" presStyleIdx="2" presStyleCnt="8"/>
      <dgm:spPr/>
    </dgm:pt>
    <dgm:pt modelId="{A5E4C7D3-EEBE-423F-891E-674A29D973FB}" type="pres">
      <dgm:prSet presAssocID="{0AB41982-524C-4A86-897B-4C345004702E}" presName="descendantArrow" presStyleCnt="0"/>
      <dgm:spPr/>
    </dgm:pt>
    <dgm:pt modelId="{EBF8F6EE-1357-4D6D-AA82-135A748B59A8}" type="pres">
      <dgm:prSet presAssocID="{B9D0B77D-7EE6-4013-A74D-3F020C83046F}" presName="childTextArrow" presStyleLbl="fgAccFollowNode1" presStyleIdx="0" presStyleCnt="1">
        <dgm:presLayoutVars>
          <dgm:bulletEnabled val="1"/>
        </dgm:presLayoutVars>
      </dgm:prSet>
      <dgm:spPr/>
    </dgm:pt>
    <dgm:pt modelId="{F727290B-2D5D-4A8E-8A21-E158FABDED87}" type="pres">
      <dgm:prSet presAssocID="{4DFE3B79-C8C6-4F38-809F-E401D636A14F}" presName="sp" presStyleCnt="0"/>
      <dgm:spPr/>
    </dgm:pt>
    <dgm:pt modelId="{507DF165-14B9-4524-9466-CB16FC0B22C3}" type="pres">
      <dgm:prSet presAssocID="{B89C8F35-5F9D-4275-83C4-E718EBFF165C}" presName="arrowAndChildren" presStyleCnt="0"/>
      <dgm:spPr/>
    </dgm:pt>
    <dgm:pt modelId="{131534AB-1DAA-4BF9-964F-606F87863AAB}" type="pres">
      <dgm:prSet presAssocID="{B89C8F35-5F9D-4275-83C4-E718EBFF165C}" presName="parentTextArrow" presStyleLbl="node1" presStyleIdx="3" presStyleCnt="8"/>
      <dgm:spPr/>
    </dgm:pt>
    <dgm:pt modelId="{AFBDC60E-855D-425F-9944-17A6983BF97E}" type="pres">
      <dgm:prSet presAssocID="{9663EDA5-27CA-447E-8DD4-F7925C37B32F}" presName="sp" presStyleCnt="0"/>
      <dgm:spPr/>
    </dgm:pt>
    <dgm:pt modelId="{B871E220-D941-4FD2-A9DC-06637FC344D2}" type="pres">
      <dgm:prSet presAssocID="{5419B5CC-EF33-4721-96D5-F72310103C26}" presName="arrowAndChildren" presStyleCnt="0"/>
      <dgm:spPr/>
    </dgm:pt>
    <dgm:pt modelId="{E4A8371B-7273-4B10-A87E-06929DA7CA2F}" type="pres">
      <dgm:prSet presAssocID="{5419B5CC-EF33-4721-96D5-F72310103C26}" presName="parentTextArrow" presStyleLbl="node1" presStyleIdx="4" presStyleCnt="8"/>
      <dgm:spPr/>
    </dgm:pt>
    <dgm:pt modelId="{5335949A-733D-493E-BD76-B642836301D4}" type="pres">
      <dgm:prSet presAssocID="{601FB797-9729-4C32-ADEB-1BC90FD17CA4}" presName="sp" presStyleCnt="0"/>
      <dgm:spPr/>
    </dgm:pt>
    <dgm:pt modelId="{305B088D-756A-4A50-97BC-9B37D6313D73}" type="pres">
      <dgm:prSet presAssocID="{97203A2E-C0A4-4005-A108-A5B15CF0EC5C}" presName="arrowAndChildren" presStyleCnt="0"/>
      <dgm:spPr/>
    </dgm:pt>
    <dgm:pt modelId="{57DB3D4D-B550-4F4F-B51D-0BE7B8325DCA}" type="pres">
      <dgm:prSet presAssocID="{97203A2E-C0A4-4005-A108-A5B15CF0EC5C}" presName="parentTextArrow" presStyleLbl="node1" presStyleIdx="5" presStyleCnt="8"/>
      <dgm:spPr/>
    </dgm:pt>
    <dgm:pt modelId="{0B389D5D-4423-4779-A4B6-7C383F332BB4}" type="pres">
      <dgm:prSet presAssocID="{C4B63FC7-FBCA-4AD9-87E4-F7ED038E047F}" presName="sp" presStyleCnt="0"/>
      <dgm:spPr/>
    </dgm:pt>
    <dgm:pt modelId="{AC6B0F6C-939A-4627-819B-8289FDBFF317}" type="pres">
      <dgm:prSet presAssocID="{1B2B6568-FCF0-44EC-BCC4-C0FF0A6399E5}" presName="arrowAndChildren" presStyleCnt="0"/>
      <dgm:spPr/>
    </dgm:pt>
    <dgm:pt modelId="{5236E59B-ADAD-40AD-B1C2-BB49D4F2E4A6}" type="pres">
      <dgm:prSet presAssocID="{1B2B6568-FCF0-44EC-BCC4-C0FF0A6399E5}" presName="parentTextArrow" presStyleLbl="node1" presStyleIdx="6" presStyleCnt="8"/>
      <dgm:spPr/>
    </dgm:pt>
    <dgm:pt modelId="{3D1F37C0-AD5B-4FED-B396-113C23ED6794}" type="pres">
      <dgm:prSet presAssocID="{05181849-68CD-4D1C-A0F7-0559F16B0A33}" presName="sp" presStyleCnt="0"/>
      <dgm:spPr/>
    </dgm:pt>
    <dgm:pt modelId="{7412B468-E30A-4CD9-A833-E3A1211160E2}" type="pres">
      <dgm:prSet presAssocID="{4727D140-29E8-4D8E-B846-2FAD63D778E9}" presName="arrowAndChildren" presStyleCnt="0"/>
      <dgm:spPr/>
    </dgm:pt>
    <dgm:pt modelId="{5A732C19-6425-468D-8F11-8535253567D2}" type="pres">
      <dgm:prSet presAssocID="{4727D140-29E8-4D8E-B846-2FAD63D778E9}" presName="parentTextArrow" presStyleLbl="node1" presStyleIdx="7" presStyleCnt="8" custLinFactNeighborX="4706" custLinFactNeighborY="892"/>
      <dgm:spPr/>
    </dgm:pt>
  </dgm:ptLst>
  <dgm:cxnLst>
    <dgm:cxn modelId="{1A43BB02-9729-4BB2-8547-5FCB7F40C11F}" srcId="{549508BA-D014-4A2F-97A6-86A7BEDB5A70}" destId="{FA007CF2-5F03-422C-850C-3BDFD7A5D79B}" srcOrd="6" destOrd="0" parTransId="{6790E098-5101-4870-8768-ED6BF4C55FCB}" sibTransId="{0C2B38EE-C22E-4297-8B2F-8179FE39A1CE}"/>
    <dgm:cxn modelId="{A721A305-0843-4794-A12C-A0AE92568BFB}" type="presOf" srcId="{0AB41982-524C-4A86-897B-4C345004702E}" destId="{1204C91F-D24D-497B-A304-C024C124F2D5}" srcOrd="0" destOrd="0" presId="urn:microsoft.com/office/officeart/2005/8/layout/process4"/>
    <dgm:cxn modelId="{C006F709-2AC3-4FE2-A783-F8890B26D479}" type="presOf" srcId="{4727D140-29E8-4D8E-B846-2FAD63D778E9}" destId="{5A732C19-6425-468D-8F11-8535253567D2}" srcOrd="0" destOrd="0" presId="urn:microsoft.com/office/officeart/2005/8/layout/process4"/>
    <dgm:cxn modelId="{BB2E040C-1AD2-4B66-B608-F04B637E1F7D}" srcId="{549508BA-D014-4A2F-97A6-86A7BEDB5A70}" destId="{5419B5CC-EF33-4721-96D5-F72310103C26}" srcOrd="3" destOrd="0" parTransId="{DDA1A66D-A5AB-44AE-95D7-090C78B764CD}" sibTransId="{9663EDA5-27CA-447E-8DD4-F7925C37B32F}"/>
    <dgm:cxn modelId="{9962342F-EDDA-4923-A51F-3058E8250D66}" srcId="{549508BA-D014-4A2F-97A6-86A7BEDB5A70}" destId="{164D32CD-A96B-4E62-BA64-1E42BF547D77}" srcOrd="7" destOrd="0" parTransId="{32EA5DB5-AEAA-411D-8808-3AECACB54545}" sibTransId="{357D7BE4-6FDF-4F90-B1C5-FA0EC4476522}"/>
    <dgm:cxn modelId="{7A664D3F-77D1-4624-AA53-04B560F727F9}" type="presOf" srcId="{164D32CD-A96B-4E62-BA64-1E42BF547D77}" destId="{71636129-D133-4D24-9C06-5DADDF0DA973}" srcOrd="0" destOrd="0" presId="urn:microsoft.com/office/officeart/2005/8/layout/process4"/>
    <dgm:cxn modelId="{6A79DF67-CF1F-4472-A2A7-1A812F66DF42}" srcId="{549508BA-D014-4A2F-97A6-86A7BEDB5A70}" destId="{1B2B6568-FCF0-44EC-BCC4-C0FF0A6399E5}" srcOrd="1" destOrd="0" parTransId="{7E82FF15-C71D-4AFB-8777-0E074E39CB93}" sibTransId="{C4B63FC7-FBCA-4AD9-87E4-F7ED038E047F}"/>
    <dgm:cxn modelId="{10FA0668-61B0-4186-BF0D-B45523696628}" type="presOf" srcId="{5419B5CC-EF33-4721-96D5-F72310103C26}" destId="{E4A8371B-7273-4B10-A87E-06929DA7CA2F}" srcOrd="0" destOrd="0" presId="urn:microsoft.com/office/officeart/2005/8/layout/process4"/>
    <dgm:cxn modelId="{8ACD0F4B-F853-4C15-8A28-6D3260F1A3C3}" srcId="{549508BA-D014-4A2F-97A6-86A7BEDB5A70}" destId="{4727D140-29E8-4D8E-B846-2FAD63D778E9}" srcOrd="0" destOrd="0" parTransId="{C4DAE420-5CA3-463B-9156-6D8927ABE4D4}" sibTransId="{05181849-68CD-4D1C-A0F7-0559F16B0A33}"/>
    <dgm:cxn modelId="{11760751-0C5E-4AD8-B5B3-E559E0BDEA0B}" type="presOf" srcId="{B9D0B77D-7EE6-4013-A74D-3F020C83046F}" destId="{EBF8F6EE-1357-4D6D-AA82-135A748B59A8}" srcOrd="0" destOrd="0" presId="urn:microsoft.com/office/officeart/2005/8/layout/process4"/>
    <dgm:cxn modelId="{7AB9A059-8DF6-48DC-884A-A7A346DBF313}" srcId="{549508BA-D014-4A2F-97A6-86A7BEDB5A70}" destId="{97203A2E-C0A4-4005-A108-A5B15CF0EC5C}" srcOrd="2" destOrd="0" parTransId="{002A0B3B-8BE3-46C7-AE21-3FAA076F4191}" sibTransId="{601FB797-9729-4C32-ADEB-1BC90FD17CA4}"/>
    <dgm:cxn modelId="{5528C2A4-E789-425B-A98E-C189F04578B7}" type="presOf" srcId="{549508BA-D014-4A2F-97A6-86A7BEDB5A70}" destId="{E6F93BED-67A2-4E72-BFC4-664DB35B58C8}" srcOrd="0" destOrd="0" presId="urn:microsoft.com/office/officeart/2005/8/layout/process4"/>
    <dgm:cxn modelId="{925716A9-4144-43CB-B6E0-FF50F0D946A2}" srcId="{0AB41982-524C-4A86-897B-4C345004702E}" destId="{B9D0B77D-7EE6-4013-A74D-3F020C83046F}" srcOrd="0" destOrd="0" parTransId="{F089FA81-EC1F-47D8-A1F5-0017E551F048}" sibTransId="{93A58F3C-55CC-4E50-947E-BA375F58E4D6}"/>
    <dgm:cxn modelId="{C6C155B8-A43B-43E0-9FF8-BAC11D1467D1}" type="presOf" srcId="{1B2B6568-FCF0-44EC-BCC4-C0FF0A6399E5}" destId="{5236E59B-ADAD-40AD-B1C2-BB49D4F2E4A6}" srcOrd="0" destOrd="0" presId="urn:microsoft.com/office/officeart/2005/8/layout/process4"/>
    <dgm:cxn modelId="{9FD961BC-DABD-4173-8F02-077C53C21867}" type="presOf" srcId="{FA007CF2-5F03-422C-850C-3BDFD7A5D79B}" destId="{24288CE3-B7AF-4AA8-BF13-3C90CFC14D0A}" srcOrd="0" destOrd="0" presId="urn:microsoft.com/office/officeart/2005/8/layout/process4"/>
    <dgm:cxn modelId="{EF2EA8CA-05E2-4B18-97D7-E479D934D06F}" type="presOf" srcId="{B89C8F35-5F9D-4275-83C4-E718EBFF165C}" destId="{131534AB-1DAA-4BF9-964F-606F87863AAB}" srcOrd="0" destOrd="0" presId="urn:microsoft.com/office/officeart/2005/8/layout/process4"/>
    <dgm:cxn modelId="{A3D226CF-DF56-424F-92C6-684774BC69E4}" srcId="{549508BA-D014-4A2F-97A6-86A7BEDB5A70}" destId="{0AB41982-524C-4A86-897B-4C345004702E}" srcOrd="5" destOrd="0" parTransId="{0A630C98-3F5D-4378-9E96-08344EE7858B}" sibTransId="{E79F11A8-8F78-4D61-80D7-27EA6F2C5F4F}"/>
    <dgm:cxn modelId="{36D411D5-1A5C-4983-B4FD-E988E1D8257E}" srcId="{549508BA-D014-4A2F-97A6-86A7BEDB5A70}" destId="{B89C8F35-5F9D-4275-83C4-E718EBFF165C}" srcOrd="4" destOrd="0" parTransId="{DF3BCD66-B93E-47F3-83A0-4030B4313D81}" sibTransId="{4DFE3B79-C8C6-4F38-809F-E401D636A14F}"/>
    <dgm:cxn modelId="{3EE05FEA-2927-4832-B412-588382298F41}" type="presOf" srcId="{0AB41982-524C-4A86-897B-4C345004702E}" destId="{CBCA750A-D0AF-4DF8-B827-8BC933D33112}" srcOrd="1" destOrd="0" presId="urn:microsoft.com/office/officeart/2005/8/layout/process4"/>
    <dgm:cxn modelId="{C1C9EFF5-C2B2-4CC3-9F60-8EDB9241D204}" type="presOf" srcId="{97203A2E-C0A4-4005-A108-A5B15CF0EC5C}" destId="{57DB3D4D-B550-4F4F-B51D-0BE7B8325DCA}" srcOrd="0" destOrd="0" presId="urn:microsoft.com/office/officeart/2005/8/layout/process4"/>
    <dgm:cxn modelId="{B3A6ABEE-7F53-48C9-8107-EB31718250A9}" type="presParOf" srcId="{E6F93BED-67A2-4E72-BFC4-664DB35B58C8}" destId="{4AED48FB-EC6E-4E62-8686-AC7D2820972D}" srcOrd="0" destOrd="0" presId="urn:microsoft.com/office/officeart/2005/8/layout/process4"/>
    <dgm:cxn modelId="{FD9A6ACE-FA2A-4D4C-8578-71884F070110}" type="presParOf" srcId="{4AED48FB-EC6E-4E62-8686-AC7D2820972D}" destId="{71636129-D133-4D24-9C06-5DADDF0DA973}" srcOrd="0" destOrd="0" presId="urn:microsoft.com/office/officeart/2005/8/layout/process4"/>
    <dgm:cxn modelId="{A7E1AFD6-D280-4DAF-99C6-9F65AFA8685F}" type="presParOf" srcId="{E6F93BED-67A2-4E72-BFC4-664DB35B58C8}" destId="{C8D20942-3A83-477F-9D16-2A4C4F5CA88C}" srcOrd="1" destOrd="0" presId="urn:microsoft.com/office/officeart/2005/8/layout/process4"/>
    <dgm:cxn modelId="{D470672E-BE4E-43E7-8661-5DA599B3E864}" type="presParOf" srcId="{E6F93BED-67A2-4E72-BFC4-664DB35B58C8}" destId="{63D1EB51-C102-4D71-831B-4B095D91D050}" srcOrd="2" destOrd="0" presId="urn:microsoft.com/office/officeart/2005/8/layout/process4"/>
    <dgm:cxn modelId="{AB1E26B5-7112-4607-B694-C97D7F883129}" type="presParOf" srcId="{63D1EB51-C102-4D71-831B-4B095D91D050}" destId="{24288CE3-B7AF-4AA8-BF13-3C90CFC14D0A}" srcOrd="0" destOrd="0" presId="urn:microsoft.com/office/officeart/2005/8/layout/process4"/>
    <dgm:cxn modelId="{A526C3BC-A763-4200-A32E-E3032254856C}" type="presParOf" srcId="{E6F93BED-67A2-4E72-BFC4-664DB35B58C8}" destId="{13D19EB0-1036-4BA0-8EA2-DE7724DE53C4}" srcOrd="3" destOrd="0" presId="urn:microsoft.com/office/officeart/2005/8/layout/process4"/>
    <dgm:cxn modelId="{8C76602E-F87E-4B8B-B236-24BBE4BFE7F9}" type="presParOf" srcId="{E6F93BED-67A2-4E72-BFC4-664DB35B58C8}" destId="{0EFEA374-4D5C-4B71-906E-617FB3D089BD}" srcOrd="4" destOrd="0" presId="urn:microsoft.com/office/officeart/2005/8/layout/process4"/>
    <dgm:cxn modelId="{2B7E9722-5C72-433E-B491-2AB90C8C9A37}" type="presParOf" srcId="{0EFEA374-4D5C-4B71-906E-617FB3D089BD}" destId="{1204C91F-D24D-497B-A304-C024C124F2D5}" srcOrd="0" destOrd="0" presId="urn:microsoft.com/office/officeart/2005/8/layout/process4"/>
    <dgm:cxn modelId="{8C3E663E-6231-4CD2-BFB5-AFB24163FC8B}" type="presParOf" srcId="{0EFEA374-4D5C-4B71-906E-617FB3D089BD}" destId="{CBCA750A-D0AF-4DF8-B827-8BC933D33112}" srcOrd="1" destOrd="0" presId="urn:microsoft.com/office/officeart/2005/8/layout/process4"/>
    <dgm:cxn modelId="{5A5FD567-8892-4E6F-B9AE-4C17CA4D75F5}" type="presParOf" srcId="{0EFEA374-4D5C-4B71-906E-617FB3D089BD}" destId="{A5E4C7D3-EEBE-423F-891E-674A29D973FB}" srcOrd="2" destOrd="0" presId="urn:microsoft.com/office/officeart/2005/8/layout/process4"/>
    <dgm:cxn modelId="{BB625ED3-254D-4BDE-A086-2F755F560873}" type="presParOf" srcId="{A5E4C7D3-EEBE-423F-891E-674A29D973FB}" destId="{EBF8F6EE-1357-4D6D-AA82-135A748B59A8}" srcOrd="0" destOrd="0" presId="urn:microsoft.com/office/officeart/2005/8/layout/process4"/>
    <dgm:cxn modelId="{A1EC4B38-6FF1-4A78-AB43-30C846329DDE}" type="presParOf" srcId="{E6F93BED-67A2-4E72-BFC4-664DB35B58C8}" destId="{F727290B-2D5D-4A8E-8A21-E158FABDED87}" srcOrd="5" destOrd="0" presId="urn:microsoft.com/office/officeart/2005/8/layout/process4"/>
    <dgm:cxn modelId="{D57C5F93-98CA-46C4-AC76-1BC34F54FCF6}" type="presParOf" srcId="{E6F93BED-67A2-4E72-BFC4-664DB35B58C8}" destId="{507DF165-14B9-4524-9466-CB16FC0B22C3}" srcOrd="6" destOrd="0" presId="urn:microsoft.com/office/officeart/2005/8/layout/process4"/>
    <dgm:cxn modelId="{AF67DC8E-17D3-4935-A7B5-EBF6A0E52405}" type="presParOf" srcId="{507DF165-14B9-4524-9466-CB16FC0B22C3}" destId="{131534AB-1DAA-4BF9-964F-606F87863AAB}" srcOrd="0" destOrd="0" presId="urn:microsoft.com/office/officeart/2005/8/layout/process4"/>
    <dgm:cxn modelId="{E61D2C9D-496A-4027-91DF-70874A5DA70E}" type="presParOf" srcId="{E6F93BED-67A2-4E72-BFC4-664DB35B58C8}" destId="{AFBDC60E-855D-425F-9944-17A6983BF97E}" srcOrd="7" destOrd="0" presId="urn:microsoft.com/office/officeart/2005/8/layout/process4"/>
    <dgm:cxn modelId="{8FC59689-8288-426A-984A-0290CCCA345C}" type="presParOf" srcId="{E6F93BED-67A2-4E72-BFC4-664DB35B58C8}" destId="{B871E220-D941-4FD2-A9DC-06637FC344D2}" srcOrd="8" destOrd="0" presId="urn:microsoft.com/office/officeart/2005/8/layout/process4"/>
    <dgm:cxn modelId="{C0837C8A-0105-46D3-B650-BE041F7899A0}" type="presParOf" srcId="{B871E220-D941-4FD2-A9DC-06637FC344D2}" destId="{E4A8371B-7273-4B10-A87E-06929DA7CA2F}" srcOrd="0" destOrd="0" presId="urn:microsoft.com/office/officeart/2005/8/layout/process4"/>
    <dgm:cxn modelId="{83FB0C71-8DCE-47C1-8C46-0BF350301250}" type="presParOf" srcId="{E6F93BED-67A2-4E72-BFC4-664DB35B58C8}" destId="{5335949A-733D-493E-BD76-B642836301D4}" srcOrd="9" destOrd="0" presId="urn:microsoft.com/office/officeart/2005/8/layout/process4"/>
    <dgm:cxn modelId="{BA2ED152-7A70-438F-B097-10DC85813719}" type="presParOf" srcId="{E6F93BED-67A2-4E72-BFC4-664DB35B58C8}" destId="{305B088D-756A-4A50-97BC-9B37D6313D73}" srcOrd="10" destOrd="0" presId="urn:microsoft.com/office/officeart/2005/8/layout/process4"/>
    <dgm:cxn modelId="{7F5A22A9-F7D4-417F-BB4E-916CCD7E5300}" type="presParOf" srcId="{305B088D-756A-4A50-97BC-9B37D6313D73}" destId="{57DB3D4D-B550-4F4F-B51D-0BE7B8325DCA}" srcOrd="0" destOrd="0" presId="urn:microsoft.com/office/officeart/2005/8/layout/process4"/>
    <dgm:cxn modelId="{309B95AB-DC42-4513-8C3F-A380B8A88C4C}" type="presParOf" srcId="{E6F93BED-67A2-4E72-BFC4-664DB35B58C8}" destId="{0B389D5D-4423-4779-A4B6-7C383F332BB4}" srcOrd="11" destOrd="0" presId="urn:microsoft.com/office/officeart/2005/8/layout/process4"/>
    <dgm:cxn modelId="{B3BF8D2D-8779-4E78-81AC-BC0B699C8094}" type="presParOf" srcId="{E6F93BED-67A2-4E72-BFC4-664DB35B58C8}" destId="{AC6B0F6C-939A-4627-819B-8289FDBFF317}" srcOrd="12" destOrd="0" presId="urn:microsoft.com/office/officeart/2005/8/layout/process4"/>
    <dgm:cxn modelId="{1FEC1AF6-D7DE-4657-A3CE-F0A4E2EB1605}" type="presParOf" srcId="{AC6B0F6C-939A-4627-819B-8289FDBFF317}" destId="{5236E59B-ADAD-40AD-B1C2-BB49D4F2E4A6}" srcOrd="0" destOrd="0" presId="urn:microsoft.com/office/officeart/2005/8/layout/process4"/>
    <dgm:cxn modelId="{F3BA3EFD-03B4-49B8-8447-6689A9DD78D5}" type="presParOf" srcId="{E6F93BED-67A2-4E72-BFC4-664DB35B58C8}" destId="{3D1F37C0-AD5B-4FED-B396-113C23ED6794}" srcOrd="13" destOrd="0" presId="urn:microsoft.com/office/officeart/2005/8/layout/process4"/>
    <dgm:cxn modelId="{33BBC9FE-1C63-45C5-9020-F67C59C46620}" type="presParOf" srcId="{E6F93BED-67A2-4E72-BFC4-664DB35B58C8}" destId="{7412B468-E30A-4CD9-A833-E3A1211160E2}" srcOrd="14" destOrd="0" presId="urn:microsoft.com/office/officeart/2005/8/layout/process4"/>
    <dgm:cxn modelId="{619F9862-241C-4C7C-9767-5F5A8179FC02}" type="presParOf" srcId="{7412B468-E30A-4CD9-A833-E3A1211160E2}" destId="{5A732C19-6425-468D-8F11-8535253567D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51CAC0-3DDF-416A-9CE4-8B29BFEA723E}"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5A34EFAD-CCB1-45D0-9056-A05F9B493C7A}">
      <dgm:prSet phldrT="[Text]"/>
      <dgm:spPr/>
      <dgm:t>
        <a:bodyPr/>
        <a:lstStyle/>
        <a:p>
          <a:r>
            <a:rPr lang="en-US" dirty="0"/>
            <a:t>Preprocessing</a:t>
          </a:r>
          <a:endParaRPr lang="en-IN" dirty="0"/>
        </a:p>
      </dgm:t>
    </dgm:pt>
    <dgm:pt modelId="{909F0D1C-DF60-4836-A9AE-4C7B91D1FECF}" type="parTrans" cxnId="{62FE1BAF-8128-49D6-A395-2A00FBC1EB55}">
      <dgm:prSet/>
      <dgm:spPr/>
      <dgm:t>
        <a:bodyPr/>
        <a:lstStyle/>
        <a:p>
          <a:endParaRPr lang="en-IN"/>
        </a:p>
      </dgm:t>
    </dgm:pt>
    <dgm:pt modelId="{8551CF1B-BEA2-4E7F-B2FB-89B4CDBB55D9}" type="sibTrans" cxnId="{62FE1BAF-8128-49D6-A395-2A00FBC1EB55}">
      <dgm:prSet/>
      <dgm:spPr/>
      <dgm:t>
        <a:bodyPr/>
        <a:lstStyle/>
        <a:p>
          <a:endParaRPr lang="en-IN"/>
        </a:p>
      </dgm:t>
    </dgm:pt>
    <dgm:pt modelId="{2C516F19-4C7C-4DF9-B0BD-2C3D9645ABDD}">
      <dgm:prSet phldrT="[Text]"/>
      <dgm:spPr/>
      <dgm:t>
        <a:bodyPr/>
        <a:lstStyle/>
        <a:p>
          <a:r>
            <a:rPr lang="en-IN" dirty="0"/>
            <a:t>This step includes Segmentation, Tokenization, Removing stop words and stemming the rest of the words</a:t>
          </a:r>
        </a:p>
      </dgm:t>
    </dgm:pt>
    <dgm:pt modelId="{E9E67D2D-7C1C-4F38-8B62-BFEA1B51FEE8}" type="parTrans" cxnId="{91D66EFD-930F-48D9-9357-EEC7D5DB80DD}">
      <dgm:prSet/>
      <dgm:spPr/>
      <dgm:t>
        <a:bodyPr/>
        <a:lstStyle/>
        <a:p>
          <a:endParaRPr lang="en-IN"/>
        </a:p>
      </dgm:t>
    </dgm:pt>
    <dgm:pt modelId="{7A2714F3-C183-40E7-88BA-AA4DD837F5AD}" type="sibTrans" cxnId="{91D66EFD-930F-48D9-9357-EEC7D5DB80DD}">
      <dgm:prSet/>
      <dgm:spPr/>
      <dgm:t>
        <a:bodyPr/>
        <a:lstStyle/>
        <a:p>
          <a:endParaRPr lang="en-IN"/>
        </a:p>
      </dgm:t>
    </dgm:pt>
    <dgm:pt modelId="{8D8F58A5-7B10-4D2B-BC35-9A7B3D4E2048}">
      <dgm:prSet phldrT="[Text]"/>
      <dgm:spPr/>
      <dgm:t>
        <a:bodyPr/>
        <a:lstStyle/>
        <a:p>
          <a:r>
            <a:rPr lang="en-US" dirty="0"/>
            <a:t>Population Initialization</a:t>
          </a:r>
          <a:endParaRPr lang="en-IN" dirty="0"/>
        </a:p>
      </dgm:t>
    </dgm:pt>
    <dgm:pt modelId="{57A70E8D-B61E-46EA-BC98-6735AABF4AAD}" type="parTrans" cxnId="{4C94CD55-CC58-4938-BA7F-ACFFD47E52BA}">
      <dgm:prSet/>
      <dgm:spPr/>
      <dgm:t>
        <a:bodyPr/>
        <a:lstStyle/>
        <a:p>
          <a:endParaRPr lang="en-IN"/>
        </a:p>
      </dgm:t>
    </dgm:pt>
    <dgm:pt modelId="{4CE3395A-B1D8-47CF-AFA6-EEC482C47123}" type="sibTrans" cxnId="{4C94CD55-CC58-4938-BA7F-ACFFD47E52BA}">
      <dgm:prSet/>
      <dgm:spPr/>
      <dgm:t>
        <a:bodyPr/>
        <a:lstStyle/>
        <a:p>
          <a:endParaRPr lang="en-IN"/>
        </a:p>
      </dgm:t>
    </dgm:pt>
    <dgm:pt modelId="{13AC4D09-FEE2-4F0A-B592-3FC99A37C61B}">
      <dgm:prSet phldrT="[Text]"/>
      <dgm:spPr/>
      <dgm:t>
        <a:bodyPr/>
        <a:lstStyle/>
        <a:p>
          <a:r>
            <a:rPr lang="en-IN" dirty="0"/>
            <a:t>Randomly initialization of population of bees, each bee represents a potential solution.</a:t>
          </a:r>
        </a:p>
      </dgm:t>
    </dgm:pt>
    <dgm:pt modelId="{513E8054-B206-4B6C-931D-62BCBB7EC4D7}" type="parTrans" cxnId="{9E3D7486-0700-41E1-9A08-7EC96A83C444}">
      <dgm:prSet/>
      <dgm:spPr/>
      <dgm:t>
        <a:bodyPr/>
        <a:lstStyle/>
        <a:p>
          <a:endParaRPr lang="en-IN"/>
        </a:p>
      </dgm:t>
    </dgm:pt>
    <dgm:pt modelId="{60E10BC1-52F6-4DF2-984B-E62D4B71D8BD}" type="sibTrans" cxnId="{9E3D7486-0700-41E1-9A08-7EC96A83C444}">
      <dgm:prSet/>
      <dgm:spPr/>
      <dgm:t>
        <a:bodyPr/>
        <a:lstStyle/>
        <a:p>
          <a:endParaRPr lang="en-IN"/>
        </a:p>
      </dgm:t>
    </dgm:pt>
    <dgm:pt modelId="{25622863-7E91-4840-86C8-F4E54C2C6889}">
      <dgm:prSet phldrT="[Text]"/>
      <dgm:spPr/>
      <dgm:t>
        <a:bodyPr/>
        <a:lstStyle/>
        <a:p>
          <a:r>
            <a:rPr lang="en-IN" dirty="0"/>
            <a:t>Each bee will be in the form of a decision vector containing 0’s and 1’s representing the selection of the words into the summary</a:t>
          </a:r>
        </a:p>
      </dgm:t>
    </dgm:pt>
    <dgm:pt modelId="{DE34A926-52E9-44F6-89AC-B12ECF0F4C4E}" type="parTrans" cxnId="{8268222A-1E9F-4374-BD76-7D98A545EC05}">
      <dgm:prSet/>
      <dgm:spPr/>
      <dgm:t>
        <a:bodyPr/>
        <a:lstStyle/>
        <a:p>
          <a:endParaRPr lang="en-IN"/>
        </a:p>
      </dgm:t>
    </dgm:pt>
    <dgm:pt modelId="{4C6FB4A9-5A3F-466F-852B-0B71D870AED8}" type="sibTrans" cxnId="{8268222A-1E9F-4374-BD76-7D98A545EC05}">
      <dgm:prSet/>
      <dgm:spPr/>
      <dgm:t>
        <a:bodyPr/>
        <a:lstStyle/>
        <a:p>
          <a:endParaRPr lang="en-IN"/>
        </a:p>
      </dgm:t>
    </dgm:pt>
    <dgm:pt modelId="{FC159598-B8FE-45C4-9657-E2E49740D80B}">
      <dgm:prSet phldrT="[Text]"/>
      <dgm:spPr/>
      <dgm:t>
        <a:bodyPr/>
        <a:lstStyle/>
        <a:p>
          <a:r>
            <a:rPr lang="en-US" dirty="0"/>
            <a:t>Optimization Algorithm Execution</a:t>
          </a:r>
          <a:endParaRPr lang="en-IN" dirty="0"/>
        </a:p>
      </dgm:t>
    </dgm:pt>
    <dgm:pt modelId="{8CA18C3C-1A76-4A8E-A8C4-7B7CAA08A199}" type="parTrans" cxnId="{7CF0B594-94C3-4876-88AB-907A7554C728}">
      <dgm:prSet/>
      <dgm:spPr/>
      <dgm:t>
        <a:bodyPr/>
        <a:lstStyle/>
        <a:p>
          <a:endParaRPr lang="en-IN"/>
        </a:p>
      </dgm:t>
    </dgm:pt>
    <dgm:pt modelId="{74642D23-C081-452D-B62B-986718FEB3CF}" type="sibTrans" cxnId="{7CF0B594-94C3-4876-88AB-907A7554C728}">
      <dgm:prSet/>
      <dgm:spPr/>
      <dgm:t>
        <a:bodyPr/>
        <a:lstStyle/>
        <a:p>
          <a:endParaRPr lang="en-IN"/>
        </a:p>
      </dgm:t>
    </dgm:pt>
    <dgm:pt modelId="{42B8043E-D688-4968-B16E-C518FEE25315}">
      <dgm:prSet phldrT="[Text]"/>
      <dgm:spPr/>
      <dgm:t>
        <a:bodyPr/>
        <a:lstStyle/>
        <a:p>
          <a:r>
            <a:rPr lang="en-US" dirty="0"/>
            <a:t>MOABC algorithm executes for a predefined no.of. Iterations and returns a non-dominated set of solutions known as pareto front.</a:t>
          </a:r>
          <a:endParaRPr lang="en-IN" dirty="0"/>
        </a:p>
      </dgm:t>
    </dgm:pt>
    <dgm:pt modelId="{95FB8903-7006-459C-BAB9-4F956C0915F7}" type="parTrans" cxnId="{3EA4B1C1-6A6F-493D-89F3-F46F555BB66F}">
      <dgm:prSet/>
      <dgm:spPr/>
      <dgm:t>
        <a:bodyPr/>
        <a:lstStyle/>
        <a:p>
          <a:endParaRPr lang="en-IN"/>
        </a:p>
      </dgm:t>
    </dgm:pt>
    <dgm:pt modelId="{B300AFA3-24B4-46FF-AD8A-E668954AB839}" type="sibTrans" cxnId="{3EA4B1C1-6A6F-493D-89F3-F46F555BB66F}">
      <dgm:prSet/>
      <dgm:spPr/>
      <dgm:t>
        <a:bodyPr/>
        <a:lstStyle/>
        <a:p>
          <a:endParaRPr lang="en-IN"/>
        </a:p>
      </dgm:t>
    </dgm:pt>
    <dgm:pt modelId="{33323173-8FCD-4FC3-B92C-B95E2377FD66}">
      <dgm:prSet phldrT="[Text]"/>
      <dgm:spPr/>
      <dgm:t>
        <a:bodyPr/>
        <a:lstStyle/>
        <a:p>
          <a:r>
            <a:rPr lang="en-US" dirty="0"/>
            <a:t>Single Solution selection</a:t>
          </a:r>
          <a:endParaRPr lang="en-IN" dirty="0"/>
        </a:p>
      </dgm:t>
    </dgm:pt>
    <dgm:pt modelId="{1A034F97-8A72-4901-92E6-B09F3881E2C8}" type="parTrans" cxnId="{BB52FB9B-B25F-41F9-820E-3DCA6C268A4A}">
      <dgm:prSet/>
      <dgm:spPr/>
      <dgm:t>
        <a:bodyPr/>
        <a:lstStyle/>
        <a:p>
          <a:endParaRPr lang="en-IN"/>
        </a:p>
      </dgm:t>
    </dgm:pt>
    <dgm:pt modelId="{5BE0198D-477B-4D1C-88B4-BE8D5B62001B}" type="sibTrans" cxnId="{BB52FB9B-B25F-41F9-820E-3DCA6C268A4A}">
      <dgm:prSet/>
      <dgm:spPr/>
      <dgm:t>
        <a:bodyPr/>
        <a:lstStyle/>
        <a:p>
          <a:endParaRPr lang="en-IN"/>
        </a:p>
      </dgm:t>
    </dgm:pt>
    <dgm:pt modelId="{E5647746-50F9-468A-B3EA-9B7C8785B9A1}">
      <dgm:prSet phldrT="[Text]"/>
      <dgm:spPr/>
      <dgm:t>
        <a:bodyPr/>
        <a:lstStyle/>
        <a:p>
          <a:r>
            <a:rPr lang="en-US" dirty="0"/>
            <a:t>Single solution is selected from the pareto set using approaches like Consensus, </a:t>
          </a:r>
          <a:r>
            <a:rPr lang="en-US" dirty="0" err="1"/>
            <a:t>Mahalonobis</a:t>
          </a:r>
          <a:r>
            <a:rPr lang="en-US" dirty="0"/>
            <a:t> distance </a:t>
          </a:r>
          <a:r>
            <a:rPr lang="en-US" dirty="0" err="1"/>
            <a:t>ets</a:t>
          </a:r>
          <a:r>
            <a:rPr lang="en-US" dirty="0"/>
            <a:t>.,</a:t>
          </a:r>
          <a:endParaRPr lang="en-IN" dirty="0"/>
        </a:p>
      </dgm:t>
    </dgm:pt>
    <dgm:pt modelId="{C70016DD-D43B-4E2B-A001-50CCB9B63FC3}" type="parTrans" cxnId="{B44BDB10-5126-475F-B7DF-60D34FC86F32}">
      <dgm:prSet/>
      <dgm:spPr/>
      <dgm:t>
        <a:bodyPr/>
        <a:lstStyle/>
        <a:p>
          <a:endParaRPr lang="en-IN"/>
        </a:p>
      </dgm:t>
    </dgm:pt>
    <dgm:pt modelId="{8FE309DF-4A1C-452F-B1CC-D4E6F1F05C88}" type="sibTrans" cxnId="{B44BDB10-5126-475F-B7DF-60D34FC86F32}">
      <dgm:prSet/>
      <dgm:spPr/>
      <dgm:t>
        <a:bodyPr/>
        <a:lstStyle/>
        <a:p>
          <a:endParaRPr lang="en-IN"/>
        </a:p>
      </dgm:t>
    </dgm:pt>
    <dgm:pt modelId="{DE538080-8787-4693-A4AB-489E30204695}" type="pres">
      <dgm:prSet presAssocID="{2C51CAC0-3DDF-416A-9CE4-8B29BFEA723E}" presName="linearFlow" presStyleCnt="0">
        <dgm:presLayoutVars>
          <dgm:dir/>
          <dgm:animLvl val="lvl"/>
          <dgm:resizeHandles val="exact"/>
        </dgm:presLayoutVars>
      </dgm:prSet>
      <dgm:spPr/>
    </dgm:pt>
    <dgm:pt modelId="{C7B5A2D2-DCC7-4F3B-A2D7-71F165A56894}" type="pres">
      <dgm:prSet presAssocID="{5A34EFAD-CCB1-45D0-9056-A05F9B493C7A}" presName="composite" presStyleCnt="0"/>
      <dgm:spPr/>
    </dgm:pt>
    <dgm:pt modelId="{85210696-35D9-4365-ABE0-74742F43CA64}" type="pres">
      <dgm:prSet presAssocID="{5A34EFAD-CCB1-45D0-9056-A05F9B493C7A}" presName="parentText" presStyleLbl="alignNode1" presStyleIdx="0" presStyleCnt="4">
        <dgm:presLayoutVars>
          <dgm:chMax val="1"/>
          <dgm:bulletEnabled val="1"/>
        </dgm:presLayoutVars>
      </dgm:prSet>
      <dgm:spPr/>
    </dgm:pt>
    <dgm:pt modelId="{64319667-D4D9-4147-910F-F87C5295D464}" type="pres">
      <dgm:prSet presAssocID="{5A34EFAD-CCB1-45D0-9056-A05F9B493C7A}" presName="descendantText" presStyleLbl="alignAcc1" presStyleIdx="0" presStyleCnt="4">
        <dgm:presLayoutVars>
          <dgm:bulletEnabled val="1"/>
        </dgm:presLayoutVars>
      </dgm:prSet>
      <dgm:spPr/>
    </dgm:pt>
    <dgm:pt modelId="{B0E72C70-4D29-4D7C-B200-B3AB5653ACDB}" type="pres">
      <dgm:prSet presAssocID="{8551CF1B-BEA2-4E7F-B2FB-89B4CDBB55D9}" presName="sp" presStyleCnt="0"/>
      <dgm:spPr/>
    </dgm:pt>
    <dgm:pt modelId="{2900881B-4B4A-47A8-BED7-A35FA8B424F9}" type="pres">
      <dgm:prSet presAssocID="{8D8F58A5-7B10-4D2B-BC35-9A7B3D4E2048}" presName="composite" presStyleCnt="0"/>
      <dgm:spPr/>
    </dgm:pt>
    <dgm:pt modelId="{C52B8E1B-5ABD-4EAF-A99C-F0AFB855EAA5}" type="pres">
      <dgm:prSet presAssocID="{8D8F58A5-7B10-4D2B-BC35-9A7B3D4E2048}" presName="parentText" presStyleLbl="alignNode1" presStyleIdx="1" presStyleCnt="4" custLinFactNeighborX="-2031" custLinFactNeighborY="-1066">
        <dgm:presLayoutVars>
          <dgm:chMax val="1"/>
          <dgm:bulletEnabled val="1"/>
        </dgm:presLayoutVars>
      </dgm:prSet>
      <dgm:spPr/>
    </dgm:pt>
    <dgm:pt modelId="{7ACBE8BC-BBDA-40A4-B6C6-E91101B8408A}" type="pres">
      <dgm:prSet presAssocID="{8D8F58A5-7B10-4D2B-BC35-9A7B3D4E2048}" presName="descendantText" presStyleLbl="alignAcc1" presStyleIdx="1" presStyleCnt="4">
        <dgm:presLayoutVars>
          <dgm:bulletEnabled val="1"/>
        </dgm:presLayoutVars>
      </dgm:prSet>
      <dgm:spPr/>
    </dgm:pt>
    <dgm:pt modelId="{F719EF41-2AD7-421A-92C5-846E2393F366}" type="pres">
      <dgm:prSet presAssocID="{4CE3395A-B1D8-47CF-AFA6-EEC482C47123}" presName="sp" presStyleCnt="0"/>
      <dgm:spPr/>
    </dgm:pt>
    <dgm:pt modelId="{D962BD74-3093-481B-84FE-27C6DCADD2B8}" type="pres">
      <dgm:prSet presAssocID="{FC159598-B8FE-45C4-9657-E2E49740D80B}" presName="composite" presStyleCnt="0"/>
      <dgm:spPr/>
    </dgm:pt>
    <dgm:pt modelId="{A36F4ECD-9967-4DA1-9ABE-9A408490314B}" type="pres">
      <dgm:prSet presAssocID="{FC159598-B8FE-45C4-9657-E2E49740D80B}" presName="parentText" presStyleLbl="alignNode1" presStyleIdx="2" presStyleCnt="4">
        <dgm:presLayoutVars>
          <dgm:chMax val="1"/>
          <dgm:bulletEnabled val="1"/>
        </dgm:presLayoutVars>
      </dgm:prSet>
      <dgm:spPr/>
    </dgm:pt>
    <dgm:pt modelId="{51408426-06CD-4AFC-B8FC-8E23DCCB62B8}" type="pres">
      <dgm:prSet presAssocID="{FC159598-B8FE-45C4-9657-E2E49740D80B}" presName="descendantText" presStyleLbl="alignAcc1" presStyleIdx="2" presStyleCnt="4">
        <dgm:presLayoutVars>
          <dgm:bulletEnabled val="1"/>
        </dgm:presLayoutVars>
      </dgm:prSet>
      <dgm:spPr/>
    </dgm:pt>
    <dgm:pt modelId="{AD2306ED-597A-444D-A827-ED4CA8F14D74}" type="pres">
      <dgm:prSet presAssocID="{74642D23-C081-452D-B62B-986718FEB3CF}" presName="sp" presStyleCnt="0"/>
      <dgm:spPr/>
    </dgm:pt>
    <dgm:pt modelId="{83480390-93E1-4DA4-AD77-C3CC4C5E4F2C}" type="pres">
      <dgm:prSet presAssocID="{33323173-8FCD-4FC3-B92C-B95E2377FD66}" presName="composite" presStyleCnt="0"/>
      <dgm:spPr/>
    </dgm:pt>
    <dgm:pt modelId="{AAAB0374-C366-4088-8372-ED05C9BAD5A9}" type="pres">
      <dgm:prSet presAssocID="{33323173-8FCD-4FC3-B92C-B95E2377FD66}" presName="parentText" presStyleLbl="alignNode1" presStyleIdx="3" presStyleCnt="4">
        <dgm:presLayoutVars>
          <dgm:chMax val="1"/>
          <dgm:bulletEnabled val="1"/>
        </dgm:presLayoutVars>
      </dgm:prSet>
      <dgm:spPr/>
    </dgm:pt>
    <dgm:pt modelId="{FE1441C8-9D95-440A-B51B-EA9F96447922}" type="pres">
      <dgm:prSet presAssocID="{33323173-8FCD-4FC3-B92C-B95E2377FD66}" presName="descendantText" presStyleLbl="alignAcc1" presStyleIdx="3" presStyleCnt="4">
        <dgm:presLayoutVars>
          <dgm:bulletEnabled val="1"/>
        </dgm:presLayoutVars>
      </dgm:prSet>
      <dgm:spPr/>
    </dgm:pt>
  </dgm:ptLst>
  <dgm:cxnLst>
    <dgm:cxn modelId="{B44BDB10-5126-475F-B7DF-60D34FC86F32}" srcId="{33323173-8FCD-4FC3-B92C-B95E2377FD66}" destId="{E5647746-50F9-468A-B3EA-9B7C8785B9A1}" srcOrd="0" destOrd="0" parTransId="{C70016DD-D43B-4E2B-A001-50CCB9B63FC3}" sibTransId="{8FE309DF-4A1C-452F-B1CC-D4E6F1F05C88}"/>
    <dgm:cxn modelId="{DBFDD917-CFD1-4406-8749-4213864E2684}" type="presOf" srcId="{8D8F58A5-7B10-4D2B-BC35-9A7B3D4E2048}" destId="{C52B8E1B-5ABD-4EAF-A99C-F0AFB855EAA5}" srcOrd="0" destOrd="0" presId="urn:microsoft.com/office/officeart/2005/8/layout/chevron2"/>
    <dgm:cxn modelId="{8268222A-1E9F-4374-BD76-7D98A545EC05}" srcId="{8D8F58A5-7B10-4D2B-BC35-9A7B3D4E2048}" destId="{25622863-7E91-4840-86C8-F4E54C2C6889}" srcOrd="1" destOrd="0" parTransId="{DE34A926-52E9-44F6-89AC-B12ECF0F4C4E}" sibTransId="{4C6FB4A9-5A3F-466F-852B-0B71D870AED8}"/>
    <dgm:cxn modelId="{E776032B-7E3E-4181-AF7F-7863E6E461A9}" type="presOf" srcId="{FC159598-B8FE-45C4-9657-E2E49740D80B}" destId="{A36F4ECD-9967-4DA1-9ABE-9A408490314B}" srcOrd="0" destOrd="0" presId="urn:microsoft.com/office/officeart/2005/8/layout/chevron2"/>
    <dgm:cxn modelId="{17E1C843-402E-43C6-BA1D-F1638623BC9E}" type="presOf" srcId="{13AC4D09-FEE2-4F0A-B592-3FC99A37C61B}" destId="{7ACBE8BC-BBDA-40A4-B6C6-E91101B8408A}" srcOrd="0" destOrd="0" presId="urn:microsoft.com/office/officeart/2005/8/layout/chevron2"/>
    <dgm:cxn modelId="{CCA6AE6A-B837-42D3-9217-ABA030C2BC95}" type="presOf" srcId="{25622863-7E91-4840-86C8-F4E54C2C6889}" destId="{7ACBE8BC-BBDA-40A4-B6C6-E91101B8408A}" srcOrd="0" destOrd="1" presId="urn:microsoft.com/office/officeart/2005/8/layout/chevron2"/>
    <dgm:cxn modelId="{4C94CD55-CC58-4938-BA7F-ACFFD47E52BA}" srcId="{2C51CAC0-3DDF-416A-9CE4-8B29BFEA723E}" destId="{8D8F58A5-7B10-4D2B-BC35-9A7B3D4E2048}" srcOrd="1" destOrd="0" parTransId="{57A70E8D-B61E-46EA-BC98-6735AABF4AAD}" sibTransId="{4CE3395A-B1D8-47CF-AFA6-EEC482C47123}"/>
    <dgm:cxn modelId="{9E3D7486-0700-41E1-9A08-7EC96A83C444}" srcId="{8D8F58A5-7B10-4D2B-BC35-9A7B3D4E2048}" destId="{13AC4D09-FEE2-4F0A-B592-3FC99A37C61B}" srcOrd="0" destOrd="0" parTransId="{513E8054-B206-4B6C-931D-62BCBB7EC4D7}" sibTransId="{60E10BC1-52F6-4DF2-984B-E62D4B71D8BD}"/>
    <dgm:cxn modelId="{7CF0B594-94C3-4876-88AB-907A7554C728}" srcId="{2C51CAC0-3DDF-416A-9CE4-8B29BFEA723E}" destId="{FC159598-B8FE-45C4-9657-E2E49740D80B}" srcOrd="2" destOrd="0" parTransId="{8CA18C3C-1A76-4A8E-A8C4-7B7CAA08A199}" sibTransId="{74642D23-C081-452D-B62B-986718FEB3CF}"/>
    <dgm:cxn modelId="{BB52FB9B-B25F-41F9-820E-3DCA6C268A4A}" srcId="{2C51CAC0-3DDF-416A-9CE4-8B29BFEA723E}" destId="{33323173-8FCD-4FC3-B92C-B95E2377FD66}" srcOrd="3" destOrd="0" parTransId="{1A034F97-8A72-4901-92E6-B09F3881E2C8}" sibTransId="{5BE0198D-477B-4D1C-88B4-BE8D5B62001B}"/>
    <dgm:cxn modelId="{B0D895AA-0703-4C17-8696-E7556948501F}" type="presOf" srcId="{E5647746-50F9-468A-B3EA-9B7C8785B9A1}" destId="{FE1441C8-9D95-440A-B51B-EA9F96447922}" srcOrd="0" destOrd="0" presId="urn:microsoft.com/office/officeart/2005/8/layout/chevron2"/>
    <dgm:cxn modelId="{62FE1BAF-8128-49D6-A395-2A00FBC1EB55}" srcId="{2C51CAC0-3DDF-416A-9CE4-8B29BFEA723E}" destId="{5A34EFAD-CCB1-45D0-9056-A05F9B493C7A}" srcOrd="0" destOrd="0" parTransId="{909F0D1C-DF60-4836-A9AE-4C7B91D1FECF}" sibTransId="{8551CF1B-BEA2-4E7F-B2FB-89B4CDBB55D9}"/>
    <dgm:cxn modelId="{5A17B2BA-7F46-462F-AC26-874956CD24AC}" type="presOf" srcId="{2C51CAC0-3DDF-416A-9CE4-8B29BFEA723E}" destId="{DE538080-8787-4693-A4AB-489E30204695}" srcOrd="0" destOrd="0" presId="urn:microsoft.com/office/officeart/2005/8/layout/chevron2"/>
    <dgm:cxn modelId="{7BC756BC-8454-4646-AD52-5ABCABA7FAF0}" type="presOf" srcId="{2C516F19-4C7C-4DF9-B0BD-2C3D9645ABDD}" destId="{64319667-D4D9-4147-910F-F87C5295D464}" srcOrd="0" destOrd="0" presId="urn:microsoft.com/office/officeart/2005/8/layout/chevron2"/>
    <dgm:cxn modelId="{3EA4B1C1-6A6F-493D-89F3-F46F555BB66F}" srcId="{FC159598-B8FE-45C4-9657-E2E49740D80B}" destId="{42B8043E-D688-4968-B16E-C518FEE25315}" srcOrd="0" destOrd="0" parTransId="{95FB8903-7006-459C-BAB9-4F956C0915F7}" sibTransId="{B300AFA3-24B4-46FF-AD8A-E668954AB839}"/>
    <dgm:cxn modelId="{391C5BD3-4390-4C42-8D4C-1334AE0FBDDB}" type="presOf" srcId="{5A34EFAD-CCB1-45D0-9056-A05F9B493C7A}" destId="{85210696-35D9-4365-ABE0-74742F43CA64}" srcOrd="0" destOrd="0" presId="urn:microsoft.com/office/officeart/2005/8/layout/chevron2"/>
    <dgm:cxn modelId="{2BE53BE0-868C-49DA-AD98-B54586916F98}" type="presOf" srcId="{33323173-8FCD-4FC3-B92C-B95E2377FD66}" destId="{AAAB0374-C366-4088-8372-ED05C9BAD5A9}" srcOrd="0" destOrd="0" presId="urn:microsoft.com/office/officeart/2005/8/layout/chevron2"/>
    <dgm:cxn modelId="{11BD4AE8-BC2E-4FE0-A3ED-7AE26F40CDD5}" type="presOf" srcId="{42B8043E-D688-4968-B16E-C518FEE25315}" destId="{51408426-06CD-4AFC-B8FC-8E23DCCB62B8}" srcOrd="0" destOrd="0" presId="urn:microsoft.com/office/officeart/2005/8/layout/chevron2"/>
    <dgm:cxn modelId="{91D66EFD-930F-48D9-9357-EEC7D5DB80DD}" srcId="{5A34EFAD-CCB1-45D0-9056-A05F9B493C7A}" destId="{2C516F19-4C7C-4DF9-B0BD-2C3D9645ABDD}" srcOrd="0" destOrd="0" parTransId="{E9E67D2D-7C1C-4F38-8B62-BFEA1B51FEE8}" sibTransId="{7A2714F3-C183-40E7-88BA-AA4DD837F5AD}"/>
    <dgm:cxn modelId="{CC70B8C6-AE96-4C17-BB14-5D3AF53D6F69}" type="presParOf" srcId="{DE538080-8787-4693-A4AB-489E30204695}" destId="{C7B5A2D2-DCC7-4F3B-A2D7-71F165A56894}" srcOrd="0" destOrd="0" presId="urn:microsoft.com/office/officeart/2005/8/layout/chevron2"/>
    <dgm:cxn modelId="{40FD02E3-4D56-4BDE-BD6C-65E38A8783DE}" type="presParOf" srcId="{C7B5A2D2-DCC7-4F3B-A2D7-71F165A56894}" destId="{85210696-35D9-4365-ABE0-74742F43CA64}" srcOrd="0" destOrd="0" presId="urn:microsoft.com/office/officeart/2005/8/layout/chevron2"/>
    <dgm:cxn modelId="{3AD191DA-421A-479D-A76C-C0B3E8F9C228}" type="presParOf" srcId="{C7B5A2D2-DCC7-4F3B-A2D7-71F165A56894}" destId="{64319667-D4D9-4147-910F-F87C5295D464}" srcOrd="1" destOrd="0" presId="urn:microsoft.com/office/officeart/2005/8/layout/chevron2"/>
    <dgm:cxn modelId="{F6E0AD42-3F0C-4040-A647-91EE01FFF08F}" type="presParOf" srcId="{DE538080-8787-4693-A4AB-489E30204695}" destId="{B0E72C70-4D29-4D7C-B200-B3AB5653ACDB}" srcOrd="1" destOrd="0" presId="urn:microsoft.com/office/officeart/2005/8/layout/chevron2"/>
    <dgm:cxn modelId="{F0A6A6AD-82EE-4092-A6AE-0F741B98EC9D}" type="presParOf" srcId="{DE538080-8787-4693-A4AB-489E30204695}" destId="{2900881B-4B4A-47A8-BED7-A35FA8B424F9}" srcOrd="2" destOrd="0" presId="urn:microsoft.com/office/officeart/2005/8/layout/chevron2"/>
    <dgm:cxn modelId="{D778B03A-525E-4AAC-B564-FB9A5AF1D5F5}" type="presParOf" srcId="{2900881B-4B4A-47A8-BED7-A35FA8B424F9}" destId="{C52B8E1B-5ABD-4EAF-A99C-F0AFB855EAA5}" srcOrd="0" destOrd="0" presId="urn:microsoft.com/office/officeart/2005/8/layout/chevron2"/>
    <dgm:cxn modelId="{29A5339A-B0DD-4FAC-B7D5-B3C0B0E7DA69}" type="presParOf" srcId="{2900881B-4B4A-47A8-BED7-A35FA8B424F9}" destId="{7ACBE8BC-BBDA-40A4-B6C6-E91101B8408A}" srcOrd="1" destOrd="0" presId="urn:microsoft.com/office/officeart/2005/8/layout/chevron2"/>
    <dgm:cxn modelId="{BCE351B3-5111-4C00-8B2F-DA1756F1BAC1}" type="presParOf" srcId="{DE538080-8787-4693-A4AB-489E30204695}" destId="{F719EF41-2AD7-421A-92C5-846E2393F366}" srcOrd="3" destOrd="0" presId="urn:microsoft.com/office/officeart/2005/8/layout/chevron2"/>
    <dgm:cxn modelId="{D6FDC336-462B-4058-BDE3-90425F94E404}" type="presParOf" srcId="{DE538080-8787-4693-A4AB-489E30204695}" destId="{D962BD74-3093-481B-84FE-27C6DCADD2B8}" srcOrd="4" destOrd="0" presId="urn:microsoft.com/office/officeart/2005/8/layout/chevron2"/>
    <dgm:cxn modelId="{262D7F5F-1C2A-46C9-BAFA-F0D3BDF0508C}" type="presParOf" srcId="{D962BD74-3093-481B-84FE-27C6DCADD2B8}" destId="{A36F4ECD-9967-4DA1-9ABE-9A408490314B}" srcOrd="0" destOrd="0" presId="urn:microsoft.com/office/officeart/2005/8/layout/chevron2"/>
    <dgm:cxn modelId="{469E277F-BE94-4544-A018-FD69632E646B}" type="presParOf" srcId="{D962BD74-3093-481B-84FE-27C6DCADD2B8}" destId="{51408426-06CD-4AFC-B8FC-8E23DCCB62B8}" srcOrd="1" destOrd="0" presId="urn:microsoft.com/office/officeart/2005/8/layout/chevron2"/>
    <dgm:cxn modelId="{DC19F5BA-D4CD-4625-BA5A-6B891A0BC867}" type="presParOf" srcId="{DE538080-8787-4693-A4AB-489E30204695}" destId="{AD2306ED-597A-444D-A827-ED4CA8F14D74}" srcOrd="5" destOrd="0" presId="urn:microsoft.com/office/officeart/2005/8/layout/chevron2"/>
    <dgm:cxn modelId="{894541C6-0C49-43E6-A44C-D1DB3D2A0C5F}" type="presParOf" srcId="{DE538080-8787-4693-A4AB-489E30204695}" destId="{83480390-93E1-4DA4-AD77-C3CC4C5E4F2C}" srcOrd="6" destOrd="0" presId="urn:microsoft.com/office/officeart/2005/8/layout/chevron2"/>
    <dgm:cxn modelId="{B42EC8ED-B93A-47B3-8DAD-8DBA1D12B13A}" type="presParOf" srcId="{83480390-93E1-4DA4-AD77-C3CC4C5E4F2C}" destId="{AAAB0374-C366-4088-8372-ED05C9BAD5A9}" srcOrd="0" destOrd="0" presId="urn:microsoft.com/office/officeart/2005/8/layout/chevron2"/>
    <dgm:cxn modelId="{E0AC8BA8-24D6-43E8-9A69-5764B5433A4B}" type="presParOf" srcId="{83480390-93E1-4DA4-AD77-C3CC4C5E4F2C}" destId="{FE1441C8-9D95-440A-B51B-EA9F9644792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94C129-2B03-4220-B253-6B956357B8F2}"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IN"/>
        </a:p>
      </dgm:t>
    </dgm:pt>
    <dgm:pt modelId="{7AA5177D-BE61-431C-BCDA-5D982394224C}">
      <dgm:prSet phldrT="[Text]"/>
      <dgm:spPr/>
      <dgm:t>
        <a:bodyPr/>
        <a:lstStyle/>
        <a:p>
          <a:r>
            <a:rPr lang="en-IN" b="1" u="sng" dirty="0"/>
            <a:t>Segmentation</a:t>
          </a:r>
          <a:r>
            <a:rPr lang="en-IN" b="1" dirty="0"/>
            <a:t> </a:t>
          </a:r>
          <a:r>
            <a:rPr lang="en-IN" dirty="0"/>
            <a:t>: Splitting of documents into separate sentences</a:t>
          </a:r>
        </a:p>
      </dgm:t>
    </dgm:pt>
    <dgm:pt modelId="{9AA31B28-E973-4D87-927E-0E497C985C95}" type="parTrans" cxnId="{86A651DF-A99C-43F9-9023-ADFDBB69BE7B}">
      <dgm:prSet/>
      <dgm:spPr/>
      <dgm:t>
        <a:bodyPr/>
        <a:lstStyle/>
        <a:p>
          <a:endParaRPr lang="en-IN"/>
        </a:p>
      </dgm:t>
    </dgm:pt>
    <dgm:pt modelId="{1F03030E-98B7-46BD-9D74-FF8CA32527E3}" type="sibTrans" cxnId="{86A651DF-A99C-43F9-9023-ADFDBB69BE7B}">
      <dgm:prSet/>
      <dgm:spPr/>
      <dgm:t>
        <a:bodyPr/>
        <a:lstStyle/>
        <a:p>
          <a:endParaRPr lang="en-IN"/>
        </a:p>
      </dgm:t>
    </dgm:pt>
    <dgm:pt modelId="{FAA45E84-C849-4370-8318-EA725661CB64}">
      <dgm:prSet phldrT="[Text]"/>
      <dgm:spPr/>
      <dgm:t>
        <a:bodyPr/>
        <a:lstStyle/>
        <a:p>
          <a:r>
            <a:rPr lang="en-IN" b="1" u="sng" dirty="0"/>
            <a:t>Tokenization</a:t>
          </a:r>
          <a:r>
            <a:rPr lang="en-IN" dirty="0"/>
            <a:t> : Splitting each sentences into its constituent words</a:t>
          </a:r>
        </a:p>
      </dgm:t>
    </dgm:pt>
    <dgm:pt modelId="{1F1CE561-0379-4B03-869E-C54296E41DF2}" type="parTrans" cxnId="{505E8883-6384-4FD3-8D44-5966C0D0A089}">
      <dgm:prSet/>
      <dgm:spPr/>
      <dgm:t>
        <a:bodyPr/>
        <a:lstStyle/>
        <a:p>
          <a:endParaRPr lang="en-IN"/>
        </a:p>
      </dgm:t>
    </dgm:pt>
    <dgm:pt modelId="{72F2CD4A-2B19-40C0-8216-70515C228F17}" type="sibTrans" cxnId="{505E8883-6384-4FD3-8D44-5966C0D0A089}">
      <dgm:prSet/>
      <dgm:spPr/>
      <dgm:t>
        <a:bodyPr/>
        <a:lstStyle/>
        <a:p>
          <a:endParaRPr lang="en-IN"/>
        </a:p>
      </dgm:t>
    </dgm:pt>
    <dgm:pt modelId="{223BEB11-4AFA-4C80-9592-09F887F85A8C}">
      <dgm:prSet phldrT="[Text]"/>
      <dgm:spPr/>
      <dgm:t>
        <a:bodyPr/>
        <a:lstStyle/>
        <a:p>
          <a:r>
            <a:rPr lang="en-IN" b="1" u="sng" dirty="0"/>
            <a:t>Removing stop words </a:t>
          </a:r>
          <a:r>
            <a:rPr lang="en-IN" dirty="0"/>
            <a:t>: Each word is then fed into NLTK stop words package and removed if present</a:t>
          </a:r>
        </a:p>
      </dgm:t>
    </dgm:pt>
    <dgm:pt modelId="{8257B212-8F57-4F6F-93F5-3DC92C96958D}" type="parTrans" cxnId="{D3B14F5E-BB16-4632-9C78-4586842E3ABF}">
      <dgm:prSet/>
      <dgm:spPr/>
      <dgm:t>
        <a:bodyPr/>
        <a:lstStyle/>
        <a:p>
          <a:endParaRPr lang="en-IN"/>
        </a:p>
      </dgm:t>
    </dgm:pt>
    <dgm:pt modelId="{C7C0A5BE-AF82-4360-8FED-60DFDAE54335}" type="sibTrans" cxnId="{D3B14F5E-BB16-4632-9C78-4586842E3ABF}">
      <dgm:prSet/>
      <dgm:spPr/>
      <dgm:t>
        <a:bodyPr/>
        <a:lstStyle/>
        <a:p>
          <a:endParaRPr lang="en-IN"/>
        </a:p>
      </dgm:t>
    </dgm:pt>
    <dgm:pt modelId="{7ADAA012-0CDD-49BE-9A54-712A9AD1FE2B}">
      <dgm:prSet phldrT="[Text]"/>
      <dgm:spPr/>
      <dgm:t>
        <a:bodyPr/>
        <a:lstStyle/>
        <a:p>
          <a:r>
            <a:rPr lang="en-IN" b="1" u="sng" dirty="0"/>
            <a:t>Stemming</a:t>
          </a:r>
          <a:r>
            <a:rPr lang="en-IN" dirty="0"/>
            <a:t> : Each word is then converted into root form by porter stemming</a:t>
          </a:r>
        </a:p>
      </dgm:t>
    </dgm:pt>
    <dgm:pt modelId="{85FB2096-2477-4BBC-A778-E858D95BAA24}" type="parTrans" cxnId="{5633ED08-4705-4F6F-9701-DF95A7F4E3EA}">
      <dgm:prSet/>
      <dgm:spPr/>
      <dgm:t>
        <a:bodyPr/>
        <a:lstStyle/>
        <a:p>
          <a:endParaRPr lang="en-IN"/>
        </a:p>
      </dgm:t>
    </dgm:pt>
    <dgm:pt modelId="{7F358202-DCDC-4056-8DAB-18724E5796C2}" type="sibTrans" cxnId="{5633ED08-4705-4F6F-9701-DF95A7F4E3EA}">
      <dgm:prSet/>
      <dgm:spPr/>
      <dgm:t>
        <a:bodyPr/>
        <a:lstStyle/>
        <a:p>
          <a:endParaRPr lang="en-IN"/>
        </a:p>
      </dgm:t>
    </dgm:pt>
    <dgm:pt modelId="{A48B627B-02AC-426B-A1E1-CB336DC3CBD8}" type="pres">
      <dgm:prSet presAssocID="{1994C129-2B03-4220-B253-6B956357B8F2}" presName="CompostProcess" presStyleCnt="0">
        <dgm:presLayoutVars>
          <dgm:dir/>
          <dgm:resizeHandles val="exact"/>
        </dgm:presLayoutVars>
      </dgm:prSet>
      <dgm:spPr/>
    </dgm:pt>
    <dgm:pt modelId="{4350388D-8001-48B5-BB01-06F0D3962CC0}" type="pres">
      <dgm:prSet presAssocID="{1994C129-2B03-4220-B253-6B956357B8F2}" presName="arrow" presStyleLbl="bgShp" presStyleIdx="0" presStyleCnt="1"/>
      <dgm:spPr/>
    </dgm:pt>
    <dgm:pt modelId="{3D2B16E2-3847-4B62-AF40-DA3FA696335B}" type="pres">
      <dgm:prSet presAssocID="{1994C129-2B03-4220-B253-6B956357B8F2}" presName="linearProcess" presStyleCnt="0"/>
      <dgm:spPr/>
    </dgm:pt>
    <dgm:pt modelId="{FAE19751-9E9C-463B-8199-8C45F2E39316}" type="pres">
      <dgm:prSet presAssocID="{7AA5177D-BE61-431C-BCDA-5D982394224C}" presName="textNode" presStyleLbl="node1" presStyleIdx="0" presStyleCnt="4">
        <dgm:presLayoutVars>
          <dgm:bulletEnabled val="1"/>
        </dgm:presLayoutVars>
      </dgm:prSet>
      <dgm:spPr/>
    </dgm:pt>
    <dgm:pt modelId="{FD42AC8B-809F-4DC0-830B-2D9D9096E19A}" type="pres">
      <dgm:prSet presAssocID="{1F03030E-98B7-46BD-9D74-FF8CA32527E3}" presName="sibTrans" presStyleCnt="0"/>
      <dgm:spPr/>
    </dgm:pt>
    <dgm:pt modelId="{91C35914-FB91-4729-977C-7D0E4A9752E9}" type="pres">
      <dgm:prSet presAssocID="{FAA45E84-C849-4370-8318-EA725661CB64}" presName="textNode" presStyleLbl="node1" presStyleIdx="1" presStyleCnt="4">
        <dgm:presLayoutVars>
          <dgm:bulletEnabled val="1"/>
        </dgm:presLayoutVars>
      </dgm:prSet>
      <dgm:spPr/>
    </dgm:pt>
    <dgm:pt modelId="{19D2A17E-8493-48C2-8F56-5144932818F9}" type="pres">
      <dgm:prSet presAssocID="{72F2CD4A-2B19-40C0-8216-70515C228F17}" presName="sibTrans" presStyleCnt="0"/>
      <dgm:spPr/>
    </dgm:pt>
    <dgm:pt modelId="{7809A54B-6798-43BE-A989-17D973D107F2}" type="pres">
      <dgm:prSet presAssocID="{223BEB11-4AFA-4C80-9592-09F887F85A8C}" presName="textNode" presStyleLbl="node1" presStyleIdx="2" presStyleCnt="4">
        <dgm:presLayoutVars>
          <dgm:bulletEnabled val="1"/>
        </dgm:presLayoutVars>
      </dgm:prSet>
      <dgm:spPr/>
    </dgm:pt>
    <dgm:pt modelId="{5D352811-8ED7-4816-AD10-3BAFB4C5AA6F}" type="pres">
      <dgm:prSet presAssocID="{C7C0A5BE-AF82-4360-8FED-60DFDAE54335}" presName="sibTrans" presStyleCnt="0"/>
      <dgm:spPr/>
    </dgm:pt>
    <dgm:pt modelId="{A638F502-3536-4223-ABAB-F780C20F4BBC}" type="pres">
      <dgm:prSet presAssocID="{7ADAA012-0CDD-49BE-9A54-712A9AD1FE2B}" presName="textNode" presStyleLbl="node1" presStyleIdx="3" presStyleCnt="4" custLinFactNeighborX="4159">
        <dgm:presLayoutVars>
          <dgm:bulletEnabled val="1"/>
        </dgm:presLayoutVars>
      </dgm:prSet>
      <dgm:spPr/>
    </dgm:pt>
  </dgm:ptLst>
  <dgm:cxnLst>
    <dgm:cxn modelId="{5633ED08-4705-4F6F-9701-DF95A7F4E3EA}" srcId="{1994C129-2B03-4220-B253-6B956357B8F2}" destId="{7ADAA012-0CDD-49BE-9A54-712A9AD1FE2B}" srcOrd="3" destOrd="0" parTransId="{85FB2096-2477-4BBC-A778-E858D95BAA24}" sibTransId="{7F358202-DCDC-4056-8DAB-18724E5796C2}"/>
    <dgm:cxn modelId="{C1702623-1D07-4E09-A28B-0DF0033D47D1}" type="presOf" srcId="{7ADAA012-0CDD-49BE-9A54-712A9AD1FE2B}" destId="{A638F502-3536-4223-ABAB-F780C20F4BBC}" srcOrd="0" destOrd="0" presId="urn:microsoft.com/office/officeart/2005/8/layout/hProcess9"/>
    <dgm:cxn modelId="{CF5CD231-635E-402A-BA1C-D9B472CB8DF4}" type="presOf" srcId="{1994C129-2B03-4220-B253-6B956357B8F2}" destId="{A48B627B-02AC-426B-A1E1-CB336DC3CBD8}" srcOrd="0" destOrd="0" presId="urn:microsoft.com/office/officeart/2005/8/layout/hProcess9"/>
    <dgm:cxn modelId="{D3B14F5E-BB16-4632-9C78-4586842E3ABF}" srcId="{1994C129-2B03-4220-B253-6B956357B8F2}" destId="{223BEB11-4AFA-4C80-9592-09F887F85A8C}" srcOrd="2" destOrd="0" parTransId="{8257B212-8F57-4F6F-93F5-3DC92C96958D}" sibTransId="{C7C0A5BE-AF82-4360-8FED-60DFDAE54335}"/>
    <dgm:cxn modelId="{4921E864-E0D7-4BE9-A95B-FE96619BFA74}" type="presOf" srcId="{223BEB11-4AFA-4C80-9592-09F887F85A8C}" destId="{7809A54B-6798-43BE-A989-17D973D107F2}" srcOrd="0" destOrd="0" presId="urn:microsoft.com/office/officeart/2005/8/layout/hProcess9"/>
    <dgm:cxn modelId="{505E8883-6384-4FD3-8D44-5966C0D0A089}" srcId="{1994C129-2B03-4220-B253-6B956357B8F2}" destId="{FAA45E84-C849-4370-8318-EA725661CB64}" srcOrd="1" destOrd="0" parTransId="{1F1CE561-0379-4B03-869E-C54296E41DF2}" sibTransId="{72F2CD4A-2B19-40C0-8216-70515C228F17}"/>
    <dgm:cxn modelId="{EE3CF0A9-9441-4190-BC56-F4F9B016278A}" type="presOf" srcId="{FAA45E84-C849-4370-8318-EA725661CB64}" destId="{91C35914-FB91-4729-977C-7D0E4A9752E9}" srcOrd="0" destOrd="0" presId="urn:microsoft.com/office/officeart/2005/8/layout/hProcess9"/>
    <dgm:cxn modelId="{CE46D0D5-954E-41B1-9115-52B981D18ACA}" type="presOf" srcId="{7AA5177D-BE61-431C-BCDA-5D982394224C}" destId="{FAE19751-9E9C-463B-8199-8C45F2E39316}" srcOrd="0" destOrd="0" presId="urn:microsoft.com/office/officeart/2005/8/layout/hProcess9"/>
    <dgm:cxn modelId="{86A651DF-A99C-43F9-9023-ADFDBB69BE7B}" srcId="{1994C129-2B03-4220-B253-6B956357B8F2}" destId="{7AA5177D-BE61-431C-BCDA-5D982394224C}" srcOrd="0" destOrd="0" parTransId="{9AA31B28-E973-4D87-927E-0E497C985C95}" sibTransId="{1F03030E-98B7-46BD-9D74-FF8CA32527E3}"/>
    <dgm:cxn modelId="{9375EE2B-C9AE-45F9-9C26-0B8BB8F4AC47}" type="presParOf" srcId="{A48B627B-02AC-426B-A1E1-CB336DC3CBD8}" destId="{4350388D-8001-48B5-BB01-06F0D3962CC0}" srcOrd="0" destOrd="0" presId="urn:microsoft.com/office/officeart/2005/8/layout/hProcess9"/>
    <dgm:cxn modelId="{7E0FB72F-5FE7-4D41-B4D4-F04C595B7DE3}" type="presParOf" srcId="{A48B627B-02AC-426B-A1E1-CB336DC3CBD8}" destId="{3D2B16E2-3847-4B62-AF40-DA3FA696335B}" srcOrd="1" destOrd="0" presId="urn:microsoft.com/office/officeart/2005/8/layout/hProcess9"/>
    <dgm:cxn modelId="{FD3C6DAA-183B-46F7-8CFE-E0168738EB7A}" type="presParOf" srcId="{3D2B16E2-3847-4B62-AF40-DA3FA696335B}" destId="{FAE19751-9E9C-463B-8199-8C45F2E39316}" srcOrd="0" destOrd="0" presId="urn:microsoft.com/office/officeart/2005/8/layout/hProcess9"/>
    <dgm:cxn modelId="{2D30CD9A-508F-4003-8AAF-1D145FCDDD18}" type="presParOf" srcId="{3D2B16E2-3847-4B62-AF40-DA3FA696335B}" destId="{FD42AC8B-809F-4DC0-830B-2D9D9096E19A}" srcOrd="1" destOrd="0" presId="urn:microsoft.com/office/officeart/2005/8/layout/hProcess9"/>
    <dgm:cxn modelId="{25FA0FAB-9AE1-4A20-889F-61C7F941406D}" type="presParOf" srcId="{3D2B16E2-3847-4B62-AF40-DA3FA696335B}" destId="{91C35914-FB91-4729-977C-7D0E4A9752E9}" srcOrd="2" destOrd="0" presId="urn:microsoft.com/office/officeart/2005/8/layout/hProcess9"/>
    <dgm:cxn modelId="{2D22113F-B0DB-4A21-BAF5-F301F6F14B57}" type="presParOf" srcId="{3D2B16E2-3847-4B62-AF40-DA3FA696335B}" destId="{19D2A17E-8493-48C2-8F56-5144932818F9}" srcOrd="3" destOrd="0" presId="urn:microsoft.com/office/officeart/2005/8/layout/hProcess9"/>
    <dgm:cxn modelId="{890F1198-1E52-4F68-987C-71573C325969}" type="presParOf" srcId="{3D2B16E2-3847-4B62-AF40-DA3FA696335B}" destId="{7809A54B-6798-43BE-A989-17D973D107F2}" srcOrd="4" destOrd="0" presId="urn:microsoft.com/office/officeart/2005/8/layout/hProcess9"/>
    <dgm:cxn modelId="{D94ADA4F-1C52-46B5-85FA-08855BFB4160}" type="presParOf" srcId="{3D2B16E2-3847-4B62-AF40-DA3FA696335B}" destId="{5D352811-8ED7-4816-AD10-3BAFB4C5AA6F}" srcOrd="5" destOrd="0" presId="urn:microsoft.com/office/officeart/2005/8/layout/hProcess9"/>
    <dgm:cxn modelId="{DC286FCF-85FB-4619-845C-8241F2128E73}" type="presParOf" srcId="{3D2B16E2-3847-4B62-AF40-DA3FA696335B}" destId="{A638F502-3536-4223-ABAB-F780C20F4BB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D68532-BE38-4A07-98ED-A78BAE61BC06}"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110F8B26-8520-4BA2-B4BE-293554E1E6D1}">
      <dgm:prSet phldrT="[Text]"/>
      <dgm:spPr/>
      <dgm:t>
        <a:bodyPr/>
        <a:lstStyle/>
        <a:p>
          <a:r>
            <a:rPr lang="en-US" dirty="0"/>
            <a:t>Multi Objective Evolutionary Computing</a:t>
          </a:r>
          <a:endParaRPr lang="en-IN" dirty="0"/>
        </a:p>
      </dgm:t>
    </dgm:pt>
    <dgm:pt modelId="{0E6A6A8D-5B53-4B15-8A57-2DD02F6316E5}" type="parTrans" cxnId="{C8F11A3A-091E-473C-B15A-FD349CCFEE84}">
      <dgm:prSet/>
      <dgm:spPr/>
      <dgm:t>
        <a:bodyPr/>
        <a:lstStyle/>
        <a:p>
          <a:endParaRPr lang="en-IN"/>
        </a:p>
      </dgm:t>
    </dgm:pt>
    <dgm:pt modelId="{94475456-5AC7-41BC-9D9F-4F80312E0D31}" type="sibTrans" cxnId="{C8F11A3A-091E-473C-B15A-FD349CCFEE84}">
      <dgm:prSet/>
      <dgm:spPr/>
      <dgm:t>
        <a:bodyPr/>
        <a:lstStyle/>
        <a:p>
          <a:endParaRPr lang="en-IN"/>
        </a:p>
      </dgm:t>
    </dgm:pt>
    <dgm:pt modelId="{0775A7A7-7142-4079-8320-ED1AA5B1E52A}">
      <dgm:prSet phldrT="[Text]"/>
      <dgm:spPr/>
      <dgm:t>
        <a:bodyPr/>
        <a:lstStyle/>
        <a:p>
          <a:r>
            <a:rPr lang="en-US" dirty="0"/>
            <a:t>Multi Objective Artificial Bee Colony (MOABC)</a:t>
          </a:r>
          <a:endParaRPr lang="en-IN" dirty="0"/>
        </a:p>
      </dgm:t>
    </dgm:pt>
    <dgm:pt modelId="{0B740F65-75D7-40F1-81AD-27ACA37B52F9}" type="parTrans" cxnId="{B50D5D37-4C77-427E-8890-F983579485A3}">
      <dgm:prSet/>
      <dgm:spPr/>
      <dgm:t>
        <a:bodyPr/>
        <a:lstStyle/>
        <a:p>
          <a:endParaRPr lang="en-IN"/>
        </a:p>
      </dgm:t>
    </dgm:pt>
    <dgm:pt modelId="{1EE1B72E-3584-4DF4-BE9E-74968EB084A4}" type="sibTrans" cxnId="{B50D5D37-4C77-427E-8890-F983579485A3}">
      <dgm:prSet/>
      <dgm:spPr/>
      <dgm:t>
        <a:bodyPr/>
        <a:lstStyle/>
        <a:p>
          <a:endParaRPr lang="en-IN"/>
        </a:p>
      </dgm:t>
    </dgm:pt>
    <dgm:pt modelId="{C597EB97-6C29-45AB-AFC3-D9E02352A821}" type="pres">
      <dgm:prSet presAssocID="{9BD68532-BE38-4A07-98ED-A78BAE61BC06}" presName="hierChild1" presStyleCnt="0">
        <dgm:presLayoutVars>
          <dgm:orgChart val="1"/>
          <dgm:chPref val="1"/>
          <dgm:dir/>
          <dgm:animOne val="branch"/>
          <dgm:animLvl val="lvl"/>
          <dgm:resizeHandles/>
        </dgm:presLayoutVars>
      </dgm:prSet>
      <dgm:spPr/>
    </dgm:pt>
    <dgm:pt modelId="{24BE1A28-42F7-46A1-B97B-E6E2587AAB9C}" type="pres">
      <dgm:prSet presAssocID="{110F8B26-8520-4BA2-B4BE-293554E1E6D1}" presName="hierRoot1" presStyleCnt="0">
        <dgm:presLayoutVars>
          <dgm:hierBranch val="init"/>
        </dgm:presLayoutVars>
      </dgm:prSet>
      <dgm:spPr/>
    </dgm:pt>
    <dgm:pt modelId="{79DA65BC-9BA7-43F3-8754-CB0E04C0B4DC}" type="pres">
      <dgm:prSet presAssocID="{110F8B26-8520-4BA2-B4BE-293554E1E6D1}" presName="rootComposite1" presStyleCnt="0"/>
      <dgm:spPr/>
    </dgm:pt>
    <dgm:pt modelId="{ACF99437-71E2-4E5E-9CBB-278867A873B9}" type="pres">
      <dgm:prSet presAssocID="{110F8B26-8520-4BA2-B4BE-293554E1E6D1}" presName="rootText1" presStyleLbl="node0" presStyleIdx="0" presStyleCnt="1">
        <dgm:presLayoutVars>
          <dgm:chPref val="3"/>
        </dgm:presLayoutVars>
      </dgm:prSet>
      <dgm:spPr/>
    </dgm:pt>
    <dgm:pt modelId="{29C7FC9B-C404-4B8D-8839-499EA7C2B0FD}" type="pres">
      <dgm:prSet presAssocID="{110F8B26-8520-4BA2-B4BE-293554E1E6D1}" presName="rootConnector1" presStyleLbl="node1" presStyleIdx="0" presStyleCnt="0"/>
      <dgm:spPr/>
    </dgm:pt>
    <dgm:pt modelId="{4E6983DB-3626-4B3C-807D-672BFA6E8B5E}" type="pres">
      <dgm:prSet presAssocID="{110F8B26-8520-4BA2-B4BE-293554E1E6D1}" presName="hierChild2" presStyleCnt="0"/>
      <dgm:spPr/>
    </dgm:pt>
    <dgm:pt modelId="{14DE904D-2C26-4106-B981-D64016853532}" type="pres">
      <dgm:prSet presAssocID="{0B740F65-75D7-40F1-81AD-27ACA37B52F9}" presName="Name37" presStyleLbl="parChTrans1D2" presStyleIdx="0" presStyleCnt="1"/>
      <dgm:spPr/>
    </dgm:pt>
    <dgm:pt modelId="{6D2CF359-571F-44E5-9B49-BA34C88969EA}" type="pres">
      <dgm:prSet presAssocID="{0775A7A7-7142-4079-8320-ED1AA5B1E52A}" presName="hierRoot2" presStyleCnt="0">
        <dgm:presLayoutVars>
          <dgm:hierBranch val="init"/>
        </dgm:presLayoutVars>
      </dgm:prSet>
      <dgm:spPr/>
    </dgm:pt>
    <dgm:pt modelId="{C091CB1F-92A4-482F-800F-3B83F067A83F}" type="pres">
      <dgm:prSet presAssocID="{0775A7A7-7142-4079-8320-ED1AA5B1E52A}" presName="rootComposite" presStyleCnt="0"/>
      <dgm:spPr/>
    </dgm:pt>
    <dgm:pt modelId="{C25EC17D-CDB6-4978-8A35-3EAB6D0DC734}" type="pres">
      <dgm:prSet presAssocID="{0775A7A7-7142-4079-8320-ED1AA5B1E52A}" presName="rootText" presStyleLbl="node2" presStyleIdx="0" presStyleCnt="1">
        <dgm:presLayoutVars>
          <dgm:chPref val="3"/>
        </dgm:presLayoutVars>
      </dgm:prSet>
      <dgm:spPr/>
    </dgm:pt>
    <dgm:pt modelId="{D732C23B-E41F-40AD-98F6-FA32FAF33FEC}" type="pres">
      <dgm:prSet presAssocID="{0775A7A7-7142-4079-8320-ED1AA5B1E52A}" presName="rootConnector" presStyleLbl="node2" presStyleIdx="0" presStyleCnt="1"/>
      <dgm:spPr/>
    </dgm:pt>
    <dgm:pt modelId="{1DF88709-C46D-46EE-946A-5F5015236B5D}" type="pres">
      <dgm:prSet presAssocID="{0775A7A7-7142-4079-8320-ED1AA5B1E52A}" presName="hierChild4" presStyleCnt="0"/>
      <dgm:spPr/>
    </dgm:pt>
    <dgm:pt modelId="{4964252E-028B-4661-AFDD-A8E45CCE508D}" type="pres">
      <dgm:prSet presAssocID="{0775A7A7-7142-4079-8320-ED1AA5B1E52A}" presName="hierChild5" presStyleCnt="0"/>
      <dgm:spPr/>
    </dgm:pt>
    <dgm:pt modelId="{F0DD6FB9-4E56-4C2A-9CDE-161D49596047}" type="pres">
      <dgm:prSet presAssocID="{110F8B26-8520-4BA2-B4BE-293554E1E6D1}" presName="hierChild3" presStyleCnt="0"/>
      <dgm:spPr/>
    </dgm:pt>
  </dgm:ptLst>
  <dgm:cxnLst>
    <dgm:cxn modelId="{94DB8E2E-0512-4463-9EB5-4E6C3F704660}" type="presOf" srcId="{0775A7A7-7142-4079-8320-ED1AA5B1E52A}" destId="{C25EC17D-CDB6-4978-8A35-3EAB6D0DC734}" srcOrd="0" destOrd="0" presId="urn:microsoft.com/office/officeart/2005/8/layout/orgChart1"/>
    <dgm:cxn modelId="{B50D5D37-4C77-427E-8890-F983579485A3}" srcId="{110F8B26-8520-4BA2-B4BE-293554E1E6D1}" destId="{0775A7A7-7142-4079-8320-ED1AA5B1E52A}" srcOrd="0" destOrd="0" parTransId="{0B740F65-75D7-40F1-81AD-27ACA37B52F9}" sibTransId="{1EE1B72E-3584-4DF4-BE9E-74968EB084A4}"/>
    <dgm:cxn modelId="{C8F11A3A-091E-473C-B15A-FD349CCFEE84}" srcId="{9BD68532-BE38-4A07-98ED-A78BAE61BC06}" destId="{110F8B26-8520-4BA2-B4BE-293554E1E6D1}" srcOrd="0" destOrd="0" parTransId="{0E6A6A8D-5B53-4B15-8A57-2DD02F6316E5}" sibTransId="{94475456-5AC7-41BC-9D9F-4F80312E0D31}"/>
    <dgm:cxn modelId="{E2C1083E-4EF7-4DCE-9683-86AF4FE20FD6}" type="presOf" srcId="{9BD68532-BE38-4A07-98ED-A78BAE61BC06}" destId="{C597EB97-6C29-45AB-AFC3-D9E02352A821}" srcOrd="0" destOrd="0" presId="urn:microsoft.com/office/officeart/2005/8/layout/orgChart1"/>
    <dgm:cxn modelId="{E8FE6785-2161-4E4D-9981-A01B3453B884}" type="presOf" srcId="{110F8B26-8520-4BA2-B4BE-293554E1E6D1}" destId="{29C7FC9B-C404-4B8D-8839-499EA7C2B0FD}" srcOrd="1" destOrd="0" presId="urn:microsoft.com/office/officeart/2005/8/layout/orgChart1"/>
    <dgm:cxn modelId="{E86C86CC-1E86-42CC-B9FE-324CB07B40DC}" type="presOf" srcId="{0B740F65-75D7-40F1-81AD-27ACA37B52F9}" destId="{14DE904D-2C26-4106-B981-D64016853532}" srcOrd="0" destOrd="0" presId="urn:microsoft.com/office/officeart/2005/8/layout/orgChart1"/>
    <dgm:cxn modelId="{915682D4-FC5C-4598-BB53-3C7234B969D3}" type="presOf" srcId="{0775A7A7-7142-4079-8320-ED1AA5B1E52A}" destId="{D732C23B-E41F-40AD-98F6-FA32FAF33FEC}" srcOrd="1" destOrd="0" presId="urn:microsoft.com/office/officeart/2005/8/layout/orgChart1"/>
    <dgm:cxn modelId="{B621A4FE-DD55-45C7-BA4A-C3CA9B78EBCD}" type="presOf" srcId="{110F8B26-8520-4BA2-B4BE-293554E1E6D1}" destId="{ACF99437-71E2-4E5E-9CBB-278867A873B9}" srcOrd="0" destOrd="0" presId="urn:microsoft.com/office/officeart/2005/8/layout/orgChart1"/>
    <dgm:cxn modelId="{A03BD6FA-D75A-401E-82A7-7306B27C4736}" type="presParOf" srcId="{C597EB97-6C29-45AB-AFC3-D9E02352A821}" destId="{24BE1A28-42F7-46A1-B97B-E6E2587AAB9C}" srcOrd="0" destOrd="0" presId="urn:microsoft.com/office/officeart/2005/8/layout/orgChart1"/>
    <dgm:cxn modelId="{9DE6805E-67AB-478C-B7E6-CCD988493A74}" type="presParOf" srcId="{24BE1A28-42F7-46A1-B97B-E6E2587AAB9C}" destId="{79DA65BC-9BA7-43F3-8754-CB0E04C0B4DC}" srcOrd="0" destOrd="0" presId="urn:microsoft.com/office/officeart/2005/8/layout/orgChart1"/>
    <dgm:cxn modelId="{7025E6A3-6FF8-4101-BD47-3969A3B476CD}" type="presParOf" srcId="{79DA65BC-9BA7-43F3-8754-CB0E04C0B4DC}" destId="{ACF99437-71E2-4E5E-9CBB-278867A873B9}" srcOrd="0" destOrd="0" presId="urn:microsoft.com/office/officeart/2005/8/layout/orgChart1"/>
    <dgm:cxn modelId="{834DA12E-543E-4081-ACCF-262178E30AB8}" type="presParOf" srcId="{79DA65BC-9BA7-43F3-8754-CB0E04C0B4DC}" destId="{29C7FC9B-C404-4B8D-8839-499EA7C2B0FD}" srcOrd="1" destOrd="0" presId="urn:microsoft.com/office/officeart/2005/8/layout/orgChart1"/>
    <dgm:cxn modelId="{7CF1EE56-698A-496B-A978-2E6A909AF9E1}" type="presParOf" srcId="{24BE1A28-42F7-46A1-B97B-E6E2587AAB9C}" destId="{4E6983DB-3626-4B3C-807D-672BFA6E8B5E}" srcOrd="1" destOrd="0" presId="urn:microsoft.com/office/officeart/2005/8/layout/orgChart1"/>
    <dgm:cxn modelId="{DE4EE740-88CE-4703-AD2F-A784D4D9BC92}" type="presParOf" srcId="{4E6983DB-3626-4B3C-807D-672BFA6E8B5E}" destId="{14DE904D-2C26-4106-B981-D64016853532}" srcOrd="0" destOrd="0" presId="urn:microsoft.com/office/officeart/2005/8/layout/orgChart1"/>
    <dgm:cxn modelId="{0BAF35BE-CA5F-47B0-B4C7-9A1717EEF4F7}" type="presParOf" srcId="{4E6983DB-3626-4B3C-807D-672BFA6E8B5E}" destId="{6D2CF359-571F-44E5-9B49-BA34C88969EA}" srcOrd="1" destOrd="0" presId="urn:microsoft.com/office/officeart/2005/8/layout/orgChart1"/>
    <dgm:cxn modelId="{D177E563-5EA6-4049-BAFA-7B837E13CB4A}" type="presParOf" srcId="{6D2CF359-571F-44E5-9B49-BA34C88969EA}" destId="{C091CB1F-92A4-482F-800F-3B83F067A83F}" srcOrd="0" destOrd="0" presId="urn:microsoft.com/office/officeart/2005/8/layout/orgChart1"/>
    <dgm:cxn modelId="{031A58CA-95A5-49F2-BE2E-A1B8C175E247}" type="presParOf" srcId="{C091CB1F-92A4-482F-800F-3B83F067A83F}" destId="{C25EC17D-CDB6-4978-8A35-3EAB6D0DC734}" srcOrd="0" destOrd="0" presId="urn:microsoft.com/office/officeart/2005/8/layout/orgChart1"/>
    <dgm:cxn modelId="{24DB7997-7225-48E6-B93F-D05A6F12BF60}" type="presParOf" srcId="{C091CB1F-92A4-482F-800F-3B83F067A83F}" destId="{D732C23B-E41F-40AD-98F6-FA32FAF33FEC}" srcOrd="1" destOrd="0" presId="urn:microsoft.com/office/officeart/2005/8/layout/orgChart1"/>
    <dgm:cxn modelId="{ED7CB6ED-50E0-481E-9786-6B8B9F4D57C2}" type="presParOf" srcId="{6D2CF359-571F-44E5-9B49-BA34C88969EA}" destId="{1DF88709-C46D-46EE-946A-5F5015236B5D}" srcOrd="1" destOrd="0" presId="urn:microsoft.com/office/officeart/2005/8/layout/orgChart1"/>
    <dgm:cxn modelId="{DAA519AA-C4B9-493B-B917-7D64723C7363}" type="presParOf" srcId="{6D2CF359-571F-44E5-9B49-BA34C88969EA}" destId="{4964252E-028B-4661-AFDD-A8E45CCE508D}" srcOrd="2" destOrd="0" presId="urn:microsoft.com/office/officeart/2005/8/layout/orgChart1"/>
    <dgm:cxn modelId="{88801BA0-414F-4AA1-8613-EFE940FF6826}" type="presParOf" srcId="{24BE1A28-42F7-46A1-B97B-E6E2587AAB9C}" destId="{F0DD6FB9-4E56-4C2A-9CDE-161D4959604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B51AEA-1EC5-4353-8824-9CFB9731F454}"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en-IN"/>
        </a:p>
      </dgm:t>
    </dgm:pt>
    <dgm:pt modelId="{B8FE4F3D-FC91-4332-9708-2E9C36B1FE4D}">
      <dgm:prSet phldrT="[Text]"/>
      <dgm:spPr/>
      <dgm:t>
        <a:bodyPr/>
        <a:lstStyle/>
        <a:p>
          <a:r>
            <a:rPr lang="en-US" dirty="0"/>
            <a:t>An MOABC population consists of 50 members</a:t>
          </a:r>
          <a:endParaRPr lang="en-IN" dirty="0"/>
        </a:p>
      </dgm:t>
    </dgm:pt>
    <dgm:pt modelId="{78FBF939-0C04-449C-8BB4-E58A51508D2B}" type="parTrans" cxnId="{7666295D-5343-4870-80F1-44015DE59E33}">
      <dgm:prSet/>
      <dgm:spPr/>
      <dgm:t>
        <a:bodyPr/>
        <a:lstStyle/>
        <a:p>
          <a:endParaRPr lang="en-IN"/>
        </a:p>
      </dgm:t>
    </dgm:pt>
    <dgm:pt modelId="{E56BF37F-4CEC-4AA5-B726-9D4157AE72F1}" type="sibTrans" cxnId="{7666295D-5343-4870-80F1-44015DE59E33}">
      <dgm:prSet/>
      <dgm:spPr/>
      <dgm:t>
        <a:bodyPr/>
        <a:lstStyle/>
        <a:p>
          <a:endParaRPr lang="en-IN"/>
        </a:p>
      </dgm:t>
    </dgm:pt>
    <dgm:pt modelId="{BE18AC43-47F8-4559-8288-8C84DFC0F1CB}">
      <dgm:prSet phldrT="[Text]"/>
      <dgm:spPr/>
      <dgm:t>
        <a:bodyPr/>
        <a:lstStyle/>
        <a:p>
          <a:r>
            <a:rPr lang="en-US" dirty="0"/>
            <a:t>Each member consists of #no. of sentences bit positions</a:t>
          </a:r>
          <a:endParaRPr lang="en-IN" dirty="0"/>
        </a:p>
      </dgm:t>
    </dgm:pt>
    <dgm:pt modelId="{EAC98661-54F2-4E3D-BF99-6E3FD689E35C}" type="parTrans" cxnId="{1851AEFD-AB3B-4C4C-B0FE-4C513D210225}">
      <dgm:prSet/>
      <dgm:spPr/>
      <dgm:t>
        <a:bodyPr/>
        <a:lstStyle/>
        <a:p>
          <a:endParaRPr lang="en-IN"/>
        </a:p>
      </dgm:t>
    </dgm:pt>
    <dgm:pt modelId="{AE2AB640-323E-494B-9FB4-02696C42D29D}" type="sibTrans" cxnId="{1851AEFD-AB3B-4C4C-B0FE-4C513D210225}">
      <dgm:prSet/>
      <dgm:spPr/>
      <dgm:t>
        <a:bodyPr/>
        <a:lstStyle/>
        <a:p>
          <a:endParaRPr lang="en-IN"/>
        </a:p>
      </dgm:t>
    </dgm:pt>
    <dgm:pt modelId="{0AE9B305-343C-43A1-A32C-6D9B435F9853}">
      <dgm:prSet phldrT="[Text]"/>
      <dgm:spPr/>
      <dgm:t>
        <a:bodyPr/>
        <a:lstStyle/>
        <a:p>
          <a:r>
            <a:rPr lang="en-US" dirty="0"/>
            <a:t>Each position can take a value 0 or 1(0 not taken, 1 taken into candidate summary)</a:t>
          </a:r>
        </a:p>
      </dgm:t>
    </dgm:pt>
    <dgm:pt modelId="{6BD6E2F8-CECD-4865-8BC7-65A0B6814A65}" type="parTrans" cxnId="{2F2F2B50-3C43-44CF-84FD-664543BECCD3}">
      <dgm:prSet/>
      <dgm:spPr/>
      <dgm:t>
        <a:bodyPr/>
        <a:lstStyle/>
        <a:p>
          <a:endParaRPr lang="en-IN"/>
        </a:p>
      </dgm:t>
    </dgm:pt>
    <dgm:pt modelId="{2C687276-E865-443F-8FEA-FE82FC4FDDAF}" type="sibTrans" cxnId="{2F2F2B50-3C43-44CF-84FD-664543BECCD3}">
      <dgm:prSet/>
      <dgm:spPr/>
      <dgm:t>
        <a:bodyPr/>
        <a:lstStyle/>
        <a:p>
          <a:endParaRPr lang="en-IN"/>
        </a:p>
      </dgm:t>
    </dgm:pt>
    <dgm:pt modelId="{44BA1B36-B422-48C7-9AD1-363432798483}" type="pres">
      <dgm:prSet presAssocID="{7CB51AEA-1EC5-4353-8824-9CFB9731F454}" presName="Name0" presStyleCnt="0">
        <dgm:presLayoutVars>
          <dgm:chMax val="7"/>
          <dgm:chPref val="7"/>
          <dgm:dir/>
        </dgm:presLayoutVars>
      </dgm:prSet>
      <dgm:spPr/>
    </dgm:pt>
    <dgm:pt modelId="{E5B79F89-1D01-4EC0-B0E2-0A86E0FAB369}" type="pres">
      <dgm:prSet presAssocID="{7CB51AEA-1EC5-4353-8824-9CFB9731F454}" presName="Name1" presStyleCnt="0"/>
      <dgm:spPr/>
    </dgm:pt>
    <dgm:pt modelId="{FDB561C3-43D9-48D0-8F92-B37BBD0909A9}" type="pres">
      <dgm:prSet presAssocID="{7CB51AEA-1EC5-4353-8824-9CFB9731F454}" presName="cycle" presStyleCnt="0"/>
      <dgm:spPr/>
    </dgm:pt>
    <dgm:pt modelId="{7F0F654C-239D-4E51-B1BD-DEA030281115}" type="pres">
      <dgm:prSet presAssocID="{7CB51AEA-1EC5-4353-8824-9CFB9731F454}" presName="srcNode" presStyleLbl="node1" presStyleIdx="0" presStyleCnt="3"/>
      <dgm:spPr/>
    </dgm:pt>
    <dgm:pt modelId="{7FF8745D-04A5-4296-9CA0-5A50DBAF9A92}" type="pres">
      <dgm:prSet presAssocID="{7CB51AEA-1EC5-4353-8824-9CFB9731F454}" presName="conn" presStyleLbl="parChTrans1D2" presStyleIdx="0" presStyleCnt="1"/>
      <dgm:spPr/>
    </dgm:pt>
    <dgm:pt modelId="{6869416A-A5F1-45EF-B015-203027003D1F}" type="pres">
      <dgm:prSet presAssocID="{7CB51AEA-1EC5-4353-8824-9CFB9731F454}" presName="extraNode" presStyleLbl="node1" presStyleIdx="0" presStyleCnt="3"/>
      <dgm:spPr/>
    </dgm:pt>
    <dgm:pt modelId="{9D9E78E0-9CE0-404F-A1F0-4C79C8E964C5}" type="pres">
      <dgm:prSet presAssocID="{7CB51AEA-1EC5-4353-8824-9CFB9731F454}" presName="dstNode" presStyleLbl="node1" presStyleIdx="0" presStyleCnt="3"/>
      <dgm:spPr/>
    </dgm:pt>
    <dgm:pt modelId="{D6ED95A4-C4C0-437B-B856-F0A922356C18}" type="pres">
      <dgm:prSet presAssocID="{B8FE4F3D-FC91-4332-9708-2E9C36B1FE4D}" presName="text_1" presStyleLbl="node1" presStyleIdx="0" presStyleCnt="3" custLinFactNeighborY="1722">
        <dgm:presLayoutVars>
          <dgm:bulletEnabled val="1"/>
        </dgm:presLayoutVars>
      </dgm:prSet>
      <dgm:spPr/>
    </dgm:pt>
    <dgm:pt modelId="{3DBCFE4C-C2B4-449E-A973-40328664675F}" type="pres">
      <dgm:prSet presAssocID="{B8FE4F3D-FC91-4332-9708-2E9C36B1FE4D}" presName="accent_1" presStyleCnt="0"/>
      <dgm:spPr/>
    </dgm:pt>
    <dgm:pt modelId="{7641628F-08E5-4C72-9374-26AFF436884A}" type="pres">
      <dgm:prSet presAssocID="{B8FE4F3D-FC91-4332-9708-2E9C36B1FE4D}" presName="accentRepeatNode" presStyleLbl="solidFgAcc1" presStyleIdx="0" presStyleCnt="3"/>
      <dgm:spPr/>
    </dgm:pt>
    <dgm:pt modelId="{332949BD-F5F6-4C77-9AEB-AB539F7AA4CC}" type="pres">
      <dgm:prSet presAssocID="{BE18AC43-47F8-4559-8288-8C84DFC0F1CB}" presName="text_2" presStyleLbl="node1" presStyleIdx="1" presStyleCnt="3">
        <dgm:presLayoutVars>
          <dgm:bulletEnabled val="1"/>
        </dgm:presLayoutVars>
      </dgm:prSet>
      <dgm:spPr/>
    </dgm:pt>
    <dgm:pt modelId="{7C31481B-34A1-4275-9DFD-64A59159B14C}" type="pres">
      <dgm:prSet presAssocID="{BE18AC43-47F8-4559-8288-8C84DFC0F1CB}" presName="accent_2" presStyleCnt="0"/>
      <dgm:spPr/>
    </dgm:pt>
    <dgm:pt modelId="{47CCB19E-E829-4CA4-8547-4CA5C755CB2A}" type="pres">
      <dgm:prSet presAssocID="{BE18AC43-47F8-4559-8288-8C84DFC0F1CB}" presName="accentRepeatNode" presStyleLbl="solidFgAcc1" presStyleIdx="1" presStyleCnt="3"/>
      <dgm:spPr/>
    </dgm:pt>
    <dgm:pt modelId="{3530950F-84C8-44EF-A9A4-01A62BAB086C}" type="pres">
      <dgm:prSet presAssocID="{0AE9B305-343C-43A1-A32C-6D9B435F9853}" presName="text_3" presStyleLbl="node1" presStyleIdx="2" presStyleCnt="3">
        <dgm:presLayoutVars>
          <dgm:bulletEnabled val="1"/>
        </dgm:presLayoutVars>
      </dgm:prSet>
      <dgm:spPr/>
    </dgm:pt>
    <dgm:pt modelId="{06D35B0E-74F4-4967-B2FE-3FD4C66B8FB8}" type="pres">
      <dgm:prSet presAssocID="{0AE9B305-343C-43A1-A32C-6D9B435F9853}" presName="accent_3" presStyleCnt="0"/>
      <dgm:spPr/>
    </dgm:pt>
    <dgm:pt modelId="{CE1C19DA-CB21-474D-BEB9-1F2CBDEB3885}" type="pres">
      <dgm:prSet presAssocID="{0AE9B305-343C-43A1-A32C-6D9B435F9853}" presName="accentRepeatNode" presStyleLbl="solidFgAcc1" presStyleIdx="2" presStyleCnt="3"/>
      <dgm:spPr/>
    </dgm:pt>
  </dgm:ptLst>
  <dgm:cxnLst>
    <dgm:cxn modelId="{0333A200-4356-46CE-995E-5EC9AB7E3D5E}" type="presOf" srcId="{E56BF37F-4CEC-4AA5-B726-9D4157AE72F1}" destId="{7FF8745D-04A5-4296-9CA0-5A50DBAF9A92}" srcOrd="0" destOrd="0" presId="urn:microsoft.com/office/officeart/2008/layout/VerticalCurvedList"/>
    <dgm:cxn modelId="{5C388503-9B57-4C39-A3FE-2D4CE4BA5EC7}" type="presOf" srcId="{0AE9B305-343C-43A1-A32C-6D9B435F9853}" destId="{3530950F-84C8-44EF-A9A4-01A62BAB086C}" srcOrd="0" destOrd="0" presId="urn:microsoft.com/office/officeart/2008/layout/VerticalCurvedList"/>
    <dgm:cxn modelId="{7666295D-5343-4870-80F1-44015DE59E33}" srcId="{7CB51AEA-1EC5-4353-8824-9CFB9731F454}" destId="{B8FE4F3D-FC91-4332-9708-2E9C36B1FE4D}" srcOrd="0" destOrd="0" parTransId="{78FBF939-0C04-449C-8BB4-E58A51508D2B}" sibTransId="{E56BF37F-4CEC-4AA5-B726-9D4157AE72F1}"/>
    <dgm:cxn modelId="{2F2F2B50-3C43-44CF-84FD-664543BECCD3}" srcId="{7CB51AEA-1EC5-4353-8824-9CFB9731F454}" destId="{0AE9B305-343C-43A1-A32C-6D9B435F9853}" srcOrd="2" destOrd="0" parTransId="{6BD6E2F8-CECD-4865-8BC7-65A0B6814A65}" sibTransId="{2C687276-E865-443F-8FEA-FE82FC4FDDAF}"/>
    <dgm:cxn modelId="{79D41F8F-8153-4D34-A437-6000253D6DAC}" type="presOf" srcId="{7CB51AEA-1EC5-4353-8824-9CFB9731F454}" destId="{44BA1B36-B422-48C7-9AD1-363432798483}" srcOrd="0" destOrd="0" presId="urn:microsoft.com/office/officeart/2008/layout/VerticalCurvedList"/>
    <dgm:cxn modelId="{AC911DA0-F011-42DD-B58E-8E954FB5FEF0}" type="presOf" srcId="{B8FE4F3D-FC91-4332-9708-2E9C36B1FE4D}" destId="{D6ED95A4-C4C0-437B-B856-F0A922356C18}" srcOrd="0" destOrd="0" presId="urn:microsoft.com/office/officeart/2008/layout/VerticalCurvedList"/>
    <dgm:cxn modelId="{D8F103EE-B48D-40EA-B9DC-E360418AC3AA}" type="presOf" srcId="{BE18AC43-47F8-4559-8288-8C84DFC0F1CB}" destId="{332949BD-F5F6-4C77-9AEB-AB539F7AA4CC}" srcOrd="0" destOrd="0" presId="urn:microsoft.com/office/officeart/2008/layout/VerticalCurvedList"/>
    <dgm:cxn modelId="{1851AEFD-AB3B-4C4C-B0FE-4C513D210225}" srcId="{7CB51AEA-1EC5-4353-8824-9CFB9731F454}" destId="{BE18AC43-47F8-4559-8288-8C84DFC0F1CB}" srcOrd="1" destOrd="0" parTransId="{EAC98661-54F2-4E3D-BF99-6E3FD689E35C}" sibTransId="{AE2AB640-323E-494B-9FB4-02696C42D29D}"/>
    <dgm:cxn modelId="{1BA38D19-04AE-4239-815A-E2E7B824AA96}" type="presParOf" srcId="{44BA1B36-B422-48C7-9AD1-363432798483}" destId="{E5B79F89-1D01-4EC0-B0E2-0A86E0FAB369}" srcOrd="0" destOrd="0" presId="urn:microsoft.com/office/officeart/2008/layout/VerticalCurvedList"/>
    <dgm:cxn modelId="{B4EF8784-5926-4B56-9E65-06C6A8DA08D2}" type="presParOf" srcId="{E5B79F89-1D01-4EC0-B0E2-0A86E0FAB369}" destId="{FDB561C3-43D9-48D0-8F92-B37BBD0909A9}" srcOrd="0" destOrd="0" presId="urn:microsoft.com/office/officeart/2008/layout/VerticalCurvedList"/>
    <dgm:cxn modelId="{FC20D660-C79E-46AA-B66F-C5B884076AEA}" type="presParOf" srcId="{FDB561C3-43D9-48D0-8F92-B37BBD0909A9}" destId="{7F0F654C-239D-4E51-B1BD-DEA030281115}" srcOrd="0" destOrd="0" presId="urn:microsoft.com/office/officeart/2008/layout/VerticalCurvedList"/>
    <dgm:cxn modelId="{49D9095B-17D7-4446-8BA8-A72DEC2A164D}" type="presParOf" srcId="{FDB561C3-43D9-48D0-8F92-B37BBD0909A9}" destId="{7FF8745D-04A5-4296-9CA0-5A50DBAF9A92}" srcOrd="1" destOrd="0" presId="urn:microsoft.com/office/officeart/2008/layout/VerticalCurvedList"/>
    <dgm:cxn modelId="{C4651825-B005-49E8-A70E-3DBFD7C5563B}" type="presParOf" srcId="{FDB561C3-43D9-48D0-8F92-B37BBD0909A9}" destId="{6869416A-A5F1-45EF-B015-203027003D1F}" srcOrd="2" destOrd="0" presId="urn:microsoft.com/office/officeart/2008/layout/VerticalCurvedList"/>
    <dgm:cxn modelId="{0F0ED9B7-280D-4965-9AE4-EF18CBB02591}" type="presParOf" srcId="{FDB561C3-43D9-48D0-8F92-B37BBD0909A9}" destId="{9D9E78E0-9CE0-404F-A1F0-4C79C8E964C5}" srcOrd="3" destOrd="0" presId="urn:microsoft.com/office/officeart/2008/layout/VerticalCurvedList"/>
    <dgm:cxn modelId="{D6C74F41-FD93-4A86-A286-1192932E6C70}" type="presParOf" srcId="{E5B79F89-1D01-4EC0-B0E2-0A86E0FAB369}" destId="{D6ED95A4-C4C0-437B-B856-F0A922356C18}" srcOrd="1" destOrd="0" presId="urn:microsoft.com/office/officeart/2008/layout/VerticalCurvedList"/>
    <dgm:cxn modelId="{8C28A062-49D2-49EB-9D84-57219E13E54A}" type="presParOf" srcId="{E5B79F89-1D01-4EC0-B0E2-0A86E0FAB369}" destId="{3DBCFE4C-C2B4-449E-A973-40328664675F}" srcOrd="2" destOrd="0" presId="urn:microsoft.com/office/officeart/2008/layout/VerticalCurvedList"/>
    <dgm:cxn modelId="{A6AEA400-370B-4BDE-B53C-2FC1737F0B3A}" type="presParOf" srcId="{3DBCFE4C-C2B4-449E-A973-40328664675F}" destId="{7641628F-08E5-4C72-9374-26AFF436884A}" srcOrd="0" destOrd="0" presId="urn:microsoft.com/office/officeart/2008/layout/VerticalCurvedList"/>
    <dgm:cxn modelId="{FDA79B18-B8D5-4DE6-BE5B-CF30312CA98E}" type="presParOf" srcId="{E5B79F89-1D01-4EC0-B0E2-0A86E0FAB369}" destId="{332949BD-F5F6-4C77-9AEB-AB539F7AA4CC}" srcOrd="3" destOrd="0" presId="urn:microsoft.com/office/officeart/2008/layout/VerticalCurvedList"/>
    <dgm:cxn modelId="{75AA3EF2-B3F8-4555-972A-B6660575DFA3}" type="presParOf" srcId="{E5B79F89-1D01-4EC0-B0E2-0A86E0FAB369}" destId="{7C31481B-34A1-4275-9DFD-64A59159B14C}" srcOrd="4" destOrd="0" presId="urn:microsoft.com/office/officeart/2008/layout/VerticalCurvedList"/>
    <dgm:cxn modelId="{711D7AD0-AB58-4A1D-96E3-E41C09597405}" type="presParOf" srcId="{7C31481B-34A1-4275-9DFD-64A59159B14C}" destId="{47CCB19E-E829-4CA4-8547-4CA5C755CB2A}" srcOrd="0" destOrd="0" presId="urn:microsoft.com/office/officeart/2008/layout/VerticalCurvedList"/>
    <dgm:cxn modelId="{ADB1729F-E696-4E3C-BD4F-F47D54FC1C8D}" type="presParOf" srcId="{E5B79F89-1D01-4EC0-B0E2-0A86E0FAB369}" destId="{3530950F-84C8-44EF-A9A4-01A62BAB086C}" srcOrd="5" destOrd="0" presId="urn:microsoft.com/office/officeart/2008/layout/VerticalCurvedList"/>
    <dgm:cxn modelId="{4B2DED87-6365-452E-89F8-9C5B1839FAB9}" type="presParOf" srcId="{E5B79F89-1D01-4EC0-B0E2-0A86E0FAB369}" destId="{06D35B0E-74F4-4967-B2FE-3FD4C66B8FB8}" srcOrd="6" destOrd="0" presId="urn:microsoft.com/office/officeart/2008/layout/VerticalCurvedList"/>
    <dgm:cxn modelId="{26FE9422-03B6-49DE-8BF5-36349A5AC4BE}" type="presParOf" srcId="{06D35B0E-74F4-4967-B2FE-3FD4C66B8FB8}" destId="{CE1C19DA-CB21-474D-BEB9-1F2CBDEB38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D85204-8814-480B-BA07-04C2503B413B}"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IN"/>
        </a:p>
      </dgm:t>
    </dgm:pt>
    <dgm:pt modelId="{7CFC9644-31FD-4DF4-A8F6-D6BE6BAB0974}">
      <dgm:prSet phldrT="[Text]" custT="1"/>
      <dgm:spPr/>
      <dgm:t>
        <a:bodyPr/>
        <a:lstStyle/>
        <a:p>
          <a:r>
            <a:rPr lang="en-US" sz="1500" b="0" cap="none" spc="0">
              <a:ln w="0"/>
              <a:effectLst>
                <a:outerShdw blurRad="38100" dist="19050" dir="2700000" algn="tl" rotWithShape="0">
                  <a:schemeClr val="dk1">
                    <a:alpha val="40000"/>
                  </a:schemeClr>
                </a:outerShdw>
              </a:effectLst>
            </a:rPr>
            <a:t>Population Updating</a:t>
          </a:r>
          <a:endParaRPr lang="en-IN" sz="1500" b="0" cap="none" spc="0" dirty="0">
            <a:ln w="0"/>
            <a:effectLst>
              <a:outerShdw blurRad="38100" dist="19050" dir="2700000" algn="tl" rotWithShape="0">
                <a:schemeClr val="dk1">
                  <a:alpha val="40000"/>
                </a:schemeClr>
              </a:outerShdw>
            </a:effectLst>
          </a:endParaRPr>
        </a:p>
      </dgm:t>
    </dgm:pt>
    <dgm:pt modelId="{025A2723-087D-481E-AB71-173F29A88D71}" type="parTrans" cxnId="{C7E914E6-D655-4F5D-BB5D-BC73126E631F}">
      <dgm:prSet/>
      <dgm:spPr/>
      <dgm:t>
        <a:bodyPr/>
        <a:lstStyle/>
        <a:p>
          <a:endParaRPr lang="en-IN"/>
        </a:p>
      </dgm:t>
    </dgm:pt>
    <dgm:pt modelId="{11E66B31-81B5-495A-9BF8-649E4D89C476}" type="sibTrans" cxnId="{C7E914E6-D655-4F5D-BB5D-BC73126E631F}">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F9F0655F-6A84-4E7A-A373-22242460E16C}">
      <dgm:prSet phldrT="[Text]" custT="1"/>
      <dgm:spPr/>
      <dgm:t>
        <a:bodyPr/>
        <a:lstStyle/>
        <a:p>
          <a:r>
            <a:rPr lang="en-US" sz="1500" b="0" cap="none" spc="0" dirty="0">
              <a:ln w="0"/>
              <a:effectLst>
                <a:outerShdw blurRad="38100" dist="19050" dir="2700000" algn="tl" rotWithShape="0">
                  <a:schemeClr val="dk1">
                    <a:alpha val="40000"/>
                  </a:schemeClr>
                </a:outerShdw>
              </a:effectLst>
            </a:rPr>
            <a:t>Send Employed Bees</a:t>
          </a:r>
          <a:endParaRPr lang="en-IN" sz="1500" b="0" cap="none" spc="0" dirty="0">
            <a:ln w="0"/>
            <a:effectLst>
              <a:outerShdw blurRad="38100" dist="19050" dir="2700000" algn="tl" rotWithShape="0">
                <a:schemeClr val="dk1">
                  <a:alpha val="40000"/>
                </a:schemeClr>
              </a:outerShdw>
            </a:effectLst>
          </a:endParaRPr>
        </a:p>
      </dgm:t>
    </dgm:pt>
    <dgm:pt modelId="{7E0AD2A9-DFF0-4BD8-8A69-694272564659}" type="parTrans" cxnId="{0AA841E3-CBCD-48E4-9C7B-297B540B149C}">
      <dgm:prSet/>
      <dgm:spPr/>
      <dgm:t>
        <a:bodyPr/>
        <a:lstStyle/>
        <a:p>
          <a:endParaRPr lang="en-IN"/>
        </a:p>
      </dgm:t>
    </dgm:pt>
    <dgm:pt modelId="{12F46791-3DDB-4A5A-8389-D965EC9190F8}" type="sibTrans" cxnId="{0AA841E3-CBCD-48E4-9C7B-297B540B149C}">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48A3E049-A5F0-4C66-998F-68889565307E}">
      <dgm:prSet phldrT="[Text]" custT="1"/>
      <dgm:spPr/>
      <dgm:t>
        <a:bodyPr/>
        <a:lstStyle/>
        <a:p>
          <a:r>
            <a:rPr lang="en-US" sz="1500" b="0" cap="none" spc="0" dirty="0">
              <a:ln w="0"/>
              <a:effectLst>
                <a:outerShdw blurRad="38100" dist="19050" dir="2700000" algn="tl" rotWithShape="0">
                  <a:schemeClr val="dk1">
                    <a:alpha val="40000"/>
                  </a:schemeClr>
                </a:outerShdw>
              </a:effectLst>
            </a:rPr>
            <a:t>NDS Archive Updating</a:t>
          </a:r>
          <a:endParaRPr lang="en-IN" sz="1500" b="0" cap="none" spc="0" dirty="0">
            <a:ln w="0"/>
            <a:effectLst>
              <a:outerShdw blurRad="38100" dist="19050" dir="2700000" algn="tl" rotWithShape="0">
                <a:schemeClr val="dk1">
                  <a:alpha val="40000"/>
                </a:schemeClr>
              </a:outerShdw>
            </a:effectLst>
          </a:endParaRPr>
        </a:p>
      </dgm:t>
    </dgm:pt>
    <dgm:pt modelId="{9072CA3D-3A6F-41AF-BBA3-3DF861F3F117}" type="parTrans" cxnId="{B2033082-E91C-4C98-AB61-84D26BF0897A}">
      <dgm:prSet/>
      <dgm:spPr/>
      <dgm:t>
        <a:bodyPr/>
        <a:lstStyle/>
        <a:p>
          <a:endParaRPr lang="en-IN"/>
        </a:p>
      </dgm:t>
    </dgm:pt>
    <dgm:pt modelId="{FD05626B-6580-47FD-BD68-F2121FD379ED}" type="sibTrans" cxnId="{B2033082-E91C-4C98-AB61-84D26BF0897A}">
      <dgm:prSet/>
      <dgm:spPr/>
      <dgm:t>
        <a:bodyPr/>
        <a:lstStyle/>
        <a:p>
          <a:endParaRPr lang="en-IN" b="0" cap="none" spc="0">
            <a:ln w="0"/>
            <a:solidFill>
              <a:schemeClr val="tx1"/>
            </a:solidFill>
            <a:effectLst>
              <a:outerShdw blurRad="38100" dist="19050" dir="2700000" algn="tl" rotWithShape="0">
                <a:schemeClr val="dk1">
                  <a:alpha val="40000"/>
                </a:schemeClr>
              </a:outerShdw>
            </a:effectLst>
          </a:endParaRPr>
        </a:p>
      </dgm:t>
    </dgm:pt>
    <dgm:pt modelId="{B2A9BFB0-C39F-48B0-BD14-79B5504D0E9B}">
      <dgm:prSet phldrT="[Text]" custT="1"/>
      <dgm:spPr/>
      <dgm:t>
        <a:bodyPr/>
        <a:lstStyle/>
        <a:p>
          <a:r>
            <a:rPr lang="en-US" sz="1500" b="0" cap="none" spc="0" dirty="0">
              <a:ln w="0"/>
              <a:effectLst>
                <a:outerShdw blurRad="38100" dist="19050" dir="2700000" algn="tl" rotWithShape="0">
                  <a:schemeClr val="dk1">
                    <a:alpha val="40000"/>
                  </a:schemeClr>
                </a:outerShdw>
              </a:effectLst>
            </a:rPr>
            <a:t>Send Onlooker Bees</a:t>
          </a:r>
          <a:endParaRPr lang="en-IN" sz="1500" b="0" cap="none" spc="0" dirty="0">
            <a:ln w="0"/>
            <a:effectLst>
              <a:outerShdw blurRad="38100" dist="19050" dir="2700000" algn="tl" rotWithShape="0">
                <a:schemeClr val="dk1">
                  <a:alpha val="40000"/>
                </a:schemeClr>
              </a:outerShdw>
            </a:effectLst>
          </a:endParaRPr>
        </a:p>
      </dgm:t>
    </dgm:pt>
    <dgm:pt modelId="{BD8BA710-72B3-44F0-AAF3-0C7FE860D401}" type="parTrans" cxnId="{0EAB077E-5FE3-4634-B560-7CDEAFADE86A}">
      <dgm:prSet/>
      <dgm:spPr/>
      <dgm:t>
        <a:bodyPr/>
        <a:lstStyle/>
        <a:p>
          <a:endParaRPr lang="en-IN"/>
        </a:p>
      </dgm:t>
    </dgm:pt>
    <dgm:pt modelId="{3C82F613-A76C-4CEB-BBA3-C63386E383B1}" type="sibTrans" cxnId="{0EAB077E-5FE3-4634-B560-7CDEAFADE86A}">
      <dgm:prSet/>
      <dgm:spPr/>
      <dgm:t>
        <a:bodyPr/>
        <a:lstStyle/>
        <a:p>
          <a:endParaRPr lang="en-IN"/>
        </a:p>
      </dgm:t>
    </dgm:pt>
    <dgm:pt modelId="{486CDF9D-E7F1-495C-926A-EDFF610FD3B8}">
      <dgm:prSet phldrT="[Text]" custT="1"/>
      <dgm:spPr/>
      <dgm:t>
        <a:bodyPr/>
        <a:lstStyle/>
        <a:p>
          <a:r>
            <a:rPr lang="en-US" sz="1500" b="0" cap="none" spc="0">
              <a:ln w="0"/>
              <a:effectLst>
                <a:outerShdw blurRad="38100" dist="19050" dir="2700000" algn="tl" rotWithShape="0">
                  <a:schemeClr val="dk1">
                    <a:alpha val="40000"/>
                  </a:schemeClr>
                </a:outerShdw>
              </a:effectLst>
            </a:rPr>
            <a:t>Send Scout Bees</a:t>
          </a:r>
          <a:endParaRPr lang="en-IN" sz="1500" b="0" cap="none" spc="0" dirty="0">
            <a:ln w="0"/>
            <a:effectLst>
              <a:outerShdw blurRad="38100" dist="19050" dir="2700000" algn="tl" rotWithShape="0">
                <a:schemeClr val="dk1">
                  <a:alpha val="40000"/>
                </a:schemeClr>
              </a:outerShdw>
            </a:effectLst>
          </a:endParaRPr>
        </a:p>
      </dgm:t>
    </dgm:pt>
    <dgm:pt modelId="{F58F20D1-E974-4EA8-A2FF-8FE6207306F0}" type="parTrans" cxnId="{E5305250-3CC0-44DA-86F0-B09C6E9C7E29}">
      <dgm:prSet/>
      <dgm:spPr/>
      <dgm:t>
        <a:bodyPr/>
        <a:lstStyle/>
        <a:p>
          <a:endParaRPr lang="en-IN"/>
        </a:p>
      </dgm:t>
    </dgm:pt>
    <dgm:pt modelId="{A66B51AD-51CA-4F6F-B011-F7D69F7253A3}" type="sibTrans" cxnId="{E5305250-3CC0-44DA-86F0-B09C6E9C7E29}">
      <dgm:prSet/>
      <dgm:spPr/>
      <dgm:t>
        <a:bodyPr/>
        <a:lstStyle/>
        <a:p>
          <a:endParaRPr lang="en-IN"/>
        </a:p>
      </dgm:t>
    </dgm:pt>
    <dgm:pt modelId="{898CB888-3958-4349-B37C-E09A15E41E7C}" type="pres">
      <dgm:prSet presAssocID="{54D85204-8814-480B-BA07-04C2503B413B}" presName="cycle" presStyleCnt="0">
        <dgm:presLayoutVars>
          <dgm:dir/>
          <dgm:resizeHandles val="exact"/>
        </dgm:presLayoutVars>
      </dgm:prSet>
      <dgm:spPr/>
    </dgm:pt>
    <dgm:pt modelId="{AFAB7BFC-B890-4E0E-ADE2-36F7451FB299}" type="pres">
      <dgm:prSet presAssocID="{7CFC9644-31FD-4DF4-A8F6-D6BE6BAB0974}" presName="node" presStyleLbl="node1" presStyleIdx="0" presStyleCnt="5">
        <dgm:presLayoutVars>
          <dgm:bulletEnabled val="1"/>
        </dgm:presLayoutVars>
      </dgm:prSet>
      <dgm:spPr/>
    </dgm:pt>
    <dgm:pt modelId="{F1A0252C-2D78-4CB5-B4C4-BE9F53ED84EE}" type="pres">
      <dgm:prSet presAssocID="{11E66B31-81B5-495A-9BF8-649E4D89C476}" presName="sibTrans" presStyleLbl="sibTrans2D1" presStyleIdx="0" presStyleCnt="5"/>
      <dgm:spPr/>
    </dgm:pt>
    <dgm:pt modelId="{84899533-589E-466B-AA37-799AE8BAC2D9}" type="pres">
      <dgm:prSet presAssocID="{11E66B31-81B5-495A-9BF8-649E4D89C476}" presName="connectorText" presStyleLbl="sibTrans2D1" presStyleIdx="0" presStyleCnt="5"/>
      <dgm:spPr/>
    </dgm:pt>
    <dgm:pt modelId="{D76B6974-C079-4ECE-A1E7-4E629E18A2F2}" type="pres">
      <dgm:prSet presAssocID="{F9F0655F-6A84-4E7A-A373-22242460E16C}" presName="node" presStyleLbl="node1" presStyleIdx="1" presStyleCnt="5">
        <dgm:presLayoutVars>
          <dgm:bulletEnabled val="1"/>
        </dgm:presLayoutVars>
      </dgm:prSet>
      <dgm:spPr/>
    </dgm:pt>
    <dgm:pt modelId="{1CC27382-B426-48A0-91E5-ACE8201A9C73}" type="pres">
      <dgm:prSet presAssocID="{12F46791-3DDB-4A5A-8389-D965EC9190F8}" presName="sibTrans" presStyleLbl="sibTrans2D1" presStyleIdx="1" presStyleCnt="5"/>
      <dgm:spPr/>
    </dgm:pt>
    <dgm:pt modelId="{E2674E79-E524-4D40-838D-8EEA953B1CC2}" type="pres">
      <dgm:prSet presAssocID="{12F46791-3DDB-4A5A-8389-D965EC9190F8}" presName="connectorText" presStyleLbl="sibTrans2D1" presStyleIdx="1" presStyleCnt="5"/>
      <dgm:spPr/>
    </dgm:pt>
    <dgm:pt modelId="{E62AE200-2FE0-48A6-BD11-CA5F79B2F24E}" type="pres">
      <dgm:prSet presAssocID="{B2A9BFB0-C39F-48B0-BD14-79B5504D0E9B}" presName="node" presStyleLbl="node1" presStyleIdx="2" presStyleCnt="5">
        <dgm:presLayoutVars>
          <dgm:bulletEnabled val="1"/>
        </dgm:presLayoutVars>
      </dgm:prSet>
      <dgm:spPr/>
    </dgm:pt>
    <dgm:pt modelId="{C473A7B2-7A40-414E-A21B-97EBA6726167}" type="pres">
      <dgm:prSet presAssocID="{3C82F613-A76C-4CEB-BBA3-C63386E383B1}" presName="sibTrans" presStyleLbl="sibTrans2D1" presStyleIdx="2" presStyleCnt="5"/>
      <dgm:spPr/>
    </dgm:pt>
    <dgm:pt modelId="{1E53AC81-E0BE-479C-B14E-99AE37E5A4B4}" type="pres">
      <dgm:prSet presAssocID="{3C82F613-A76C-4CEB-BBA3-C63386E383B1}" presName="connectorText" presStyleLbl="sibTrans2D1" presStyleIdx="2" presStyleCnt="5"/>
      <dgm:spPr/>
    </dgm:pt>
    <dgm:pt modelId="{C46F3C9E-319D-4176-8853-A7789F5A1B2D}" type="pres">
      <dgm:prSet presAssocID="{486CDF9D-E7F1-495C-926A-EDFF610FD3B8}" presName="node" presStyleLbl="node1" presStyleIdx="3" presStyleCnt="5">
        <dgm:presLayoutVars>
          <dgm:bulletEnabled val="1"/>
        </dgm:presLayoutVars>
      </dgm:prSet>
      <dgm:spPr/>
    </dgm:pt>
    <dgm:pt modelId="{9056AAF9-3844-4C41-B44C-128307CC49C9}" type="pres">
      <dgm:prSet presAssocID="{A66B51AD-51CA-4F6F-B011-F7D69F7253A3}" presName="sibTrans" presStyleLbl="sibTrans2D1" presStyleIdx="3" presStyleCnt="5"/>
      <dgm:spPr/>
    </dgm:pt>
    <dgm:pt modelId="{69A83721-3B70-4AAC-9A11-2EF9D93B4B71}" type="pres">
      <dgm:prSet presAssocID="{A66B51AD-51CA-4F6F-B011-F7D69F7253A3}" presName="connectorText" presStyleLbl="sibTrans2D1" presStyleIdx="3" presStyleCnt="5"/>
      <dgm:spPr/>
    </dgm:pt>
    <dgm:pt modelId="{12339CED-7292-4C82-9FFF-8B6614A8FB2F}" type="pres">
      <dgm:prSet presAssocID="{48A3E049-A5F0-4C66-998F-68889565307E}" presName="node" presStyleLbl="node1" presStyleIdx="4" presStyleCnt="5">
        <dgm:presLayoutVars>
          <dgm:bulletEnabled val="1"/>
        </dgm:presLayoutVars>
      </dgm:prSet>
      <dgm:spPr/>
    </dgm:pt>
    <dgm:pt modelId="{39F422C1-B377-42B4-90D1-FFDDC8350B22}" type="pres">
      <dgm:prSet presAssocID="{FD05626B-6580-47FD-BD68-F2121FD379ED}" presName="sibTrans" presStyleLbl="sibTrans2D1" presStyleIdx="4" presStyleCnt="5"/>
      <dgm:spPr/>
    </dgm:pt>
    <dgm:pt modelId="{4F4799B5-83BC-4E68-9922-7DBED1686F96}" type="pres">
      <dgm:prSet presAssocID="{FD05626B-6580-47FD-BD68-F2121FD379ED}" presName="connectorText" presStyleLbl="sibTrans2D1" presStyleIdx="4" presStyleCnt="5"/>
      <dgm:spPr/>
    </dgm:pt>
  </dgm:ptLst>
  <dgm:cxnLst>
    <dgm:cxn modelId="{DC95AF13-42C9-4E1A-B0CD-11A092DAFEBB}" type="presOf" srcId="{486CDF9D-E7F1-495C-926A-EDFF610FD3B8}" destId="{C46F3C9E-319D-4176-8853-A7789F5A1B2D}" srcOrd="0" destOrd="0" presId="urn:microsoft.com/office/officeart/2005/8/layout/cycle2"/>
    <dgm:cxn modelId="{31100415-257D-45EF-95AB-3402A5F0307B}" type="presOf" srcId="{3C82F613-A76C-4CEB-BBA3-C63386E383B1}" destId="{C473A7B2-7A40-414E-A21B-97EBA6726167}" srcOrd="0" destOrd="0" presId="urn:microsoft.com/office/officeart/2005/8/layout/cycle2"/>
    <dgm:cxn modelId="{C8BE0E20-78C7-4FF8-8F99-76745A1FB265}" type="presOf" srcId="{11E66B31-81B5-495A-9BF8-649E4D89C476}" destId="{F1A0252C-2D78-4CB5-B4C4-BE9F53ED84EE}" srcOrd="0" destOrd="0" presId="urn:microsoft.com/office/officeart/2005/8/layout/cycle2"/>
    <dgm:cxn modelId="{76419461-332B-4CE2-B5C2-791023846593}" type="presOf" srcId="{54D85204-8814-480B-BA07-04C2503B413B}" destId="{898CB888-3958-4349-B37C-E09A15E41E7C}" srcOrd="0" destOrd="0" presId="urn:microsoft.com/office/officeart/2005/8/layout/cycle2"/>
    <dgm:cxn modelId="{42839B67-D62A-43AB-B102-3871339934BE}" type="presOf" srcId="{3C82F613-A76C-4CEB-BBA3-C63386E383B1}" destId="{1E53AC81-E0BE-479C-B14E-99AE37E5A4B4}" srcOrd="1" destOrd="0" presId="urn:microsoft.com/office/officeart/2005/8/layout/cycle2"/>
    <dgm:cxn modelId="{CCD6C74D-1B41-4279-A676-4B3D2F9A18C0}" type="presOf" srcId="{A66B51AD-51CA-4F6F-B011-F7D69F7253A3}" destId="{69A83721-3B70-4AAC-9A11-2EF9D93B4B71}" srcOrd="1" destOrd="0" presId="urn:microsoft.com/office/officeart/2005/8/layout/cycle2"/>
    <dgm:cxn modelId="{E5305250-3CC0-44DA-86F0-B09C6E9C7E29}" srcId="{54D85204-8814-480B-BA07-04C2503B413B}" destId="{486CDF9D-E7F1-495C-926A-EDFF610FD3B8}" srcOrd="3" destOrd="0" parTransId="{F58F20D1-E974-4EA8-A2FF-8FE6207306F0}" sibTransId="{A66B51AD-51CA-4F6F-B011-F7D69F7253A3}"/>
    <dgm:cxn modelId="{43AD1053-BF7D-48D2-BC9D-DD72777B4C7D}" type="presOf" srcId="{48A3E049-A5F0-4C66-998F-68889565307E}" destId="{12339CED-7292-4C82-9FFF-8B6614A8FB2F}" srcOrd="0" destOrd="0" presId="urn:microsoft.com/office/officeart/2005/8/layout/cycle2"/>
    <dgm:cxn modelId="{F3824A76-DF49-4CCA-A550-D876422A110B}" type="presOf" srcId="{7CFC9644-31FD-4DF4-A8F6-D6BE6BAB0974}" destId="{AFAB7BFC-B890-4E0E-ADE2-36F7451FB299}" srcOrd="0" destOrd="0" presId="urn:microsoft.com/office/officeart/2005/8/layout/cycle2"/>
    <dgm:cxn modelId="{7F354058-EE3B-465F-93FC-04E183E2BC58}" type="presOf" srcId="{FD05626B-6580-47FD-BD68-F2121FD379ED}" destId="{4F4799B5-83BC-4E68-9922-7DBED1686F96}" srcOrd="1" destOrd="0" presId="urn:microsoft.com/office/officeart/2005/8/layout/cycle2"/>
    <dgm:cxn modelId="{0EAB077E-5FE3-4634-B560-7CDEAFADE86A}" srcId="{54D85204-8814-480B-BA07-04C2503B413B}" destId="{B2A9BFB0-C39F-48B0-BD14-79B5504D0E9B}" srcOrd="2" destOrd="0" parTransId="{BD8BA710-72B3-44F0-AAF3-0C7FE860D401}" sibTransId="{3C82F613-A76C-4CEB-BBA3-C63386E383B1}"/>
    <dgm:cxn modelId="{B2033082-E91C-4C98-AB61-84D26BF0897A}" srcId="{54D85204-8814-480B-BA07-04C2503B413B}" destId="{48A3E049-A5F0-4C66-998F-68889565307E}" srcOrd="4" destOrd="0" parTransId="{9072CA3D-3A6F-41AF-BBA3-3DF861F3F117}" sibTransId="{FD05626B-6580-47FD-BD68-F2121FD379ED}"/>
    <dgm:cxn modelId="{8A0EA990-38F7-4781-B5BD-A4C4723B7473}" type="presOf" srcId="{FD05626B-6580-47FD-BD68-F2121FD379ED}" destId="{39F422C1-B377-42B4-90D1-FFDDC8350B22}" srcOrd="0" destOrd="0" presId="urn:microsoft.com/office/officeart/2005/8/layout/cycle2"/>
    <dgm:cxn modelId="{0ECD5D92-8DEC-4ACB-A457-D59E5F8BF1D2}" type="presOf" srcId="{B2A9BFB0-C39F-48B0-BD14-79B5504D0E9B}" destId="{E62AE200-2FE0-48A6-BD11-CA5F79B2F24E}" srcOrd="0" destOrd="0" presId="urn:microsoft.com/office/officeart/2005/8/layout/cycle2"/>
    <dgm:cxn modelId="{68FFAFBA-ABF6-4707-97B0-BF12C1283110}" type="presOf" srcId="{F9F0655F-6A84-4E7A-A373-22242460E16C}" destId="{D76B6974-C079-4ECE-A1E7-4E629E18A2F2}" srcOrd="0" destOrd="0" presId="urn:microsoft.com/office/officeart/2005/8/layout/cycle2"/>
    <dgm:cxn modelId="{2F4A0EC2-8ACF-461F-946A-A11D0AE2FB44}" type="presOf" srcId="{12F46791-3DDB-4A5A-8389-D965EC9190F8}" destId="{1CC27382-B426-48A0-91E5-ACE8201A9C73}" srcOrd="0" destOrd="0" presId="urn:microsoft.com/office/officeart/2005/8/layout/cycle2"/>
    <dgm:cxn modelId="{D83E60C8-80BC-4E02-94E2-ECD9E2D5DE85}" type="presOf" srcId="{12F46791-3DDB-4A5A-8389-D965EC9190F8}" destId="{E2674E79-E524-4D40-838D-8EEA953B1CC2}" srcOrd="1" destOrd="0" presId="urn:microsoft.com/office/officeart/2005/8/layout/cycle2"/>
    <dgm:cxn modelId="{EFCF04CD-6283-466D-841E-F0449D14A7F5}" type="presOf" srcId="{A66B51AD-51CA-4F6F-B011-F7D69F7253A3}" destId="{9056AAF9-3844-4C41-B44C-128307CC49C9}" srcOrd="0" destOrd="0" presId="urn:microsoft.com/office/officeart/2005/8/layout/cycle2"/>
    <dgm:cxn modelId="{0AA841E3-CBCD-48E4-9C7B-297B540B149C}" srcId="{54D85204-8814-480B-BA07-04C2503B413B}" destId="{F9F0655F-6A84-4E7A-A373-22242460E16C}" srcOrd="1" destOrd="0" parTransId="{7E0AD2A9-DFF0-4BD8-8A69-694272564659}" sibTransId="{12F46791-3DDB-4A5A-8389-D965EC9190F8}"/>
    <dgm:cxn modelId="{C7E914E6-D655-4F5D-BB5D-BC73126E631F}" srcId="{54D85204-8814-480B-BA07-04C2503B413B}" destId="{7CFC9644-31FD-4DF4-A8F6-D6BE6BAB0974}" srcOrd="0" destOrd="0" parTransId="{025A2723-087D-481E-AB71-173F29A88D71}" sibTransId="{11E66B31-81B5-495A-9BF8-649E4D89C476}"/>
    <dgm:cxn modelId="{0178D4E8-EB36-4045-A872-6BB29F7EAD49}" type="presOf" srcId="{11E66B31-81B5-495A-9BF8-649E4D89C476}" destId="{84899533-589E-466B-AA37-799AE8BAC2D9}" srcOrd="1" destOrd="0" presId="urn:microsoft.com/office/officeart/2005/8/layout/cycle2"/>
    <dgm:cxn modelId="{58438D58-9678-4AF7-BB2B-0FD8BF4AC1FF}" type="presParOf" srcId="{898CB888-3958-4349-B37C-E09A15E41E7C}" destId="{AFAB7BFC-B890-4E0E-ADE2-36F7451FB299}" srcOrd="0" destOrd="0" presId="urn:microsoft.com/office/officeart/2005/8/layout/cycle2"/>
    <dgm:cxn modelId="{7F9B73C2-2513-4235-B839-BE47E1B712FC}" type="presParOf" srcId="{898CB888-3958-4349-B37C-E09A15E41E7C}" destId="{F1A0252C-2D78-4CB5-B4C4-BE9F53ED84EE}" srcOrd="1" destOrd="0" presId="urn:microsoft.com/office/officeart/2005/8/layout/cycle2"/>
    <dgm:cxn modelId="{5333EA17-8546-427B-BBF0-D35062782967}" type="presParOf" srcId="{F1A0252C-2D78-4CB5-B4C4-BE9F53ED84EE}" destId="{84899533-589E-466B-AA37-799AE8BAC2D9}" srcOrd="0" destOrd="0" presId="urn:microsoft.com/office/officeart/2005/8/layout/cycle2"/>
    <dgm:cxn modelId="{C314F801-8E47-40A3-826B-7963C7164338}" type="presParOf" srcId="{898CB888-3958-4349-B37C-E09A15E41E7C}" destId="{D76B6974-C079-4ECE-A1E7-4E629E18A2F2}" srcOrd="2" destOrd="0" presId="urn:microsoft.com/office/officeart/2005/8/layout/cycle2"/>
    <dgm:cxn modelId="{5700D70B-80BB-47F3-9274-4753933CA91E}" type="presParOf" srcId="{898CB888-3958-4349-B37C-E09A15E41E7C}" destId="{1CC27382-B426-48A0-91E5-ACE8201A9C73}" srcOrd="3" destOrd="0" presId="urn:microsoft.com/office/officeart/2005/8/layout/cycle2"/>
    <dgm:cxn modelId="{A17C0FFC-D9BD-42A1-9E1B-D4A4FDD8492E}" type="presParOf" srcId="{1CC27382-B426-48A0-91E5-ACE8201A9C73}" destId="{E2674E79-E524-4D40-838D-8EEA953B1CC2}" srcOrd="0" destOrd="0" presId="urn:microsoft.com/office/officeart/2005/8/layout/cycle2"/>
    <dgm:cxn modelId="{96BC3203-B07E-4214-A29B-8812FA543087}" type="presParOf" srcId="{898CB888-3958-4349-B37C-E09A15E41E7C}" destId="{E62AE200-2FE0-48A6-BD11-CA5F79B2F24E}" srcOrd="4" destOrd="0" presId="urn:microsoft.com/office/officeart/2005/8/layout/cycle2"/>
    <dgm:cxn modelId="{EE13AC28-4380-4A52-B5FF-3EB19270D2C9}" type="presParOf" srcId="{898CB888-3958-4349-B37C-E09A15E41E7C}" destId="{C473A7B2-7A40-414E-A21B-97EBA6726167}" srcOrd="5" destOrd="0" presId="urn:microsoft.com/office/officeart/2005/8/layout/cycle2"/>
    <dgm:cxn modelId="{E9EFE516-B45A-43A8-9AC7-FD9DEDBC70F5}" type="presParOf" srcId="{C473A7B2-7A40-414E-A21B-97EBA6726167}" destId="{1E53AC81-E0BE-479C-B14E-99AE37E5A4B4}" srcOrd="0" destOrd="0" presId="urn:microsoft.com/office/officeart/2005/8/layout/cycle2"/>
    <dgm:cxn modelId="{C1504B19-379A-4536-B09C-A72B88DB0B19}" type="presParOf" srcId="{898CB888-3958-4349-B37C-E09A15E41E7C}" destId="{C46F3C9E-319D-4176-8853-A7789F5A1B2D}" srcOrd="6" destOrd="0" presId="urn:microsoft.com/office/officeart/2005/8/layout/cycle2"/>
    <dgm:cxn modelId="{CF4424C5-C2AF-4367-973B-3B97B53C075D}" type="presParOf" srcId="{898CB888-3958-4349-B37C-E09A15E41E7C}" destId="{9056AAF9-3844-4C41-B44C-128307CC49C9}" srcOrd="7" destOrd="0" presId="urn:microsoft.com/office/officeart/2005/8/layout/cycle2"/>
    <dgm:cxn modelId="{CFBC991F-A2AE-4A45-A61A-568717D86272}" type="presParOf" srcId="{9056AAF9-3844-4C41-B44C-128307CC49C9}" destId="{69A83721-3B70-4AAC-9A11-2EF9D93B4B71}" srcOrd="0" destOrd="0" presId="urn:microsoft.com/office/officeart/2005/8/layout/cycle2"/>
    <dgm:cxn modelId="{BBFA13C9-A575-4D33-9C01-539869B62F47}" type="presParOf" srcId="{898CB888-3958-4349-B37C-E09A15E41E7C}" destId="{12339CED-7292-4C82-9FFF-8B6614A8FB2F}" srcOrd="8" destOrd="0" presId="urn:microsoft.com/office/officeart/2005/8/layout/cycle2"/>
    <dgm:cxn modelId="{5E9F1BC4-5B8F-4835-90D9-D3B9FA57F627}" type="presParOf" srcId="{898CB888-3958-4349-B37C-E09A15E41E7C}" destId="{39F422C1-B377-42B4-90D1-FFDDC8350B22}" srcOrd="9" destOrd="0" presId="urn:microsoft.com/office/officeart/2005/8/layout/cycle2"/>
    <dgm:cxn modelId="{814FAFC1-9139-4851-9901-76E134C011F3}" type="presParOf" srcId="{39F422C1-B377-42B4-90D1-FFDDC8350B22}" destId="{4F4799B5-83BC-4E68-9922-7DBED1686F9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9508BA-D014-4A2F-97A6-86A7BEDB5A70}"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IN"/>
        </a:p>
      </dgm:t>
    </dgm:pt>
    <dgm:pt modelId="{0AB41982-524C-4A86-897B-4C345004702E}">
      <dgm:prSet phldrT="[Text]"/>
      <dgm:spPr/>
      <dgm:t>
        <a:bodyPr/>
        <a:lstStyle/>
        <a:p>
          <a:pPr>
            <a:lnSpc>
              <a:spcPct val="100000"/>
            </a:lnSpc>
          </a:pPr>
          <a:r>
            <a:rPr lang="en-US" b="1" dirty="0"/>
            <a:t>Mutation operator application:</a:t>
          </a:r>
          <a:br>
            <a:rPr lang="en-US" dirty="0"/>
          </a:br>
          <a:r>
            <a:rPr lang="en-US" dirty="0"/>
            <a:t>For each solution , mutation operation is carried out based on a predefined condition</a:t>
          </a:r>
          <a:br>
            <a:rPr lang="en-US" dirty="0"/>
          </a:br>
          <a:endParaRPr lang="en-IN" dirty="0"/>
        </a:p>
      </dgm:t>
    </dgm:pt>
    <dgm:pt modelId="{0A630C98-3F5D-4378-9E96-08344EE7858B}" type="parTrans" cxnId="{A3D226CF-DF56-424F-92C6-684774BC69E4}">
      <dgm:prSet/>
      <dgm:spPr/>
      <dgm:t>
        <a:bodyPr/>
        <a:lstStyle/>
        <a:p>
          <a:endParaRPr lang="en-IN"/>
        </a:p>
      </dgm:t>
    </dgm:pt>
    <dgm:pt modelId="{E79F11A8-8F78-4D61-80D7-27EA6F2C5F4F}" type="sibTrans" cxnId="{A3D226CF-DF56-424F-92C6-684774BC69E4}">
      <dgm:prSet/>
      <dgm:spPr/>
      <dgm:t>
        <a:bodyPr/>
        <a:lstStyle/>
        <a:p>
          <a:endParaRPr lang="en-IN"/>
        </a:p>
      </dgm:t>
    </dgm:pt>
    <dgm:pt modelId="{FA007CF2-5F03-422C-850C-3BDFD7A5D79B}">
      <dgm:prSet phldrT="[Text]"/>
      <dgm:spPr/>
      <dgm:t>
        <a:bodyPr/>
        <a:lstStyle/>
        <a:p>
          <a:pPr>
            <a:lnSpc>
              <a:spcPct val="100000"/>
            </a:lnSpc>
          </a:pPr>
          <a:r>
            <a:rPr lang="en-US" b="1" dirty="0"/>
            <a:t>Domination criteria check:</a:t>
          </a:r>
          <a:br>
            <a:rPr lang="en-US" dirty="0"/>
          </a:br>
          <a:r>
            <a:rPr lang="en-US" dirty="0"/>
            <a:t>Each solution and its newly mutated form is subjected to a Domination criteria check</a:t>
          </a:r>
          <a:endParaRPr lang="en-IN" dirty="0"/>
        </a:p>
      </dgm:t>
    </dgm:pt>
    <dgm:pt modelId="{6790E098-5101-4870-8768-ED6BF4C55FCB}" type="parTrans" cxnId="{1A43BB02-9729-4BB2-8547-5FCB7F40C11F}">
      <dgm:prSet/>
      <dgm:spPr/>
      <dgm:t>
        <a:bodyPr/>
        <a:lstStyle/>
        <a:p>
          <a:endParaRPr lang="en-IN"/>
        </a:p>
      </dgm:t>
    </dgm:pt>
    <dgm:pt modelId="{0C2B38EE-C22E-4297-8B2F-8179FE39A1CE}" type="sibTrans" cxnId="{1A43BB02-9729-4BB2-8547-5FCB7F40C11F}">
      <dgm:prSet/>
      <dgm:spPr/>
      <dgm:t>
        <a:bodyPr/>
        <a:lstStyle/>
        <a:p>
          <a:endParaRPr lang="en-IN"/>
        </a:p>
      </dgm:t>
    </dgm:pt>
    <dgm:pt modelId="{164D32CD-A96B-4E62-BA64-1E42BF547D77}">
      <dgm:prSet phldrT="[Text]"/>
      <dgm:spPr/>
      <dgm:t>
        <a:bodyPr/>
        <a:lstStyle/>
        <a:p>
          <a:pPr>
            <a:lnSpc>
              <a:spcPct val="100000"/>
            </a:lnSpc>
          </a:pPr>
          <a:r>
            <a:rPr lang="en-US" b="1" dirty="0"/>
            <a:t>Replacement:</a:t>
          </a:r>
          <a:br>
            <a:rPr lang="en-US" dirty="0"/>
          </a:br>
          <a:r>
            <a:rPr lang="en-US" dirty="0"/>
            <a:t>If the newly mutated solution is more efficient than the original one, replace the original solution with the mutated one</a:t>
          </a:r>
          <a:endParaRPr lang="en-IN" dirty="0"/>
        </a:p>
      </dgm:t>
    </dgm:pt>
    <dgm:pt modelId="{32EA5DB5-AEAA-411D-8808-3AECACB54545}" type="parTrans" cxnId="{9962342F-EDDA-4923-A51F-3058E8250D66}">
      <dgm:prSet/>
      <dgm:spPr/>
      <dgm:t>
        <a:bodyPr/>
        <a:lstStyle/>
        <a:p>
          <a:endParaRPr lang="en-IN"/>
        </a:p>
      </dgm:t>
    </dgm:pt>
    <dgm:pt modelId="{357D7BE4-6FDF-4F90-B1C5-FA0EC4476522}" type="sibTrans" cxnId="{9962342F-EDDA-4923-A51F-3058E8250D66}">
      <dgm:prSet/>
      <dgm:spPr/>
      <dgm:t>
        <a:bodyPr/>
        <a:lstStyle/>
        <a:p>
          <a:endParaRPr lang="en-IN"/>
        </a:p>
      </dgm:t>
    </dgm:pt>
    <dgm:pt modelId="{2F9C3848-42EE-4E40-88EE-AD9E972380E3}" type="pres">
      <dgm:prSet presAssocID="{549508BA-D014-4A2F-97A6-86A7BEDB5A70}" presName="Name0" presStyleCnt="0">
        <dgm:presLayoutVars>
          <dgm:chMax val="7"/>
          <dgm:chPref val="7"/>
          <dgm:dir/>
        </dgm:presLayoutVars>
      </dgm:prSet>
      <dgm:spPr/>
    </dgm:pt>
    <dgm:pt modelId="{5B12BCEA-E873-4F5F-8039-1E90FB226554}" type="pres">
      <dgm:prSet presAssocID="{549508BA-D014-4A2F-97A6-86A7BEDB5A70}" presName="Name1" presStyleCnt="0"/>
      <dgm:spPr/>
    </dgm:pt>
    <dgm:pt modelId="{49D7036A-77F6-49D2-9F3D-FC1B4059D06B}" type="pres">
      <dgm:prSet presAssocID="{549508BA-D014-4A2F-97A6-86A7BEDB5A70}" presName="cycle" presStyleCnt="0"/>
      <dgm:spPr/>
    </dgm:pt>
    <dgm:pt modelId="{D670741B-AC29-48B0-BB56-EE4D1A7BF4BC}" type="pres">
      <dgm:prSet presAssocID="{549508BA-D014-4A2F-97A6-86A7BEDB5A70}" presName="srcNode" presStyleLbl="node1" presStyleIdx="0" presStyleCnt="3"/>
      <dgm:spPr/>
    </dgm:pt>
    <dgm:pt modelId="{0E508629-E0AF-452B-99F2-21C5C6D713C5}" type="pres">
      <dgm:prSet presAssocID="{549508BA-D014-4A2F-97A6-86A7BEDB5A70}" presName="conn" presStyleLbl="parChTrans1D2" presStyleIdx="0" presStyleCnt="1"/>
      <dgm:spPr/>
    </dgm:pt>
    <dgm:pt modelId="{D1796322-B389-46FB-87B6-69D24EE43919}" type="pres">
      <dgm:prSet presAssocID="{549508BA-D014-4A2F-97A6-86A7BEDB5A70}" presName="extraNode" presStyleLbl="node1" presStyleIdx="0" presStyleCnt="3"/>
      <dgm:spPr/>
    </dgm:pt>
    <dgm:pt modelId="{22F55C57-C190-4F49-91D5-1EA9FB27C553}" type="pres">
      <dgm:prSet presAssocID="{549508BA-D014-4A2F-97A6-86A7BEDB5A70}" presName="dstNode" presStyleLbl="node1" presStyleIdx="0" presStyleCnt="3"/>
      <dgm:spPr/>
    </dgm:pt>
    <dgm:pt modelId="{58AC2A07-43E3-4FA5-8751-8312605F7B33}" type="pres">
      <dgm:prSet presAssocID="{0AB41982-524C-4A86-897B-4C345004702E}" presName="text_1" presStyleLbl="node1" presStyleIdx="0" presStyleCnt="3">
        <dgm:presLayoutVars>
          <dgm:bulletEnabled val="1"/>
        </dgm:presLayoutVars>
      </dgm:prSet>
      <dgm:spPr/>
    </dgm:pt>
    <dgm:pt modelId="{C9CDE855-D08E-48C4-B0FC-80E9FF139E5F}" type="pres">
      <dgm:prSet presAssocID="{0AB41982-524C-4A86-897B-4C345004702E}" presName="accent_1" presStyleCnt="0"/>
      <dgm:spPr/>
    </dgm:pt>
    <dgm:pt modelId="{17A308AB-2045-411E-907A-74B1BBDC3680}" type="pres">
      <dgm:prSet presAssocID="{0AB41982-524C-4A86-897B-4C345004702E}" presName="accentRepeatNode" presStyleLbl="solidFgAcc1" presStyleIdx="0" presStyleCnt="3"/>
      <dgm:spPr/>
    </dgm:pt>
    <dgm:pt modelId="{96B5F68B-F204-494E-80D1-EC374DDEA8A7}" type="pres">
      <dgm:prSet presAssocID="{FA007CF2-5F03-422C-850C-3BDFD7A5D79B}" presName="text_2" presStyleLbl="node1" presStyleIdx="1" presStyleCnt="3">
        <dgm:presLayoutVars>
          <dgm:bulletEnabled val="1"/>
        </dgm:presLayoutVars>
      </dgm:prSet>
      <dgm:spPr/>
    </dgm:pt>
    <dgm:pt modelId="{C91257B7-6887-47D8-BDD3-F77F2989F185}" type="pres">
      <dgm:prSet presAssocID="{FA007CF2-5F03-422C-850C-3BDFD7A5D79B}" presName="accent_2" presStyleCnt="0"/>
      <dgm:spPr/>
    </dgm:pt>
    <dgm:pt modelId="{32063B95-DAC0-42FE-B1A4-0A5338E2223C}" type="pres">
      <dgm:prSet presAssocID="{FA007CF2-5F03-422C-850C-3BDFD7A5D79B}" presName="accentRepeatNode" presStyleLbl="solidFgAcc1" presStyleIdx="1" presStyleCnt="3"/>
      <dgm:spPr/>
    </dgm:pt>
    <dgm:pt modelId="{2B0E2235-9904-44EF-A3AF-5A80B4E8ABF4}" type="pres">
      <dgm:prSet presAssocID="{164D32CD-A96B-4E62-BA64-1E42BF547D77}" presName="text_3" presStyleLbl="node1" presStyleIdx="2" presStyleCnt="3">
        <dgm:presLayoutVars>
          <dgm:bulletEnabled val="1"/>
        </dgm:presLayoutVars>
      </dgm:prSet>
      <dgm:spPr/>
    </dgm:pt>
    <dgm:pt modelId="{69FF30D7-9180-4A52-B655-9DFE2B4C4939}" type="pres">
      <dgm:prSet presAssocID="{164D32CD-A96B-4E62-BA64-1E42BF547D77}" presName="accent_3" presStyleCnt="0"/>
      <dgm:spPr/>
    </dgm:pt>
    <dgm:pt modelId="{C4B90EA0-0A70-4674-9104-FD083934C16D}" type="pres">
      <dgm:prSet presAssocID="{164D32CD-A96B-4E62-BA64-1E42BF547D77}" presName="accentRepeatNode" presStyleLbl="solidFgAcc1" presStyleIdx="2" presStyleCnt="3"/>
      <dgm:spPr/>
    </dgm:pt>
  </dgm:ptLst>
  <dgm:cxnLst>
    <dgm:cxn modelId="{1A43BB02-9729-4BB2-8547-5FCB7F40C11F}" srcId="{549508BA-D014-4A2F-97A6-86A7BEDB5A70}" destId="{FA007CF2-5F03-422C-850C-3BDFD7A5D79B}" srcOrd="1" destOrd="0" parTransId="{6790E098-5101-4870-8768-ED6BF4C55FCB}" sibTransId="{0C2B38EE-C22E-4297-8B2F-8179FE39A1CE}"/>
    <dgm:cxn modelId="{E6E9BB04-994C-4A57-BD89-DF4ACB3BDD82}" type="presOf" srcId="{FA007CF2-5F03-422C-850C-3BDFD7A5D79B}" destId="{96B5F68B-F204-494E-80D1-EC374DDEA8A7}" srcOrd="0" destOrd="0" presId="urn:microsoft.com/office/officeart/2008/layout/VerticalCurvedList"/>
    <dgm:cxn modelId="{9962342F-EDDA-4923-A51F-3058E8250D66}" srcId="{549508BA-D014-4A2F-97A6-86A7BEDB5A70}" destId="{164D32CD-A96B-4E62-BA64-1E42BF547D77}" srcOrd="2" destOrd="0" parTransId="{32EA5DB5-AEAA-411D-8808-3AECACB54545}" sibTransId="{357D7BE4-6FDF-4F90-B1C5-FA0EC4476522}"/>
    <dgm:cxn modelId="{E1E7F548-BEBE-4566-B0E5-F7EFA2C9D66E}" type="presOf" srcId="{0AB41982-524C-4A86-897B-4C345004702E}" destId="{58AC2A07-43E3-4FA5-8751-8312605F7B33}" srcOrd="0" destOrd="0" presId="urn:microsoft.com/office/officeart/2008/layout/VerticalCurvedList"/>
    <dgm:cxn modelId="{E4C35FAA-0E12-47C7-BE73-1DC2527BB6FF}" type="presOf" srcId="{164D32CD-A96B-4E62-BA64-1E42BF547D77}" destId="{2B0E2235-9904-44EF-A3AF-5A80B4E8ABF4}" srcOrd="0" destOrd="0" presId="urn:microsoft.com/office/officeart/2008/layout/VerticalCurvedList"/>
    <dgm:cxn modelId="{3F5B62C1-6B3F-4B42-A133-5CDB85076E1C}" type="presOf" srcId="{E79F11A8-8F78-4D61-80D7-27EA6F2C5F4F}" destId="{0E508629-E0AF-452B-99F2-21C5C6D713C5}" srcOrd="0" destOrd="0" presId="urn:microsoft.com/office/officeart/2008/layout/VerticalCurvedList"/>
    <dgm:cxn modelId="{A3D226CF-DF56-424F-92C6-684774BC69E4}" srcId="{549508BA-D014-4A2F-97A6-86A7BEDB5A70}" destId="{0AB41982-524C-4A86-897B-4C345004702E}" srcOrd="0" destOrd="0" parTransId="{0A630C98-3F5D-4378-9E96-08344EE7858B}" sibTransId="{E79F11A8-8F78-4D61-80D7-27EA6F2C5F4F}"/>
    <dgm:cxn modelId="{FB40A3E1-92FE-4ED2-B09D-A60F1D8E808D}" type="presOf" srcId="{549508BA-D014-4A2F-97A6-86A7BEDB5A70}" destId="{2F9C3848-42EE-4E40-88EE-AD9E972380E3}" srcOrd="0" destOrd="0" presId="urn:microsoft.com/office/officeart/2008/layout/VerticalCurvedList"/>
    <dgm:cxn modelId="{BF2F5495-34E6-4071-B6A5-D8C58942E743}" type="presParOf" srcId="{2F9C3848-42EE-4E40-88EE-AD9E972380E3}" destId="{5B12BCEA-E873-4F5F-8039-1E90FB226554}" srcOrd="0" destOrd="0" presId="urn:microsoft.com/office/officeart/2008/layout/VerticalCurvedList"/>
    <dgm:cxn modelId="{73BAE094-AFC4-43A2-8DB3-3757CC4B8B5B}" type="presParOf" srcId="{5B12BCEA-E873-4F5F-8039-1E90FB226554}" destId="{49D7036A-77F6-49D2-9F3D-FC1B4059D06B}" srcOrd="0" destOrd="0" presId="urn:microsoft.com/office/officeart/2008/layout/VerticalCurvedList"/>
    <dgm:cxn modelId="{630B7F88-949F-48F4-B14A-1BB74D8619CC}" type="presParOf" srcId="{49D7036A-77F6-49D2-9F3D-FC1B4059D06B}" destId="{D670741B-AC29-48B0-BB56-EE4D1A7BF4BC}" srcOrd="0" destOrd="0" presId="urn:microsoft.com/office/officeart/2008/layout/VerticalCurvedList"/>
    <dgm:cxn modelId="{B58788A1-F9A5-4207-8112-DAA5703D8370}" type="presParOf" srcId="{49D7036A-77F6-49D2-9F3D-FC1B4059D06B}" destId="{0E508629-E0AF-452B-99F2-21C5C6D713C5}" srcOrd="1" destOrd="0" presId="urn:microsoft.com/office/officeart/2008/layout/VerticalCurvedList"/>
    <dgm:cxn modelId="{2918288F-0F2F-4AD7-9C5F-4E8EA39EF06C}" type="presParOf" srcId="{49D7036A-77F6-49D2-9F3D-FC1B4059D06B}" destId="{D1796322-B389-46FB-87B6-69D24EE43919}" srcOrd="2" destOrd="0" presId="urn:microsoft.com/office/officeart/2008/layout/VerticalCurvedList"/>
    <dgm:cxn modelId="{74D4D8B0-9AE4-47CB-9D3A-448205160F4F}" type="presParOf" srcId="{49D7036A-77F6-49D2-9F3D-FC1B4059D06B}" destId="{22F55C57-C190-4F49-91D5-1EA9FB27C553}" srcOrd="3" destOrd="0" presId="urn:microsoft.com/office/officeart/2008/layout/VerticalCurvedList"/>
    <dgm:cxn modelId="{7903E89C-91EC-42F4-BDCD-BD75399E967F}" type="presParOf" srcId="{5B12BCEA-E873-4F5F-8039-1E90FB226554}" destId="{58AC2A07-43E3-4FA5-8751-8312605F7B33}" srcOrd="1" destOrd="0" presId="urn:microsoft.com/office/officeart/2008/layout/VerticalCurvedList"/>
    <dgm:cxn modelId="{7F450CFB-0306-4C55-8350-526E3BDAF226}" type="presParOf" srcId="{5B12BCEA-E873-4F5F-8039-1E90FB226554}" destId="{C9CDE855-D08E-48C4-B0FC-80E9FF139E5F}" srcOrd="2" destOrd="0" presId="urn:microsoft.com/office/officeart/2008/layout/VerticalCurvedList"/>
    <dgm:cxn modelId="{FC08B5D8-4089-4483-9B9A-DE1E7443A2E2}" type="presParOf" srcId="{C9CDE855-D08E-48C4-B0FC-80E9FF139E5F}" destId="{17A308AB-2045-411E-907A-74B1BBDC3680}" srcOrd="0" destOrd="0" presId="urn:microsoft.com/office/officeart/2008/layout/VerticalCurvedList"/>
    <dgm:cxn modelId="{2EB0CAFE-C216-47AA-9470-D04D7B140B82}" type="presParOf" srcId="{5B12BCEA-E873-4F5F-8039-1E90FB226554}" destId="{96B5F68B-F204-494E-80D1-EC374DDEA8A7}" srcOrd="3" destOrd="0" presId="urn:microsoft.com/office/officeart/2008/layout/VerticalCurvedList"/>
    <dgm:cxn modelId="{0479272D-1129-42CD-9693-F098D88F7E23}" type="presParOf" srcId="{5B12BCEA-E873-4F5F-8039-1E90FB226554}" destId="{C91257B7-6887-47D8-BDD3-F77F2989F185}" srcOrd="4" destOrd="0" presId="urn:microsoft.com/office/officeart/2008/layout/VerticalCurvedList"/>
    <dgm:cxn modelId="{BA48CA44-690A-443B-BF86-B5E1395742B8}" type="presParOf" srcId="{C91257B7-6887-47D8-BDD3-F77F2989F185}" destId="{32063B95-DAC0-42FE-B1A4-0A5338E2223C}" srcOrd="0" destOrd="0" presId="urn:microsoft.com/office/officeart/2008/layout/VerticalCurvedList"/>
    <dgm:cxn modelId="{D3BB24A2-8598-4659-AF58-1322B0EE603E}" type="presParOf" srcId="{5B12BCEA-E873-4F5F-8039-1E90FB226554}" destId="{2B0E2235-9904-44EF-A3AF-5A80B4E8ABF4}" srcOrd="5" destOrd="0" presId="urn:microsoft.com/office/officeart/2008/layout/VerticalCurvedList"/>
    <dgm:cxn modelId="{56B36918-B8ED-4F9D-98C8-036AA8E9B044}" type="presParOf" srcId="{5B12BCEA-E873-4F5F-8039-1E90FB226554}" destId="{69FF30D7-9180-4A52-B655-9DFE2B4C4939}" srcOrd="6" destOrd="0" presId="urn:microsoft.com/office/officeart/2008/layout/VerticalCurvedList"/>
    <dgm:cxn modelId="{495D4718-DB53-4A5A-8F54-1E37EB8F87A4}" type="presParOf" srcId="{69FF30D7-9180-4A52-B655-9DFE2B4C4939}" destId="{C4B90EA0-0A70-4674-9104-FD083934C16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9508BA-D014-4A2F-97A6-86A7BEDB5A70}"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IN"/>
        </a:p>
      </dgm:t>
    </dgm:pt>
    <dgm:pt modelId="{0AB41982-524C-4A86-897B-4C345004702E}">
      <dgm:prSet phldrT="[Text]"/>
      <dgm:spPr/>
      <dgm:t>
        <a:bodyPr/>
        <a:lstStyle/>
        <a:p>
          <a:r>
            <a:rPr lang="en-US" b="1" dirty="0"/>
            <a:t>Mutation operator application:</a:t>
          </a:r>
          <a:br>
            <a:rPr lang="en-US" dirty="0"/>
          </a:br>
          <a:r>
            <a:rPr lang="en-US" dirty="0"/>
            <a:t>For each solution , mutation operation is carried out based on a predefined condition</a:t>
          </a:r>
          <a:br>
            <a:rPr lang="en-US" dirty="0"/>
          </a:br>
          <a:endParaRPr lang="en-IN" dirty="0"/>
        </a:p>
      </dgm:t>
    </dgm:pt>
    <dgm:pt modelId="{0A630C98-3F5D-4378-9E96-08344EE7858B}" type="parTrans" cxnId="{A3D226CF-DF56-424F-92C6-684774BC69E4}">
      <dgm:prSet/>
      <dgm:spPr/>
      <dgm:t>
        <a:bodyPr/>
        <a:lstStyle/>
        <a:p>
          <a:endParaRPr lang="en-IN"/>
        </a:p>
      </dgm:t>
    </dgm:pt>
    <dgm:pt modelId="{E79F11A8-8F78-4D61-80D7-27EA6F2C5F4F}" type="sibTrans" cxnId="{A3D226CF-DF56-424F-92C6-684774BC69E4}">
      <dgm:prSet/>
      <dgm:spPr/>
      <dgm:t>
        <a:bodyPr/>
        <a:lstStyle/>
        <a:p>
          <a:endParaRPr lang="en-IN"/>
        </a:p>
      </dgm:t>
    </dgm:pt>
    <dgm:pt modelId="{FA007CF2-5F03-422C-850C-3BDFD7A5D79B}">
      <dgm:prSet phldrT="[Text]"/>
      <dgm:spPr/>
      <dgm:t>
        <a:bodyPr/>
        <a:lstStyle/>
        <a:p>
          <a:r>
            <a:rPr lang="en-US" b="1" dirty="0"/>
            <a:t>Domination criteria check:</a:t>
          </a:r>
          <a:br>
            <a:rPr lang="en-US" dirty="0"/>
          </a:br>
          <a:r>
            <a:rPr lang="en-US" dirty="0"/>
            <a:t>Each solution and its newly mutated form is subjected to a Domination criteria check</a:t>
          </a:r>
          <a:endParaRPr lang="en-IN" dirty="0"/>
        </a:p>
      </dgm:t>
    </dgm:pt>
    <dgm:pt modelId="{6790E098-5101-4870-8768-ED6BF4C55FCB}" type="parTrans" cxnId="{1A43BB02-9729-4BB2-8547-5FCB7F40C11F}">
      <dgm:prSet/>
      <dgm:spPr/>
      <dgm:t>
        <a:bodyPr/>
        <a:lstStyle/>
        <a:p>
          <a:endParaRPr lang="en-IN"/>
        </a:p>
      </dgm:t>
    </dgm:pt>
    <dgm:pt modelId="{0C2B38EE-C22E-4297-8B2F-8179FE39A1CE}" type="sibTrans" cxnId="{1A43BB02-9729-4BB2-8547-5FCB7F40C11F}">
      <dgm:prSet/>
      <dgm:spPr/>
      <dgm:t>
        <a:bodyPr/>
        <a:lstStyle/>
        <a:p>
          <a:endParaRPr lang="en-IN"/>
        </a:p>
      </dgm:t>
    </dgm:pt>
    <dgm:pt modelId="{164D32CD-A96B-4E62-BA64-1E42BF547D77}">
      <dgm:prSet phldrT="[Text]"/>
      <dgm:spPr/>
      <dgm:t>
        <a:bodyPr/>
        <a:lstStyle/>
        <a:p>
          <a:r>
            <a:rPr lang="en-US" b="1" dirty="0"/>
            <a:t>Replacement:</a:t>
          </a:r>
          <a:br>
            <a:rPr lang="en-US" dirty="0"/>
          </a:br>
          <a:r>
            <a:rPr lang="en-US" dirty="0"/>
            <a:t>If the newly mutated solution is more efficient than the original one, replace the original solution with the mutated one</a:t>
          </a:r>
          <a:endParaRPr lang="en-IN" dirty="0"/>
        </a:p>
      </dgm:t>
    </dgm:pt>
    <dgm:pt modelId="{32EA5DB5-AEAA-411D-8808-3AECACB54545}" type="parTrans" cxnId="{9962342F-EDDA-4923-A51F-3058E8250D66}">
      <dgm:prSet/>
      <dgm:spPr/>
      <dgm:t>
        <a:bodyPr/>
        <a:lstStyle/>
        <a:p>
          <a:endParaRPr lang="en-IN"/>
        </a:p>
      </dgm:t>
    </dgm:pt>
    <dgm:pt modelId="{357D7BE4-6FDF-4F90-B1C5-FA0EC4476522}" type="sibTrans" cxnId="{9962342F-EDDA-4923-A51F-3058E8250D66}">
      <dgm:prSet/>
      <dgm:spPr/>
      <dgm:t>
        <a:bodyPr/>
        <a:lstStyle/>
        <a:p>
          <a:endParaRPr lang="en-IN"/>
        </a:p>
      </dgm:t>
    </dgm:pt>
    <dgm:pt modelId="{A49DFFF5-5C01-4BCD-931A-845D006BC94D}">
      <dgm:prSet/>
      <dgm:spPr/>
      <dgm:t>
        <a:bodyPr/>
        <a:lstStyle/>
        <a:p>
          <a:r>
            <a:rPr lang="en-US" b="1" dirty="0"/>
            <a:t>Probability Calculation:</a:t>
          </a:r>
        </a:p>
        <a:p>
          <a:r>
            <a:rPr lang="en-US" dirty="0"/>
            <a:t>A probability value is calculated based on the rank and crowding distance of the solution</a:t>
          </a:r>
          <a:endParaRPr lang="en-IN" dirty="0"/>
        </a:p>
      </dgm:t>
    </dgm:pt>
    <dgm:pt modelId="{7DA5C769-815E-4238-88A1-81919C12DBBE}" type="parTrans" cxnId="{870F4A21-E066-42D7-88C1-FC3A91380C83}">
      <dgm:prSet/>
      <dgm:spPr/>
      <dgm:t>
        <a:bodyPr/>
        <a:lstStyle/>
        <a:p>
          <a:endParaRPr lang="en-IN"/>
        </a:p>
      </dgm:t>
    </dgm:pt>
    <dgm:pt modelId="{73D9D32D-CED9-47D4-81CF-AA89B2DED420}" type="sibTrans" cxnId="{870F4A21-E066-42D7-88C1-FC3A91380C83}">
      <dgm:prSet/>
      <dgm:spPr/>
      <dgm:t>
        <a:bodyPr/>
        <a:lstStyle/>
        <a:p>
          <a:endParaRPr lang="en-IN"/>
        </a:p>
      </dgm:t>
    </dgm:pt>
    <dgm:pt modelId="{1E80E2EC-2963-4C78-A2A5-C7823EFBCD34}">
      <dgm:prSet/>
      <dgm:spPr/>
      <dgm:t>
        <a:bodyPr/>
        <a:lstStyle/>
        <a:p>
          <a:r>
            <a:rPr lang="en-US" b="1" dirty="0"/>
            <a:t>Roulette wheel selection:</a:t>
          </a:r>
        </a:p>
        <a:p>
          <a:r>
            <a:rPr lang="en-US" dirty="0"/>
            <a:t>Based on the cumulative probability calculated in the previous step , a member is selected</a:t>
          </a:r>
          <a:endParaRPr lang="en-IN" dirty="0"/>
        </a:p>
      </dgm:t>
    </dgm:pt>
    <dgm:pt modelId="{6981D2B5-1D36-484E-A6F7-F6F3572A9614}" type="parTrans" cxnId="{08120392-846F-4DA3-99BD-28A8EE2F91B8}">
      <dgm:prSet/>
      <dgm:spPr/>
      <dgm:t>
        <a:bodyPr/>
        <a:lstStyle/>
        <a:p>
          <a:endParaRPr lang="en-IN"/>
        </a:p>
      </dgm:t>
    </dgm:pt>
    <dgm:pt modelId="{7B72A717-7641-4CDE-AC59-97349296549D}" type="sibTrans" cxnId="{08120392-846F-4DA3-99BD-28A8EE2F91B8}">
      <dgm:prSet/>
      <dgm:spPr/>
      <dgm:t>
        <a:bodyPr/>
        <a:lstStyle/>
        <a:p>
          <a:endParaRPr lang="en-IN"/>
        </a:p>
      </dgm:t>
    </dgm:pt>
    <dgm:pt modelId="{4BC6D3E1-99BD-4189-8D2B-7D3FD694F20C}">
      <dgm:prSet/>
      <dgm:spPr/>
      <dgm:t>
        <a:bodyPr/>
        <a:lstStyle/>
        <a:p>
          <a:r>
            <a:rPr lang="en-IN" dirty="0"/>
            <a:t>Ranking and Crowding : </a:t>
          </a:r>
          <a:br>
            <a:rPr lang="en-IN" dirty="0"/>
          </a:br>
          <a:r>
            <a:rPr lang="en-IN" dirty="0"/>
            <a:t>Each member is assigned a rank and crowding distance based on the NSGA II algorithm</a:t>
          </a:r>
        </a:p>
      </dgm:t>
    </dgm:pt>
    <dgm:pt modelId="{601653E2-050F-4671-868F-EA445DB499C3}" type="parTrans" cxnId="{8AC11EBA-6CA8-4363-8367-3F38A5AD3788}">
      <dgm:prSet/>
      <dgm:spPr/>
      <dgm:t>
        <a:bodyPr/>
        <a:lstStyle/>
        <a:p>
          <a:endParaRPr lang="en-IN"/>
        </a:p>
      </dgm:t>
    </dgm:pt>
    <dgm:pt modelId="{F15C7115-2541-46C4-BD6C-B26091C87D1E}" type="sibTrans" cxnId="{8AC11EBA-6CA8-4363-8367-3F38A5AD3788}">
      <dgm:prSet/>
      <dgm:spPr/>
      <dgm:t>
        <a:bodyPr/>
        <a:lstStyle/>
        <a:p>
          <a:endParaRPr lang="en-IN"/>
        </a:p>
      </dgm:t>
    </dgm:pt>
    <dgm:pt modelId="{40EBF7E3-9C2E-4646-85D2-7D4622A808F7}" type="pres">
      <dgm:prSet presAssocID="{549508BA-D014-4A2F-97A6-86A7BEDB5A70}" presName="Name0" presStyleCnt="0">
        <dgm:presLayoutVars>
          <dgm:chMax val="7"/>
          <dgm:chPref val="7"/>
          <dgm:dir/>
        </dgm:presLayoutVars>
      </dgm:prSet>
      <dgm:spPr/>
    </dgm:pt>
    <dgm:pt modelId="{43314905-B648-47D6-9838-9BFA708FAA54}" type="pres">
      <dgm:prSet presAssocID="{549508BA-D014-4A2F-97A6-86A7BEDB5A70}" presName="Name1" presStyleCnt="0"/>
      <dgm:spPr/>
    </dgm:pt>
    <dgm:pt modelId="{18A38DEF-635C-442F-879D-345F10375950}" type="pres">
      <dgm:prSet presAssocID="{549508BA-D014-4A2F-97A6-86A7BEDB5A70}" presName="cycle" presStyleCnt="0"/>
      <dgm:spPr/>
    </dgm:pt>
    <dgm:pt modelId="{FAF0A393-56D5-43C8-B17E-E611A9F4F34C}" type="pres">
      <dgm:prSet presAssocID="{549508BA-D014-4A2F-97A6-86A7BEDB5A70}" presName="srcNode" presStyleLbl="node1" presStyleIdx="0" presStyleCnt="6"/>
      <dgm:spPr/>
    </dgm:pt>
    <dgm:pt modelId="{DF77A59B-2AF3-4A04-A853-6ACC136066F3}" type="pres">
      <dgm:prSet presAssocID="{549508BA-D014-4A2F-97A6-86A7BEDB5A70}" presName="conn" presStyleLbl="parChTrans1D2" presStyleIdx="0" presStyleCnt="1"/>
      <dgm:spPr/>
    </dgm:pt>
    <dgm:pt modelId="{A47A9D27-6783-475D-8871-D9CD1D23AEBB}" type="pres">
      <dgm:prSet presAssocID="{549508BA-D014-4A2F-97A6-86A7BEDB5A70}" presName="extraNode" presStyleLbl="node1" presStyleIdx="0" presStyleCnt="6"/>
      <dgm:spPr/>
    </dgm:pt>
    <dgm:pt modelId="{67028E71-B26E-46A7-BCE6-1A5B9AE356DD}" type="pres">
      <dgm:prSet presAssocID="{549508BA-D014-4A2F-97A6-86A7BEDB5A70}" presName="dstNode" presStyleLbl="node1" presStyleIdx="0" presStyleCnt="6"/>
      <dgm:spPr/>
    </dgm:pt>
    <dgm:pt modelId="{5EBF170B-6FD1-42D3-96C1-16DE029009E4}" type="pres">
      <dgm:prSet presAssocID="{4BC6D3E1-99BD-4189-8D2B-7D3FD694F20C}" presName="text_1" presStyleLbl="node1" presStyleIdx="0" presStyleCnt="6">
        <dgm:presLayoutVars>
          <dgm:bulletEnabled val="1"/>
        </dgm:presLayoutVars>
      </dgm:prSet>
      <dgm:spPr/>
    </dgm:pt>
    <dgm:pt modelId="{E11D50A2-2163-4AAC-8B7C-FEA4CEDDD639}" type="pres">
      <dgm:prSet presAssocID="{4BC6D3E1-99BD-4189-8D2B-7D3FD694F20C}" presName="accent_1" presStyleCnt="0"/>
      <dgm:spPr/>
    </dgm:pt>
    <dgm:pt modelId="{23DE2566-DABC-4A0D-832F-AA616044E581}" type="pres">
      <dgm:prSet presAssocID="{4BC6D3E1-99BD-4189-8D2B-7D3FD694F20C}" presName="accentRepeatNode" presStyleLbl="solidFgAcc1" presStyleIdx="0" presStyleCnt="6"/>
      <dgm:spPr/>
    </dgm:pt>
    <dgm:pt modelId="{EF929C69-C028-471C-BC1F-1B024C0E62F4}" type="pres">
      <dgm:prSet presAssocID="{A49DFFF5-5C01-4BCD-931A-845D006BC94D}" presName="text_2" presStyleLbl="node1" presStyleIdx="1" presStyleCnt="6">
        <dgm:presLayoutVars>
          <dgm:bulletEnabled val="1"/>
        </dgm:presLayoutVars>
      </dgm:prSet>
      <dgm:spPr/>
    </dgm:pt>
    <dgm:pt modelId="{F6560274-1208-4971-8331-82979DC5D944}" type="pres">
      <dgm:prSet presAssocID="{A49DFFF5-5C01-4BCD-931A-845D006BC94D}" presName="accent_2" presStyleCnt="0"/>
      <dgm:spPr/>
    </dgm:pt>
    <dgm:pt modelId="{B2692E9A-AF7E-4B27-B668-E5A9C0F09EF9}" type="pres">
      <dgm:prSet presAssocID="{A49DFFF5-5C01-4BCD-931A-845D006BC94D}" presName="accentRepeatNode" presStyleLbl="solidFgAcc1" presStyleIdx="1" presStyleCnt="6"/>
      <dgm:spPr/>
    </dgm:pt>
    <dgm:pt modelId="{BAC8EB4A-47F8-425D-BE19-7B5911CFB9F4}" type="pres">
      <dgm:prSet presAssocID="{1E80E2EC-2963-4C78-A2A5-C7823EFBCD34}" presName="text_3" presStyleLbl="node1" presStyleIdx="2" presStyleCnt="6">
        <dgm:presLayoutVars>
          <dgm:bulletEnabled val="1"/>
        </dgm:presLayoutVars>
      </dgm:prSet>
      <dgm:spPr/>
    </dgm:pt>
    <dgm:pt modelId="{A684DFC9-AE06-44C2-8556-78F80785237F}" type="pres">
      <dgm:prSet presAssocID="{1E80E2EC-2963-4C78-A2A5-C7823EFBCD34}" presName="accent_3" presStyleCnt="0"/>
      <dgm:spPr/>
    </dgm:pt>
    <dgm:pt modelId="{091A2563-AFFD-4876-9526-A8056C4A02CE}" type="pres">
      <dgm:prSet presAssocID="{1E80E2EC-2963-4C78-A2A5-C7823EFBCD34}" presName="accentRepeatNode" presStyleLbl="solidFgAcc1" presStyleIdx="2" presStyleCnt="6"/>
      <dgm:spPr/>
    </dgm:pt>
    <dgm:pt modelId="{EF00A784-A5DF-40DF-9615-38DBFFC3C20B}" type="pres">
      <dgm:prSet presAssocID="{0AB41982-524C-4A86-897B-4C345004702E}" presName="text_4" presStyleLbl="node1" presStyleIdx="3" presStyleCnt="6">
        <dgm:presLayoutVars>
          <dgm:bulletEnabled val="1"/>
        </dgm:presLayoutVars>
      </dgm:prSet>
      <dgm:spPr/>
    </dgm:pt>
    <dgm:pt modelId="{371C9123-CF63-433D-9E0F-535675BD3F31}" type="pres">
      <dgm:prSet presAssocID="{0AB41982-524C-4A86-897B-4C345004702E}" presName="accent_4" presStyleCnt="0"/>
      <dgm:spPr/>
    </dgm:pt>
    <dgm:pt modelId="{C0733B3F-1111-48C8-9955-BB8406938EAA}" type="pres">
      <dgm:prSet presAssocID="{0AB41982-524C-4A86-897B-4C345004702E}" presName="accentRepeatNode" presStyleLbl="solidFgAcc1" presStyleIdx="3" presStyleCnt="6"/>
      <dgm:spPr/>
    </dgm:pt>
    <dgm:pt modelId="{1F5804D0-DDBD-49A9-AFAE-BEB667C36413}" type="pres">
      <dgm:prSet presAssocID="{FA007CF2-5F03-422C-850C-3BDFD7A5D79B}" presName="text_5" presStyleLbl="node1" presStyleIdx="4" presStyleCnt="6">
        <dgm:presLayoutVars>
          <dgm:bulletEnabled val="1"/>
        </dgm:presLayoutVars>
      </dgm:prSet>
      <dgm:spPr/>
    </dgm:pt>
    <dgm:pt modelId="{056754CA-E8F8-44C4-BCA7-5E0ADF2E7600}" type="pres">
      <dgm:prSet presAssocID="{FA007CF2-5F03-422C-850C-3BDFD7A5D79B}" presName="accent_5" presStyleCnt="0"/>
      <dgm:spPr/>
    </dgm:pt>
    <dgm:pt modelId="{E1159D7F-0869-4C6F-8BD4-C092B1CDDDD1}" type="pres">
      <dgm:prSet presAssocID="{FA007CF2-5F03-422C-850C-3BDFD7A5D79B}" presName="accentRepeatNode" presStyleLbl="solidFgAcc1" presStyleIdx="4" presStyleCnt="6"/>
      <dgm:spPr/>
    </dgm:pt>
    <dgm:pt modelId="{AC3CEA5D-8212-481C-B791-EA6AF46C3EF0}" type="pres">
      <dgm:prSet presAssocID="{164D32CD-A96B-4E62-BA64-1E42BF547D77}" presName="text_6" presStyleLbl="node1" presStyleIdx="5" presStyleCnt="6">
        <dgm:presLayoutVars>
          <dgm:bulletEnabled val="1"/>
        </dgm:presLayoutVars>
      </dgm:prSet>
      <dgm:spPr/>
    </dgm:pt>
    <dgm:pt modelId="{8DDBAC46-B47B-4D11-A4AA-346793CE12C5}" type="pres">
      <dgm:prSet presAssocID="{164D32CD-A96B-4E62-BA64-1E42BF547D77}" presName="accent_6" presStyleCnt="0"/>
      <dgm:spPr/>
    </dgm:pt>
    <dgm:pt modelId="{500CDB34-96DD-43C0-B6CB-D26B670A0785}" type="pres">
      <dgm:prSet presAssocID="{164D32CD-A96B-4E62-BA64-1E42BF547D77}" presName="accentRepeatNode" presStyleLbl="solidFgAcc1" presStyleIdx="5" presStyleCnt="6"/>
      <dgm:spPr/>
    </dgm:pt>
  </dgm:ptLst>
  <dgm:cxnLst>
    <dgm:cxn modelId="{9661A902-4746-424B-92B9-77BB494999A8}" type="presOf" srcId="{A49DFFF5-5C01-4BCD-931A-845D006BC94D}" destId="{EF929C69-C028-471C-BC1F-1B024C0E62F4}" srcOrd="0" destOrd="0" presId="urn:microsoft.com/office/officeart/2008/layout/VerticalCurvedList"/>
    <dgm:cxn modelId="{1A43BB02-9729-4BB2-8547-5FCB7F40C11F}" srcId="{549508BA-D014-4A2F-97A6-86A7BEDB5A70}" destId="{FA007CF2-5F03-422C-850C-3BDFD7A5D79B}" srcOrd="4" destOrd="0" parTransId="{6790E098-5101-4870-8768-ED6BF4C55FCB}" sibTransId="{0C2B38EE-C22E-4297-8B2F-8179FE39A1CE}"/>
    <dgm:cxn modelId="{870F4A21-E066-42D7-88C1-FC3A91380C83}" srcId="{549508BA-D014-4A2F-97A6-86A7BEDB5A70}" destId="{A49DFFF5-5C01-4BCD-931A-845D006BC94D}" srcOrd="1" destOrd="0" parTransId="{7DA5C769-815E-4238-88A1-81919C12DBBE}" sibTransId="{73D9D32D-CED9-47D4-81CF-AA89B2DED420}"/>
    <dgm:cxn modelId="{CE10092C-06CC-4321-9E4B-8F1F99DBE29C}" type="presOf" srcId="{4BC6D3E1-99BD-4189-8D2B-7D3FD694F20C}" destId="{5EBF170B-6FD1-42D3-96C1-16DE029009E4}" srcOrd="0" destOrd="0" presId="urn:microsoft.com/office/officeart/2008/layout/VerticalCurvedList"/>
    <dgm:cxn modelId="{9962342F-EDDA-4923-A51F-3058E8250D66}" srcId="{549508BA-D014-4A2F-97A6-86A7BEDB5A70}" destId="{164D32CD-A96B-4E62-BA64-1E42BF547D77}" srcOrd="5" destOrd="0" parTransId="{32EA5DB5-AEAA-411D-8808-3AECACB54545}" sibTransId="{357D7BE4-6FDF-4F90-B1C5-FA0EC4476522}"/>
    <dgm:cxn modelId="{0BC9BC59-81F0-4314-BD30-F79E3549F9E5}" type="presOf" srcId="{FA007CF2-5F03-422C-850C-3BDFD7A5D79B}" destId="{1F5804D0-DDBD-49A9-AFAE-BEB667C36413}" srcOrd="0" destOrd="0" presId="urn:microsoft.com/office/officeart/2008/layout/VerticalCurvedList"/>
    <dgm:cxn modelId="{F66E6D8B-D05D-4B2D-92B6-1B33966BBA4A}" type="presOf" srcId="{549508BA-D014-4A2F-97A6-86A7BEDB5A70}" destId="{40EBF7E3-9C2E-4646-85D2-7D4622A808F7}" srcOrd="0" destOrd="0" presId="urn:microsoft.com/office/officeart/2008/layout/VerticalCurvedList"/>
    <dgm:cxn modelId="{486ADF8D-EA9F-454B-987A-3BEA64D1C1CE}" type="presOf" srcId="{164D32CD-A96B-4E62-BA64-1E42BF547D77}" destId="{AC3CEA5D-8212-481C-B791-EA6AF46C3EF0}" srcOrd="0" destOrd="0" presId="urn:microsoft.com/office/officeart/2008/layout/VerticalCurvedList"/>
    <dgm:cxn modelId="{08120392-846F-4DA3-99BD-28A8EE2F91B8}" srcId="{549508BA-D014-4A2F-97A6-86A7BEDB5A70}" destId="{1E80E2EC-2963-4C78-A2A5-C7823EFBCD34}" srcOrd="2" destOrd="0" parTransId="{6981D2B5-1D36-484E-A6F7-F6F3572A9614}" sibTransId="{7B72A717-7641-4CDE-AC59-97349296549D}"/>
    <dgm:cxn modelId="{033D8494-4371-4275-B6F6-011114497D2E}" type="presOf" srcId="{1E80E2EC-2963-4C78-A2A5-C7823EFBCD34}" destId="{BAC8EB4A-47F8-425D-BE19-7B5911CFB9F4}" srcOrd="0" destOrd="0" presId="urn:microsoft.com/office/officeart/2008/layout/VerticalCurvedList"/>
    <dgm:cxn modelId="{8AC11EBA-6CA8-4363-8367-3F38A5AD3788}" srcId="{549508BA-D014-4A2F-97A6-86A7BEDB5A70}" destId="{4BC6D3E1-99BD-4189-8D2B-7D3FD694F20C}" srcOrd="0" destOrd="0" parTransId="{601653E2-050F-4671-868F-EA445DB499C3}" sibTransId="{F15C7115-2541-46C4-BD6C-B26091C87D1E}"/>
    <dgm:cxn modelId="{2AA46DBF-D415-4217-AC83-E5F4F16863B2}" type="presOf" srcId="{0AB41982-524C-4A86-897B-4C345004702E}" destId="{EF00A784-A5DF-40DF-9615-38DBFFC3C20B}" srcOrd="0" destOrd="0" presId="urn:microsoft.com/office/officeart/2008/layout/VerticalCurvedList"/>
    <dgm:cxn modelId="{A3D226CF-DF56-424F-92C6-684774BC69E4}" srcId="{549508BA-D014-4A2F-97A6-86A7BEDB5A70}" destId="{0AB41982-524C-4A86-897B-4C345004702E}" srcOrd="3" destOrd="0" parTransId="{0A630C98-3F5D-4378-9E96-08344EE7858B}" sibTransId="{E79F11A8-8F78-4D61-80D7-27EA6F2C5F4F}"/>
    <dgm:cxn modelId="{5E0897E2-D99F-461C-B7AE-11DA14EF1DF5}" type="presOf" srcId="{F15C7115-2541-46C4-BD6C-B26091C87D1E}" destId="{DF77A59B-2AF3-4A04-A853-6ACC136066F3}" srcOrd="0" destOrd="0" presId="urn:microsoft.com/office/officeart/2008/layout/VerticalCurvedList"/>
    <dgm:cxn modelId="{02541DA1-F27E-49EC-A8F3-A5A77C103565}" type="presParOf" srcId="{40EBF7E3-9C2E-4646-85D2-7D4622A808F7}" destId="{43314905-B648-47D6-9838-9BFA708FAA54}" srcOrd="0" destOrd="0" presId="urn:microsoft.com/office/officeart/2008/layout/VerticalCurvedList"/>
    <dgm:cxn modelId="{3B3B3525-22BD-43CC-9A69-E6288F586623}" type="presParOf" srcId="{43314905-B648-47D6-9838-9BFA708FAA54}" destId="{18A38DEF-635C-442F-879D-345F10375950}" srcOrd="0" destOrd="0" presId="urn:microsoft.com/office/officeart/2008/layout/VerticalCurvedList"/>
    <dgm:cxn modelId="{8FACABED-CE10-47C2-80D7-2CAE9419B488}" type="presParOf" srcId="{18A38DEF-635C-442F-879D-345F10375950}" destId="{FAF0A393-56D5-43C8-B17E-E611A9F4F34C}" srcOrd="0" destOrd="0" presId="urn:microsoft.com/office/officeart/2008/layout/VerticalCurvedList"/>
    <dgm:cxn modelId="{E4E273C6-46F0-47A7-91A1-0552EA3ABC0C}" type="presParOf" srcId="{18A38DEF-635C-442F-879D-345F10375950}" destId="{DF77A59B-2AF3-4A04-A853-6ACC136066F3}" srcOrd="1" destOrd="0" presId="urn:microsoft.com/office/officeart/2008/layout/VerticalCurvedList"/>
    <dgm:cxn modelId="{8881902E-F7B5-4A97-A0AC-1473D55465F4}" type="presParOf" srcId="{18A38DEF-635C-442F-879D-345F10375950}" destId="{A47A9D27-6783-475D-8871-D9CD1D23AEBB}" srcOrd="2" destOrd="0" presId="urn:microsoft.com/office/officeart/2008/layout/VerticalCurvedList"/>
    <dgm:cxn modelId="{0E3DB226-B792-4D88-8B4F-A4C230AFD5FD}" type="presParOf" srcId="{18A38DEF-635C-442F-879D-345F10375950}" destId="{67028E71-B26E-46A7-BCE6-1A5B9AE356DD}" srcOrd="3" destOrd="0" presId="urn:microsoft.com/office/officeart/2008/layout/VerticalCurvedList"/>
    <dgm:cxn modelId="{213EE86E-58A6-46E0-9D76-F838A753F5A8}" type="presParOf" srcId="{43314905-B648-47D6-9838-9BFA708FAA54}" destId="{5EBF170B-6FD1-42D3-96C1-16DE029009E4}" srcOrd="1" destOrd="0" presId="urn:microsoft.com/office/officeart/2008/layout/VerticalCurvedList"/>
    <dgm:cxn modelId="{653458FC-51F5-481B-9774-2D215FD02355}" type="presParOf" srcId="{43314905-B648-47D6-9838-9BFA708FAA54}" destId="{E11D50A2-2163-4AAC-8B7C-FEA4CEDDD639}" srcOrd="2" destOrd="0" presId="urn:microsoft.com/office/officeart/2008/layout/VerticalCurvedList"/>
    <dgm:cxn modelId="{D4F15DA7-7047-42BE-AFD0-642CF4326DFC}" type="presParOf" srcId="{E11D50A2-2163-4AAC-8B7C-FEA4CEDDD639}" destId="{23DE2566-DABC-4A0D-832F-AA616044E581}" srcOrd="0" destOrd="0" presId="urn:microsoft.com/office/officeart/2008/layout/VerticalCurvedList"/>
    <dgm:cxn modelId="{1B31243C-7F25-4812-86CC-B759C3A42256}" type="presParOf" srcId="{43314905-B648-47D6-9838-9BFA708FAA54}" destId="{EF929C69-C028-471C-BC1F-1B024C0E62F4}" srcOrd="3" destOrd="0" presId="urn:microsoft.com/office/officeart/2008/layout/VerticalCurvedList"/>
    <dgm:cxn modelId="{456CD95C-91C2-410A-8389-0553CC00BFE6}" type="presParOf" srcId="{43314905-B648-47D6-9838-9BFA708FAA54}" destId="{F6560274-1208-4971-8331-82979DC5D944}" srcOrd="4" destOrd="0" presId="urn:microsoft.com/office/officeart/2008/layout/VerticalCurvedList"/>
    <dgm:cxn modelId="{962CCDA5-0D25-470B-B401-21C7B74DBE1F}" type="presParOf" srcId="{F6560274-1208-4971-8331-82979DC5D944}" destId="{B2692E9A-AF7E-4B27-B668-E5A9C0F09EF9}" srcOrd="0" destOrd="0" presId="urn:microsoft.com/office/officeart/2008/layout/VerticalCurvedList"/>
    <dgm:cxn modelId="{1128084D-D50F-419A-9FD0-8D633C9B91B0}" type="presParOf" srcId="{43314905-B648-47D6-9838-9BFA708FAA54}" destId="{BAC8EB4A-47F8-425D-BE19-7B5911CFB9F4}" srcOrd="5" destOrd="0" presId="urn:microsoft.com/office/officeart/2008/layout/VerticalCurvedList"/>
    <dgm:cxn modelId="{965B77D7-3EBC-4E2B-B170-52CCCEC70288}" type="presParOf" srcId="{43314905-B648-47D6-9838-9BFA708FAA54}" destId="{A684DFC9-AE06-44C2-8556-78F80785237F}" srcOrd="6" destOrd="0" presId="urn:microsoft.com/office/officeart/2008/layout/VerticalCurvedList"/>
    <dgm:cxn modelId="{99C80AF1-73D7-45B1-B8D8-4A2C6F077F98}" type="presParOf" srcId="{A684DFC9-AE06-44C2-8556-78F80785237F}" destId="{091A2563-AFFD-4876-9526-A8056C4A02CE}" srcOrd="0" destOrd="0" presId="urn:microsoft.com/office/officeart/2008/layout/VerticalCurvedList"/>
    <dgm:cxn modelId="{F5FAD0A9-F1E4-495D-A7CC-26F51FB34483}" type="presParOf" srcId="{43314905-B648-47D6-9838-9BFA708FAA54}" destId="{EF00A784-A5DF-40DF-9615-38DBFFC3C20B}" srcOrd="7" destOrd="0" presId="urn:microsoft.com/office/officeart/2008/layout/VerticalCurvedList"/>
    <dgm:cxn modelId="{46614767-EF52-4978-9182-A4A6C0E35CFF}" type="presParOf" srcId="{43314905-B648-47D6-9838-9BFA708FAA54}" destId="{371C9123-CF63-433D-9E0F-535675BD3F31}" srcOrd="8" destOrd="0" presId="urn:microsoft.com/office/officeart/2008/layout/VerticalCurvedList"/>
    <dgm:cxn modelId="{2B524D4A-7E8F-4B24-A546-BDC59F0D2F2F}" type="presParOf" srcId="{371C9123-CF63-433D-9E0F-535675BD3F31}" destId="{C0733B3F-1111-48C8-9955-BB8406938EAA}" srcOrd="0" destOrd="0" presId="urn:microsoft.com/office/officeart/2008/layout/VerticalCurvedList"/>
    <dgm:cxn modelId="{C257295F-AE17-4B91-9E35-C16150F3BCFD}" type="presParOf" srcId="{43314905-B648-47D6-9838-9BFA708FAA54}" destId="{1F5804D0-DDBD-49A9-AFAE-BEB667C36413}" srcOrd="9" destOrd="0" presId="urn:microsoft.com/office/officeart/2008/layout/VerticalCurvedList"/>
    <dgm:cxn modelId="{EDDCBB54-4B03-4DA4-ABA9-22BEEBEFF55D}" type="presParOf" srcId="{43314905-B648-47D6-9838-9BFA708FAA54}" destId="{056754CA-E8F8-44C4-BCA7-5E0ADF2E7600}" srcOrd="10" destOrd="0" presId="urn:microsoft.com/office/officeart/2008/layout/VerticalCurvedList"/>
    <dgm:cxn modelId="{8BA17ABA-E5D3-4608-B9B3-AFFA72DBA654}" type="presParOf" srcId="{056754CA-E8F8-44C4-BCA7-5E0ADF2E7600}" destId="{E1159D7F-0869-4C6F-8BD4-C092B1CDDDD1}" srcOrd="0" destOrd="0" presId="urn:microsoft.com/office/officeart/2008/layout/VerticalCurvedList"/>
    <dgm:cxn modelId="{216B3A0A-6488-421B-A4A0-9B3B5EB6EF87}" type="presParOf" srcId="{43314905-B648-47D6-9838-9BFA708FAA54}" destId="{AC3CEA5D-8212-481C-B791-EA6AF46C3EF0}" srcOrd="11" destOrd="0" presId="urn:microsoft.com/office/officeart/2008/layout/VerticalCurvedList"/>
    <dgm:cxn modelId="{C7AD68EB-F920-4609-9CCD-2D653A961AF7}" type="presParOf" srcId="{43314905-B648-47D6-9838-9BFA708FAA54}" destId="{8DDBAC46-B47B-4D11-A4AA-346793CE12C5}" srcOrd="12" destOrd="0" presId="urn:microsoft.com/office/officeart/2008/layout/VerticalCurvedList"/>
    <dgm:cxn modelId="{63E7D688-1F1B-414B-968F-DE99DA608922}" type="presParOf" srcId="{8DDBAC46-B47B-4D11-A4AA-346793CE12C5}" destId="{500CDB34-96DD-43C0-B6CB-D26B670A07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A3C4F-41B6-4538-9C43-A9382CC3FDE4}">
      <dsp:nvSpPr>
        <dsp:cNvPr id="0" name=""/>
        <dsp:cNvSpPr/>
      </dsp:nvSpPr>
      <dsp:spPr>
        <a:xfrm>
          <a:off x="3721933" y="0"/>
          <a:ext cx="6309360" cy="135979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We shall tackle Coverage as the 1</a:t>
          </a:r>
          <a:r>
            <a:rPr lang="en-IN" sz="2300" kern="1200" baseline="30000" dirty="0"/>
            <a:t>st</a:t>
          </a:r>
          <a:r>
            <a:rPr lang="en-IN" sz="2300" kern="1200" dirty="0"/>
            <a:t> objective, along with the redundancy reduction objective as the 2</a:t>
          </a:r>
          <a:r>
            <a:rPr lang="en-IN" sz="2300" kern="1200" baseline="30000" dirty="0"/>
            <a:t>nd</a:t>
          </a:r>
          <a:r>
            <a:rPr lang="en-IN" sz="2300" kern="1200" dirty="0"/>
            <a:t> one.</a:t>
          </a:r>
        </a:p>
      </dsp:txBody>
      <dsp:txXfrm>
        <a:off x="3721933" y="169974"/>
        <a:ext cx="5799438" cy="1019845"/>
      </dsp:txXfrm>
    </dsp:sp>
    <dsp:sp modelId="{69AAA15D-D926-4C0A-975C-2EA506103621}">
      <dsp:nvSpPr>
        <dsp:cNvPr id="0" name=""/>
        <dsp:cNvSpPr/>
      </dsp:nvSpPr>
      <dsp:spPr>
        <a:xfrm>
          <a:off x="484306" y="0"/>
          <a:ext cx="3237627" cy="1359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Objectives</a:t>
          </a:r>
        </a:p>
      </dsp:txBody>
      <dsp:txXfrm>
        <a:off x="550686" y="66380"/>
        <a:ext cx="3104867" cy="1227033"/>
      </dsp:txXfrm>
    </dsp:sp>
    <dsp:sp modelId="{4E455339-3E6A-473D-AF7F-E380801A8C39}">
      <dsp:nvSpPr>
        <dsp:cNvPr id="0" name=""/>
        <dsp:cNvSpPr/>
      </dsp:nvSpPr>
      <dsp:spPr>
        <a:xfrm>
          <a:off x="3686306" y="1495772"/>
          <a:ext cx="6309360" cy="135979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We are abiding by the length limit of the summary ( no of sentences to be included into the summary )</a:t>
          </a:r>
        </a:p>
      </dsp:txBody>
      <dsp:txXfrm>
        <a:off x="3686306" y="1665746"/>
        <a:ext cx="5799438" cy="1019845"/>
      </dsp:txXfrm>
    </dsp:sp>
    <dsp:sp modelId="{3BC5EC6D-1A76-431F-BD74-E09C52682310}">
      <dsp:nvSpPr>
        <dsp:cNvPr id="0" name=""/>
        <dsp:cNvSpPr/>
      </dsp:nvSpPr>
      <dsp:spPr>
        <a:xfrm>
          <a:off x="519933" y="1495772"/>
          <a:ext cx="3166373" cy="1359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Constraints</a:t>
          </a:r>
        </a:p>
      </dsp:txBody>
      <dsp:txXfrm>
        <a:off x="586313" y="1562152"/>
        <a:ext cx="3033613" cy="1227033"/>
      </dsp:txXfrm>
    </dsp:sp>
    <dsp:sp modelId="{6B19B6E2-9E9B-4DEC-8954-80D3A312627E}">
      <dsp:nvSpPr>
        <dsp:cNvPr id="0" name=""/>
        <dsp:cNvSpPr/>
      </dsp:nvSpPr>
      <dsp:spPr>
        <a:xfrm>
          <a:off x="3638797" y="2991544"/>
          <a:ext cx="6309360" cy="135979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At the end, an extractive summary of the given multi document is obtained</a:t>
          </a:r>
        </a:p>
      </dsp:txBody>
      <dsp:txXfrm>
        <a:off x="3638797" y="3161518"/>
        <a:ext cx="5799438" cy="1019845"/>
      </dsp:txXfrm>
    </dsp:sp>
    <dsp:sp modelId="{3606A466-60F8-4B6F-B46C-96CB5DE6140B}">
      <dsp:nvSpPr>
        <dsp:cNvPr id="0" name=""/>
        <dsp:cNvSpPr/>
      </dsp:nvSpPr>
      <dsp:spPr>
        <a:xfrm>
          <a:off x="567442" y="2991544"/>
          <a:ext cx="3071354" cy="1359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Potential Solution Obtained</a:t>
          </a:r>
        </a:p>
      </dsp:txBody>
      <dsp:txXfrm>
        <a:off x="633822" y="3057924"/>
        <a:ext cx="2938594" cy="12270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92D58-85A2-45A1-BF61-5E2E432906B2}">
      <dsp:nvSpPr>
        <dsp:cNvPr id="0" name=""/>
        <dsp:cNvSpPr/>
      </dsp:nvSpPr>
      <dsp:spPr>
        <a:xfrm>
          <a:off x="-6614967" y="-1011597"/>
          <a:ext cx="7873181" cy="7873181"/>
        </a:xfrm>
        <a:prstGeom prst="blockArc">
          <a:avLst>
            <a:gd name="adj1" fmla="val 18900000"/>
            <a:gd name="adj2" fmla="val 2700000"/>
            <a:gd name="adj3" fmla="val 27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539A2F-407F-457F-811F-67C39D442900}">
      <dsp:nvSpPr>
        <dsp:cNvPr id="0" name=""/>
        <dsp:cNvSpPr/>
      </dsp:nvSpPr>
      <dsp:spPr>
        <a:xfrm>
          <a:off x="549574" y="365507"/>
          <a:ext cx="9342631" cy="73148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061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t>Trial Check: </a:t>
          </a:r>
          <a:r>
            <a:rPr lang="en-US" sz="1400" kern="1200" dirty="0"/>
            <a:t>For each candidate solution , the trial value is checked ,</a:t>
          </a:r>
          <a:br>
            <a:rPr lang="en-US" sz="1400" kern="1200" dirty="0"/>
          </a:br>
          <a:r>
            <a:rPr lang="en-US" sz="1200" kern="1200" dirty="0"/>
            <a:t>if </a:t>
          </a:r>
          <a:r>
            <a:rPr lang="en-US" sz="1200" kern="1200" dirty="0" err="1"/>
            <a:t>no.of.trials</a:t>
          </a:r>
          <a:r>
            <a:rPr lang="en-US" sz="1200" kern="1200" dirty="0"/>
            <a:t> &gt; Threshold -&gt; Proceed..</a:t>
          </a:r>
          <a:endParaRPr lang="en-IN" sz="1200" kern="1200" dirty="0"/>
        </a:p>
      </dsp:txBody>
      <dsp:txXfrm>
        <a:off x="549574" y="365507"/>
        <a:ext cx="9342631" cy="731482"/>
      </dsp:txXfrm>
    </dsp:sp>
    <dsp:sp modelId="{4FAA325A-056D-4F49-8D2C-C1010BE85A31}">
      <dsp:nvSpPr>
        <dsp:cNvPr id="0" name=""/>
        <dsp:cNvSpPr/>
      </dsp:nvSpPr>
      <dsp:spPr>
        <a:xfrm>
          <a:off x="92397" y="274071"/>
          <a:ext cx="914352" cy="914352"/>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EDC941-62E7-4711-9FDB-172966657FEB}">
      <dsp:nvSpPr>
        <dsp:cNvPr id="0" name=""/>
        <dsp:cNvSpPr/>
      </dsp:nvSpPr>
      <dsp:spPr>
        <a:xfrm>
          <a:off x="1073732" y="1462379"/>
          <a:ext cx="8818472" cy="73148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0614"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Mutation operator application:</a:t>
          </a:r>
          <a:br>
            <a:rPr lang="en-US" sz="1500" kern="1200" dirty="0"/>
          </a:br>
          <a:r>
            <a:rPr lang="en-US" sz="1500" kern="1200" dirty="0"/>
            <a:t>For each solution , mutation operation is carried out based on a predefined condition</a:t>
          </a:r>
          <a:endParaRPr lang="en-IN" sz="1500" kern="1200" dirty="0"/>
        </a:p>
      </dsp:txBody>
      <dsp:txXfrm>
        <a:off x="1073732" y="1462379"/>
        <a:ext cx="8818472" cy="731482"/>
      </dsp:txXfrm>
    </dsp:sp>
    <dsp:sp modelId="{1352C5F5-7891-4571-B377-BA1325DC41CE}">
      <dsp:nvSpPr>
        <dsp:cNvPr id="0" name=""/>
        <dsp:cNvSpPr/>
      </dsp:nvSpPr>
      <dsp:spPr>
        <a:xfrm>
          <a:off x="616556" y="1370944"/>
          <a:ext cx="914352" cy="91435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E81140-1CFB-4795-BEFE-D16F734A5A46}">
      <dsp:nvSpPr>
        <dsp:cNvPr id="0" name=""/>
        <dsp:cNvSpPr/>
      </dsp:nvSpPr>
      <dsp:spPr>
        <a:xfrm>
          <a:off x="1234607" y="2559251"/>
          <a:ext cx="8657598" cy="73148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0614"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Domination criteria check:</a:t>
          </a:r>
          <a:br>
            <a:rPr lang="en-US" sz="1500" kern="1200" dirty="0"/>
          </a:br>
          <a:r>
            <a:rPr lang="en-US" sz="1500" kern="1200" dirty="0"/>
            <a:t>Each solution and its newly mutated form is subjected to a Domination criteria check</a:t>
          </a:r>
          <a:endParaRPr lang="en-IN" sz="1500" kern="1200" dirty="0"/>
        </a:p>
      </dsp:txBody>
      <dsp:txXfrm>
        <a:off x="1234607" y="2559251"/>
        <a:ext cx="8657598" cy="731482"/>
      </dsp:txXfrm>
    </dsp:sp>
    <dsp:sp modelId="{A61AEEA1-3A21-482E-BB58-6DFE951C4B16}">
      <dsp:nvSpPr>
        <dsp:cNvPr id="0" name=""/>
        <dsp:cNvSpPr/>
      </dsp:nvSpPr>
      <dsp:spPr>
        <a:xfrm>
          <a:off x="777431" y="2467816"/>
          <a:ext cx="914352" cy="91435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1C7AA8-9C08-4391-B02F-0CBB1A601F9B}">
      <dsp:nvSpPr>
        <dsp:cNvPr id="0" name=""/>
        <dsp:cNvSpPr/>
      </dsp:nvSpPr>
      <dsp:spPr>
        <a:xfrm>
          <a:off x="1073732" y="3656124"/>
          <a:ext cx="8818472" cy="73148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0614"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Replacement:</a:t>
          </a:r>
          <a:br>
            <a:rPr lang="en-US" sz="1500" kern="1200" dirty="0"/>
          </a:br>
          <a:r>
            <a:rPr lang="en-US" sz="1500" kern="1200" dirty="0"/>
            <a:t>If the newly mutated solution is more efficient than the original one, replace the original solution with the mutated one</a:t>
          </a:r>
          <a:endParaRPr lang="en-IN" sz="1500" kern="1200" dirty="0"/>
        </a:p>
      </dsp:txBody>
      <dsp:txXfrm>
        <a:off x="1073732" y="3656124"/>
        <a:ext cx="8818472" cy="731482"/>
      </dsp:txXfrm>
    </dsp:sp>
    <dsp:sp modelId="{BED06462-D1C0-4422-9005-B36DD9649D01}">
      <dsp:nvSpPr>
        <dsp:cNvPr id="0" name=""/>
        <dsp:cNvSpPr/>
      </dsp:nvSpPr>
      <dsp:spPr>
        <a:xfrm>
          <a:off x="616556" y="3564688"/>
          <a:ext cx="914352" cy="91435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75C55F-3004-4A3A-BD4B-6ECCA04E20FD}">
      <dsp:nvSpPr>
        <dsp:cNvPr id="0" name=""/>
        <dsp:cNvSpPr/>
      </dsp:nvSpPr>
      <dsp:spPr>
        <a:xfrm>
          <a:off x="549574" y="4752996"/>
          <a:ext cx="9342631" cy="73148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0614"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Random Replacement:</a:t>
          </a:r>
          <a:br>
            <a:rPr lang="en-US" sz="1500" kern="1200" dirty="0"/>
          </a:br>
          <a:r>
            <a:rPr lang="en-US" sz="1500" kern="1200" dirty="0"/>
            <a:t>If no dominated solution is found that dominates the current solution , then a random solution is generated and replaced</a:t>
          </a:r>
          <a:endParaRPr lang="en-IN" sz="1500" kern="1200" dirty="0"/>
        </a:p>
      </dsp:txBody>
      <dsp:txXfrm>
        <a:off x="549574" y="4752996"/>
        <a:ext cx="9342631" cy="731482"/>
      </dsp:txXfrm>
    </dsp:sp>
    <dsp:sp modelId="{75242A79-FE64-4A2A-BFA4-A2CDBE8D0019}">
      <dsp:nvSpPr>
        <dsp:cNvPr id="0" name=""/>
        <dsp:cNvSpPr/>
      </dsp:nvSpPr>
      <dsp:spPr>
        <a:xfrm>
          <a:off x="92397" y="4661561"/>
          <a:ext cx="914352" cy="914352"/>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4774B-9DBD-4A2E-B724-3C2C2D075FCA}">
      <dsp:nvSpPr>
        <dsp:cNvPr id="0" name=""/>
        <dsp:cNvSpPr/>
      </dsp:nvSpPr>
      <dsp:spPr>
        <a:xfrm>
          <a:off x="1776729" y="0"/>
          <a:ext cx="6962140" cy="4351338"/>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6C811A-637E-412A-9041-986FA1218DA3}">
      <dsp:nvSpPr>
        <dsp:cNvPr id="0" name=""/>
        <dsp:cNvSpPr/>
      </dsp:nvSpPr>
      <dsp:spPr>
        <a:xfrm>
          <a:off x="2462500" y="3235654"/>
          <a:ext cx="160129" cy="16012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39F31-7291-4B42-BA08-8601DE624DE5}">
      <dsp:nvSpPr>
        <dsp:cNvPr id="0" name=""/>
        <dsp:cNvSpPr/>
      </dsp:nvSpPr>
      <dsp:spPr>
        <a:xfrm>
          <a:off x="2542565" y="3315719"/>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Calculate the objective values</a:t>
          </a:r>
          <a:endParaRPr lang="en-IN" sz="1700" kern="1200" dirty="0">
            <a:solidFill>
              <a:schemeClr val="tx2"/>
            </a:solidFill>
          </a:endParaRPr>
        </a:p>
      </dsp:txBody>
      <dsp:txXfrm>
        <a:off x="2542565" y="3315719"/>
        <a:ext cx="912040" cy="1035618"/>
      </dsp:txXfrm>
    </dsp:sp>
    <dsp:sp modelId="{BC5707BC-C7F7-4149-B732-B1B21288006A}">
      <dsp:nvSpPr>
        <dsp:cNvPr id="0" name=""/>
        <dsp:cNvSpPr/>
      </dsp:nvSpPr>
      <dsp:spPr>
        <a:xfrm>
          <a:off x="3329286" y="2402808"/>
          <a:ext cx="250637" cy="250637"/>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62B3B-5EC9-46BD-9911-8F4C10EEF566}">
      <dsp:nvSpPr>
        <dsp:cNvPr id="0" name=""/>
        <dsp:cNvSpPr/>
      </dsp:nvSpPr>
      <dsp:spPr>
        <a:xfrm>
          <a:off x="3454605" y="2528127"/>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07"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Perform fast non-dominated sorting algorithm</a:t>
          </a:r>
          <a:endParaRPr lang="en-IN" sz="1700" kern="1200" dirty="0">
            <a:solidFill>
              <a:schemeClr val="tx2"/>
            </a:solidFill>
          </a:endParaRPr>
        </a:p>
      </dsp:txBody>
      <dsp:txXfrm>
        <a:off x="3454605" y="2528127"/>
        <a:ext cx="1155715" cy="1823210"/>
      </dsp:txXfrm>
    </dsp:sp>
    <dsp:sp modelId="{8DCFEF2E-2F9B-495F-89C3-A06DCA1D4F28}">
      <dsp:nvSpPr>
        <dsp:cNvPr id="0" name=""/>
        <dsp:cNvSpPr/>
      </dsp:nvSpPr>
      <dsp:spPr>
        <a:xfrm>
          <a:off x="4443229" y="1738794"/>
          <a:ext cx="334182" cy="334182"/>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F168B-B3E2-4F09-AEF3-33FAE5FFDB38}">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Assign ranks based on the sorting algorithm</a:t>
          </a:r>
          <a:endParaRPr lang="en-IN" sz="1700" kern="1200" dirty="0">
            <a:solidFill>
              <a:schemeClr val="tx2"/>
            </a:solidFill>
          </a:endParaRPr>
        </a:p>
      </dsp:txBody>
      <dsp:txXfrm>
        <a:off x="4610320" y="1905886"/>
        <a:ext cx="1343693" cy="2445451"/>
      </dsp:txXfrm>
    </dsp:sp>
    <dsp:sp modelId="{99539593-5C95-4BBB-A0A2-AC7588EF1E47}">
      <dsp:nvSpPr>
        <dsp:cNvPr id="0" name=""/>
        <dsp:cNvSpPr/>
      </dsp:nvSpPr>
      <dsp:spPr>
        <a:xfrm>
          <a:off x="5738187" y="1220115"/>
          <a:ext cx="431652" cy="431652"/>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31131-DED6-433E-8F63-254A44425363}">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tx2"/>
              </a:solidFill>
            </a:rPr>
            <a:t>Perform Crowding Distance calculations</a:t>
          </a:r>
          <a:endParaRPr lang="en-IN" sz="1700" kern="1200" dirty="0">
            <a:solidFill>
              <a:schemeClr val="tx2"/>
            </a:solidFill>
          </a:endParaRPr>
        </a:p>
      </dsp:txBody>
      <dsp:txXfrm>
        <a:off x="5954014" y="1435941"/>
        <a:ext cx="1392428" cy="2915396"/>
      </dsp:txXfrm>
    </dsp:sp>
    <dsp:sp modelId="{2EB86940-76AC-4F16-841C-3837E6629F67}">
      <dsp:nvSpPr>
        <dsp:cNvPr id="0" name=""/>
        <dsp:cNvSpPr/>
      </dsp:nvSpPr>
      <dsp:spPr>
        <a:xfrm>
          <a:off x="7071437" y="873748"/>
          <a:ext cx="550009" cy="550009"/>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3C504-D56D-4001-ABF0-4B4B1DB2203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2"/>
              </a:solidFill>
            </a:rPr>
            <a:t>Assign fitness values based on rank and CD</a:t>
          </a:r>
          <a:endParaRPr lang="en-IN" sz="1700" kern="1200" dirty="0">
            <a:solidFill>
              <a:schemeClr val="tx2"/>
            </a:solidFill>
          </a:endParaRPr>
        </a:p>
      </dsp:txBody>
      <dsp:txXfrm>
        <a:off x="7346442" y="1148753"/>
        <a:ext cx="1392428" cy="32025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C51B5-B305-461B-9693-62F2457BDE5B}">
      <dsp:nvSpPr>
        <dsp:cNvPr id="0" name=""/>
        <dsp:cNvSpPr/>
      </dsp:nvSpPr>
      <dsp:spPr>
        <a:xfrm>
          <a:off x="876610" y="3429000"/>
          <a:ext cx="280618" cy="3208286"/>
        </a:xfrm>
        <a:custGeom>
          <a:avLst/>
          <a:gdLst/>
          <a:ahLst/>
          <a:cxnLst/>
          <a:rect l="0" t="0" r="0" b="0"/>
          <a:pathLst>
            <a:path>
              <a:moveTo>
                <a:pt x="0" y="0"/>
              </a:moveTo>
              <a:lnTo>
                <a:pt x="140309" y="0"/>
              </a:lnTo>
              <a:lnTo>
                <a:pt x="140309" y="3208286"/>
              </a:lnTo>
              <a:lnTo>
                <a:pt x="280618" y="32082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936406" y="4952629"/>
        <a:ext cx="161026" cy="161026"/>
      </dsp:txXfrm>
    </dsp:sp>
    <dsp:sp modelId="{1BF4D3F0-996E-4DA6-B38B-EE2136AA3D9C}">
      <dsp:nvSpPr>
        <dsp:cNvPr id="0" name=""/>
        <dsp:cNvSpPr/>
      </dsp:nvSpPr>
      <dsp:spPr>
        <a:xfrm>
          <a:off x="876610" y="3429000"/>
          <a:ext cx="280618" cy="2673572"/>
        </a:xfrm>
        <a:custGeom>
          <a:avLst/>
          <a:gdLst/>
          <a:ahLst/>
          <a:cxnLst/>
          <a:rect l="0" t="0" r="0" b="0"/>
          <a:pathLst>
            <a:path>
              <a:moveTo>
                <a:pt x="0" y="0"/>
              </a:moveTo>
              <a:lnTo>
                <a:pt x="140309" y="0"/>
              </a:lnTo>
              <a:lnTo>
                <a:pt x="140309" y="2673572"/>
              </a:lnTo>
              <a:lnTo>
                <a:pt x="280618" y="2673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949713" y="4698579"/>
        <a:ext cx="134412" cy="134412"/>
      </dsp:txXfrm>
    </dsp:sp>
    <dsp:sp modelId="{5AE1892D-BA8D-44B2-8D5B-89BCA4CF574E}">
      <dsp:nvSpPr>
        <dsp:cNvPr id="0" name=""/>
        <dsp:cNvSpPr/>
      </dsp:nvSpPr>
      <dsp:spPr>
        <a:xfrm>
          <a:off x="876610" y="3429000"/>
          <a:ext cx="280618" cy="2138857"/>
        </a:xfrm>
        <a:custGeom>
          <a:avLst/>
          <a:gdLst/>
          <a:ahLst/>
          <a:cxnLst/>
          <a:rect l="0" t="0" r="0" b="0"/>
          <a:pathLst>
            <a:path>
              <a:moveTo>
                <a:pt x="0" y="0"/>
              </a:moveTo>
              <a:lnTo>
                <a:pt x="140309" y="0"/>
              </a:lnTo>
              <a:lnTo>
                <a:pt x="140309" y="2138857"/>
              </a:lnTo>
              <a:lnTo>
                <a:pt x="280618" y="2138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962989" y="4444499"/>
        <a:ext cx="107859" cy="107859"/>
      </dsp:txXfrm>
    </dsp:sp>
    <dsp:sp modelId="{F54D7C0F-2BE5-4C02-93FB-5585D6D71831}">
      <dsp:nvSpPr>
        <dsp:cNvPr id="0" name=""/>
        <dsp:cNvSpPr/>
      </dsp:nvSpPr>
      <dsp:spPr>
        <a:xfrm>
          <a:off x="876610" y="3429000"/>
          <a:ext cx="280618" cy="1604143"/>
        </a:xfrm>
        <a:custGeom>
          <a:avLst/>
          <a:gdLst/>
          <a:ahLst/>
          <a:cxnLst/>
          <a:rect l="0" t="0" r="0" b="0"/>
          <a:pathLst>
            <a:path>
              <a:moveTo>
                <a:pt x="0" y="0"/>
              </a:moveTo>
              <a:lnTo>
                <a:pt x="140309" y="0"/>
              </a:lnTo>
              <a:lnTo>
                <a:pt x="140309" y="1604143"/>
              </a:lnTo>
              <a:lnTo>
                <a:pt x="280618" y="16041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76207" y="4190359"/>
        <a:ext cx="81425" cy="81425"/>
      </dsp:txXfrm>
    </dsp:sp>
    <dsp:sp modelId="{37878344-C37D-4E20-89DB-333426FE29E7}">
      <dsp:nvSpPr>
        <dsp:cNvPr id="0" name=""/>
        <dsp:cNvSpPr/>
      </dsp:nvSpPr>
      <dsp:spPr>
        <a:xfrm>
          <a:off x="876610" y="3429000"/>
          <a:ext cx="280618" cy="1069428"/>
        </a:xfrm>
        <a:custGeom>
          <a:avLst/>
          <a:gdLst/>
          <a:ahLst/>
          <a:cxnLst/>
          <a:rect l="0" t="0" r="0" b="0"/>
          <a:pathLst>
            <a:path>
              <a:moveTo>
                <a:pt x="0" y="0"/>
              </a:moveTo>
              <a:lnTo>
                <a:pt x="140309" y="0"/>
              </a:lnTo>
              <a:lnTo>
                <a:pt x="140309" y="1069428"/>
              </a:lnTo>
              <a:lnTo>
                <a:pt x="280618" y="10694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89278" y="3936073"/>
        <a:ext cx="55281" cy="55281"/>
      </dsp:txXfrm>
    </dsp:sp>
    <dsp:sp modelId="{99307ABF-DA62-4940-9A59-2FEB882C7732}">
      <dsp:nvSpPr>
        <dsp:cNvPr id="0" name=""/>
        <dsp:cNvSpPr/>
      </dsp:nvSpPr>
      <dsp:spPr>
        <a:xfrm>
          <a:off x="876610" y="3429000"/>
          <a:ext cx="280618" cy="534714"/>
        </a:xfrm>
        <a:custGeom>
          <a:avLst/>
          <a:gdLst/>
          <a:ahLst/>
          <a:cxnLst/>
          <a:rect l="0" t="0" r="0" b="0"/>
          <a:pathLst>
            <a:path>
              <a:moveTo>
                <a:pt x="0" y="0"/>
              </a:moveTo>
              <a:lnTo>
                <a:pt x="140309" y="0"/>
              </a:lnTo>
              <a:lnTo>
                <a:pt x="140309" y="534714"/>
              </a:lnTo>
              <a:lnTo>
                <a:pt x="280618" y="5347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01822" y="3681260"/>
        <a:ext cx="30193" cy="30193"/>
      </dsp:txXfrm>
    </dsp:sp>
    <dsp:sp modelId="{D32C091B-7EA3-4449-908C-B28671356703}">
      <dsp:nvSpPr>
        <dsp:cNvPr id="0" name=""/>
        <dsp:cNvSpPr/>
      </dsp:nvSpPr>
      <dsp:spPr>
        <a:xfrm>
          <a:off x="876610" y="3383280"/>
          <a:ext cx="280618" cy="91440"/>
        </a:xfrm>
        <a:custGeom>
          <a:avLst/>
          <a:gdLst/>
          <a:ahLst/>
          <a:cxnLst/>
          <a:rect l="0" t="0" r="0" b="0"/>
          <a:pathLst>
            <a:path>
              <a:moveTo>
                <a:pt x="0" y="45720"/>
              </a:moveTo>
              <a:lnTo>
                <a:pt x="28061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09904" y="3421984"/>
        <a:ext cx="14030" cy="14030"/>
      </dsp:txXfrm>
    </dsp:sp>
    <dsp:sp modelId="{72D4E7E3-5560-4EBF-9089-D6BF1C0DD002}">
      <dsp:nvSpPr>
        <dsp:cNvPr id="0" name=""/>
        <dsp:cNvSpPr/>
      </dsp:nvSpPr>
      <dsp:spPr>
        <a:xfrm>
          <a:off x="876610" y="2894285"/>
          <a:ext cx="280618" cy="534714"/>
        </a:xfrm>
        <a:custGeom>
          <a:avLst/>
          <a:gdLst/>
          <a:ahLst/>
          <a:cxnLst/>
          <a:rect l="0" t="0" r="0" b="0"/>
          <a:pathLst>
            <a:path>
              <a:moveTo>
                <a:pt x="0" y="534714"/>
              </a:moveTo>
              <a:lnTo>
                <a:pt x="140309" y="534714"/>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001822" y="3146545"/>
        <a:ext cx="30193" cy="30193"/>
      </dsp:txXfrm>
    </dsp:sp>
    <dsp:sp modelId="{868AB839-70CD-4669-9FD7-F99DB5808C6A}">
      <dsp:nvSpPr>
        <dsp:cNvPr id="0" name=""/>
        <dsp:cNvSpPr/>
      </dsp:nvSpPr>
      <dsp:spPr>
        <a:xfrm>
          <a:off x="876610" y="2359571"/>
          <a:ext cx="280618" cy="1069428"/>
        </a:xfrm>
        <a:custGeom>
          <a:avLst/>
          <a:gdLst/>
          <a:ahLst/>
          <a:cxnLst/>
          <a:rect l="0" t="0" r="0" b="0"/>
          <a:pathLst>
            <a:path>
              <a:moveTo>
                <a:pt x="0" y="1069428"/>
              </a:moveTo>
              <a:lnTo>
                <a:pt x="140309" y="1069428"/>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89278" y="2866644"/>
        <a:ext cx="55281" cy="55281"/>
      </dsp:txXfrm>
    </dsp:sp>
    <dsp:sp modelId="{7C62E773-124F-45C4-A2CB-62F416597D84}">
      <dsp:nvSpPr>
        <dsp:cNvPr id="0" name=""/>
        <dsp:cNvSpPr/>
      </dsp:nvSpPr>
      <dsp:spPr>
        <a:xfrm>
          <a:off x="876610" y="1824856"/>
          <a:ext cx="280618" cy="1604143"/>
        </a:xfrm>
        <a:custGeom>
          <a:avLst/>
          <a:gdLst/>
          <a:ahLst/>
          <a:cxnLst/>
          <a:rect l="0" t="0" r="0" b="0"/>
          <a:pathLst>
            <a:path>
              <a:moveTo>
                <a:pt x="0" y="1604143"/>
              </a:moveTo>
              <a:lnTo>
                <a:pt x="140309" y="1604143"/>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76207" y="2586215"/>
        <a:ext cx="81425" cy="81425"/>
      </dsp:txXfrm>
    </dsp:sp>
    <dsp:sp modelId="{F5896468-737B-422A-93CD-F2EEFE7503BE}">
      <dsp:nvSpPr>
        <dsp:cNvPr id="0" name=""/>
        <dsp:cNvSpPr/>
      </dsp:nvSpPr>
      <dsp:spPr>
        <a:xfrm>
          <a:off x="876610" y="1290142"/>
          <a:ext cx="280618" cy="2138857"/>
        </a:xfrm>
        <a:custGeom>
          <a:avLst/>
          <a:gdLst/>
          <a:ahLst/>
          <a:cxnLst/>
          <a:rect l="0" t="0" r="0" b="0"/>
          <a:pathLst>
            <a:path>
              <a:moveTo>
                <a:pt x="0" y="2138857"/>
              </a:moveTo>
              <a:lnTo>
                <a:pt x="140309" y="2138857"/>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962989" y="2305641"/>
        <a:ext cx="107859" cy="107859"/>
      </dsp:txXfrm>
    </dsp:sp>
    <dsp:sp modelId="{586373A7-96CA-4338-8650-BA7BBCF91185}">
      <dsp:nvSpPr>
        <dsp:cNvPr id="0" name=""/>
        <dsp:cNvSpPr/>
      </dsp:nvSpPr>
      <dsp:spPr>
        <a:xfrm>
          <a:off x="876610" y="755427"/>
          <a:ext cx="280618" cy="2673572"/>
        </a:xfrm>
        <a:custGeom>
          <a:avLst/>
          <a:gdLst/>
          <a:ahLst/>
          <a:cxnLst/>
          <a:rect l="0" t="0" r="0" b="0"/>
          <a:pathLst>
            <a:path>
              <a:moveTo>
                <a:pt x="0" y="2673572"/>
              </a:moveTo>
              <a:lnTo>
                <a:pt x="140309" y="2673572"/>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949713" y="2025007"/>
        <a:ext cx="134412" cy="134412"/>
      </dsp:txXfrm>
    </dsp:sp>
    <dsp:sp modelId="{FF1AE010-0591-4101-9DDB-FC6A86FE1ED2}">
      <dsp:nvSpPr>
        <dsp:cNvPr id="0" name=""/>
        <dsp:cNvSpPr/>
      </dsp:nvSpPr>
      <dsp:spPr>
        <a:xfrm>
          <a:off x="876610" y="220713"/>
          <a:ext cx="280618" cy="3208286"/>
        </a:xfrm>
        <a:custGeom>
          <a:avLst/>
          <a:gdLst/>
          <a:ahLst/>
          <a:cxnLst/>
          <a:rect l="0" t="0" r="0" b="0"/>
          <a:pathLst>
            <a:path>
              <a:moveTo>
                <a:pt x="0" y="3208286"/>
              </a:moveTo>
              <a:lnTo>
                <a:pt x="140309" y="3208286"/>
              </a:lnTo>
              <a:lnTo>
                <a:pt x="140309" y="0"/>
              </a:lnTo>
              <a:lnTo>
                <a:pt x="2806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936406" y="1744343"/>
        <a:ext cx="161026" cy="161026"/>
      </dsp:txXfrm>
    </dsp:sp>
    <dsp:sp modelId="{35DF6AAD-F814-4764-BAD5-68B6BCA340CA}">
      <dsp:nvSpPr>
        <dsp:cNvPr id="0" name=""/>
        <dsp:cNvSpPr/>
      </dsp:nvSpPr>
      <dsp:spPr>
        <a:xfrm rot="16200000">
          <a:off x="-646768" y="3031335"/>
          <a:ext cx="2251429" cy="795329"/>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Single Solution Extraction Methods</a:t>
          </a:r>
          <a:endParaRPr lang="en-IN" sz="1600" kern="1200" dirty="0"/>
        </a:p>
      </dsp:txBody>
      <dsp:txXfrm>
        <a:off x="-646768" y="3031335"/>
        <a:ext cx="2251429" cy="795329"/>
      </dsp:txXfrm>
    </dsp:sp>
    <dsp:sp modelId="{72A1663E-527C-46D4-9592-A4933549029A}">
      <dsp:nvSpPr>
        <dsp:cNvPr id="0" name=""/>
        <dsp:cNvSpPr/>
      </dsp:nvSpPr>
      <dsp:spPr>
        <a:xfrm>
          <a:off x="1157228" y="6827"/>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Consensus</a:t>
          </a:r>
          <a:endParaRPr lang="en-IN" sz="1200" kern="1200" dirty="0"/>
        </a:p>
      </dsp:txBody>
      <dsp:txXfrm>
        <a:off x="1157228" y="6827"/>
        <a:ext cx="1403090" cy="427771"/>
      </dsp:txXfrm>
    </dsp:sp>
    <dsp:sp modelId="{C28C3C05-F04C-47B3-86B7-F3E3C8B7389B}">
      <dsp:nvSpPr>
        <dsp:cNvPr id="0" name=""/>
        <dsp:cNvSpPr/>
      </dsp:nvSpPr>
      <dsp:spPr>
        <a:xfrm>
          <a:off x="1157228" y="541542"/>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Largest Hypervolume</a:t>
          </a:r>
          <a:endParaRPr lang="en-IN" sz="1200" kern="1200" dirty="0"/>
        </a:p>
      </dsp:txBody>
      <dsp:txXfrm>
        <a:off x="1157228" y="541542"/>
        <a:ext cx="1403090" cy="427771"/>
      </dsp:txXfrm>
    </dsp:sp>
    <dsp:sp modelId="{02F82798-277F-444F-A479-CF4F47EFC44E}">
      <dsp:nvSpPr>
        <dsp:cNvPr id="0" name=""/>
        <dsp:cNvSpPr/>
      </dsp:nvSpPr>
      <dsp:spPr>
        <a:xfrm>
          <a:off x="1157228" y="1076256"/>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Topmost Coverage</a:t>
          </a:r>
          <a:endParaRPr lang="en-IN" sz="1200" kern="1200" dirty="0"/>
        </a:p>
      </dsp:txBody>
      <dsp:txXfrm>
        <a:off x="1157228" y="1076256"/>
        <a:ext cx="1403090" cy="427771"/>
      </dsp:txXfrm>
    </dsp:sp>
    <dsp:sp modelId="{B0F9604D-A372-428E-A339-8B1CA437DC0B}">
      <dsp:nvSpPr>
        <dsp:cNvPr id="0" name=""/>
        <dsp:cNvSpPr/>
      </dsp:nvSpPr>
      <dsp:spPr>
        <a:xfrm>
          <a:off x="1157228" y="1610971"/>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Topmost redundancy reduction</a:t>
          </a:r>
          <a:endParaRPr lang="en-IN" sz="1200" kern="1200" dirty="0"/>
        </a:p>
      </dsp:txBody>
      <dsp:txXfrm>
        <a:off x="1157228" y="1610971"/>
        <a:ext cx="1403090" cy="427771"/>
      </dsp:txXfrm>
    </dsp:sp>
    <dsp:sp modelId="{76B1D731-E15E-4D63-B880-D329912FEFE4}">
      <dsp:nvSpPr>
        <dsp:cNvPr id="0" name=""/>
        <dsp:cNvSpPr/>
      </dsp:nvSpPr>
      <dsp:spPr>
        <a:xfrm>
          <a:off x="1157228" y="2145685"/>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Euclidean distance to ideal point</a:t>
          </a:r>
          <a:endParaRPr lang="en-IN" sz="1200" kern="1200" dirty="0"/>
        </a:p>
      </dsp:txBody>
      <dsp:txXfrm>
        <a:off x="1157228" y="2145685"/>
        <a:ext cx="1403090" cy="427771"/>
      </dsp:txXfrm>
    </dsp:sp>
    <dsp:sp modelId="{64213C0F-ED1D-4D71-8EB4-4792DEB2E6D4}">
      <dsp:nvSpPr>
        <dsp:cNvPr id="0" name=""/>
        <dsp:cNvSpPr/>
      </dsp:nvSpPr>
      <dsp:spPr>
        <a:xfrm>
          <a:off x="1157228" y="2680399"/>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Manhattan distance to ideal point</a:t>
          </a:r>
          <a:endParaRPr lang="en-IN" sz="1200" kern="1200" dirty="0"/>
        </a:p>
      </dsp:txBody>
      <dsp:txXfrm>
        <a:off x="1157228" y="2680399"/>
        <a:ext cx="1403090" cy="427771"/>
      </dsp:txXfrm>
    </dsp:sp>
    <dsp:sp modelId="{AADDBCEF-C252-4030-91DF-9AF61E39D79C}">
      <dsp:nvSpPr>
        <dsp:cNvPr id="0" name=""/>
        <dsp:cNvSpPr/>
      </dsp:nvSpPr>
      <dsp:spPr>
        <a:xfrm>
          <a:off x="1157228" y="3215114"/>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Chebyshev distance to ideal point</a:t>
          </a:r>
          <a:endParaRPr lang="en-IN" sz="1200" kern="1200" dirty="0"/>
        </a:p>
      </dsp:txBody>
      <dsp:txXfrm>
        <a:off x="1157228" y="3215114"/>
        <a:ext cx="1403090" cy="427771"/>
      </dsp:txXfrm>
    </dsp:sp>
    <dsp:sp modelId="{B1F13BCA-2FC9-4709-A07E-BFB0F661AAB2}">
      <dsp:nvSpPr>
        <dsp:cNvPr id="0" name=""/>
        <dsp:cNvSpPr/>
      </dsp:nvSpPr>
      <dsp:spPr>
        <a:xfrm>
          <a:off x="1157228" y="3749828"/>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a:t>
          </a:r>
          <a:r>
            <a:rPr lang="en-US" sz="1200" kern="1200" dirty="0" err="1"/>
            <a:t>Mahalanobis</a:t>
          </a:r>
          <a:r>
            <a:rPr lang="en-US" sz="1200" kern="1200" dirty="0"/>
            <a:t> distance to ideal point</a:t>
          </a:r>
          <a:endParaRPr lang="en-IN" sz="1200" kern="1200" dirty="0"/>
        </a:p>
      </dsp:txBody>
      <dsp:txXfrm>
        <a:off x="1157228" y="3749828"/>
        <a:ext cx="1403090" cy="427771"/>
      </dsp:txXfrm>
    </dsp:sp>
    <dsp:sp modelId="{717DC180-D64C-4803-8F32-6316E7E54947}">
      <dsp:nvSpPr>
        <dsp:cNvPr id="0" name=""/>
        <dsp:cNvSpPr/>
      </dsp:nvSpPr>
      <dsp:spPr>
        <a:xfrm>
          <a:off x="1157228" y="4284543"/>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Chebyshev distance to all points</a:t>
          </a:r>
          <a:endParaRPr lang="en-IN" sz="1200" kern="1200" dirty="0"/>
        </a:p>
      </dsp:txBody>
      <dsp:txXfrm>
        <a:off x="1157228" y="4284543"/>
        <a:ext cx="1403090" cy="427771"/>
      </dsp:txXfrm>
    </dsp:sp>
    <dsp:sp modelId="{1BFEF80D-6FAF-4774-BB9A-2978A0EBF23A}">
      <dsp:nvSpPr>
        <dsp:cNvPr id="0" name=""/>
        <dsp:cNvSpPr/>
      </dsp:nvSpPr>
      <dsp:spPr>
        <a:xfrm>
          <a:off x="1157228" y="4819257"/>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Manhattan distance to all points</a:t>
          </a:r>
          <a:endParaRPr lang="en-IN" sz="1200" kern="1200" dirty="0"/>
        </a:p>
      </dsp:txBody>
      <dsp:txXfrm>
        <a:off x="1157228" y="4819257"/>
        <a:ext cx="1403090" cy="427771"/>
      </dsp:txXfrm>
    </dsp:sp>
    <dsp:sp modelId="{EA6AB43B-57FA-444D-A26A-3D216B5C2F90}">
      <dsp:nvSpPr>
        <dsp:cNvPr id="0" name=""/>
        <dsp:cNvSpPr/>
      </dsp:nvSpPr>
      <dsp:spPr>
        <a:xfrm>
          <a:off x="1157228" y="5353971"/>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a:t>
          </a:r>
          <a:r>
            <a:rPr lang="en-US" sz="1200" kern="1200" dirty="0" err="1"/>
            <a:t>Mahalanobis</a:t>
          </a:r>
          <a:r>
            <a:rPr lang="en-US" sz="1200" kern="1200" dirty="0"/>
            <a:t> distance to all points</a:t>
          </a:r>
          <a:endParaRPr lang="en-IN" sz="1200" kern="1200" dirty="0"/>
        </a:p>
      </dsp:txBody>
      <dsp:txXfrm>
        <a:off x="1157228" y="5353971"/>
        <a:ext cx="1403090" cy="427771"/>
      </dsp:txXfrm>
    </dsp:sp>
    <dsp:sp modelId="{E2857F45-1652-4E85-9B84-EDE52F2CFCDD}">
      <dsp:nvSpPr>
        <dsp:cNvPr id="0" name=""/>
        <dsp:cNvSpPr/>
      </dsp:nvSpPr>
      <dsp:spPr>
        <a:xfrm>
          <a:off x="1157228" y="5888686"/>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Euclidean distance to all points</a:t>
          </a:r>
          <a:endParaRPr lang="en-IN" sz="1200" kern="1200" dirty="0"/>
        </a:p>
      </dsp:txBody>
      <dsp:txXfrm>
        <a:off x="1157228" y="5888686"/>
        <a:ext cx="1403090" cy="427771"/>
      </dsp:txXfrm>
    </dsp:sp>
    <dsp:sp modelId="{3B50F928-8898-4C5E-952A-246AF9D669B0}">
      <dsp:nvSpPr>
        <dsp:cNvPr id="0" name=""/>
        <dsp:cNvSpPr/>
      </dsp:nvSpPr>
      <dsp:spPr>
        <a:xfrm>
          <a:off x="1157228" y="6423400"/>
          <a:ext cx="1403090" cy="427771"/>
        </a:xfrm>
        <a:prstGeom prst="rect">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Shortest </a:t>
          </a:r>
          <a:r>
            <a:rPr lang="en-US" sz="1200" kern="1200" dirty="0" err="1"/>
            <a:t>Levenshtein</a:t>
          </a:r>
          <a:r>
            <a:rPr lang="en-US" sz="1200" kern="1200" dirty="0"/>
            <a:t> distance to all points</a:t>
          </a:r>
          <a:endParaRPr lang="en-IN" sz="1200" kern="1200" dirty="0"/>
        </a:p>
      </dsp:txBody>
      <dsp:txXfrm>
        <a:off x="1157228" y="6423400"/>
        <a:ext cx="1403090" cy="4277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36129-D133-4D24-9C06-5DADDF0DA973}">
      <dsp:nvSpPr>
        <dsp:cNvPr id="0" name=""/>
        <dsp:cNvSpPr/>
      </dsp:nvSpPr>
      <dsp:spPr>
        <a:xfrm>
          <a:off x="0" y="6267811"/>
          <a:ext cx="6704011" cy="587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Best solution is extracted from the final optimal pareto front</a:t>
          </a:r>
        </a:p>
      </dsp:txBody>
      <dsp:txXfrm>
        <a:off x="0" y="6267811"/>
        <a:ext cx="6704011" cy="587684"/>
      </dsp:txXfrm>
    </dsp:sp>
    <dsp:sp modelId="{24288CE3-B7AF-4AA8-BF13-3C90CFC14D0A}">
      <dsp:nvSpPr>
        <dsp:cNvPr id="0" name=""/>
        <dsp:cNvSpPr/>
      </dsp:nvSpPr>
      <dsp:spPr>
        <a:xfrm rot="10800000">
          <a:off x="0" y="5372767"/>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Execute the MOEC Algorithm steps for n no of iterations and run until termination criteria met</a:t>
          </a:r>
        </a:p>
      </dsp:txBody>
      <dsp:txXfrm rot="10800000">
        <a:off x="0" y="5372767"/>
        <a:ext cx="6704011" cy="587300"/>
      </dsp:txXfrm>
    </dsp:sp>
    <dsp:sp modelId="{CBCA750A-D0AF-4DF8-B827-8BC933D33112}">
      <dsp:nvSpPr>
        <dsp:cNvPr id="0" name=""/>
        <dsp:cNvSpPr/>
      </dsp:nvSpPr>
      <dsp:spPr>
        <a:xfrm rot="10800000">
          <a:off x="0" y="4477723"/>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Calculate the objectives</a:t>
          </a:r>
        </a:p>
      </dsp:txBody>
      <dsp:txXfrm rot="-10800000">
        <a:off x="0" y="4477723"/>
        <a:ext cx="6704011" cy="317254"/>
      </dsp:txXfrm>
    </dsp:sp>
    <dsp:sp modelId="{EBF8F6EE-1357-4D6D-AA82-135A748B59A8}">
      <dsp:nvSpPr>
        <dsp:cNvPr id="0" name=""/>
        <dsp:cNvSpPr/>
      </dsp:nvSpPr>
      <dsp:spPr>
        <a:xfrm>
          <a:off x="0" y="4794978"/>
          <a:ext cx="6704011" cy="27025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dirty="0"/>
            <a:t>F1-Coverage, F2-Redundancy Reduction</a:t>
          </a:r>
        </a:p>
      </dsp:txBody>
      <dsp:txXfrm>
        <a:off x="0" y="4794978"/>
        <a:ext cx="6704011" cy="270253"/>
      </dsp:txXfrm>
    </dsp:sp>
    <dsp:sp modelId="{131534AB-1DAA-4BF9-964F-606F87863AAB}">
      <dsp:nvSpPr>
        <dsp:cNvPr id="0" name=""/>
        <dsp:cNvSpPr/>
      </dsp:nvSpPr>
      <dsp:spPr>
        <a:xfrm rot="10800000">
          <a:off x="0" y="3582679"/>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Randomly Initialize a population for that EC algorithm</a:t>
          </a:r>
        </a:p>
      </dsp:txBody>
      <dsp:txXfrm rot="10800000">
        <a:off x="0" y="3582679"/>
        <a:ext cx="6704011" cy="587300"/>
      </dsp:txXfrm>
    </dsp:sp>
    <dsp:sp modelId="{E4A8371B-7273-4B10-A87E-06929DA7CA2F}">
      <dsp:nvSpPr>
        <dsp:cNvPr id="0" name=""/>
        <dsp:cNvSpPr/>
      </dsp:nvSpPr>
      <dsp:spPr>
        <a:xfrm rot="10800000">
          <a:off x="0" y="2687634"/>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Choose a Multi-Objective Evolutionary Computing Algorithm</a:t>
          </a:r>
        </a:p>
      </dsp:txBody>
      <dsp:txXfrm rot="10800000">
        <a:off x="0" y="2687634"/>
        <a:ext cx="6704011" cy="587300"/>
      </dsp:txXfrm>
    </dsp:sp>
    <dsp:sp modelId="{57DB3D4D-B550-4F4F-B51D-0BE7B8325DCA}">
      <dsp:nvSpPr>
        <dsp:cNvPr id="0" name=""/>
        <dsp:cNvSpPr/>
      </dsp:nvSpPr>
      <dsp:spPr>
        <a:xfrm rot="10800000">
          <a:off x="0" y="1792590"/>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Choose a similarity measure</a:t>
          </a:r>
        </a:p>
      </dsp:txBody>
      <dsp:txXfrm rot="10800000">
        <a:off x="0" y="1792590"/>
        <a:ext cx="6704011" cy="587300"/>
      </dsp:txXfrm>
    </dsp:sp>
    <dsp:sp modelId="{5236E59B-ADAD-40AD-B1C2-BB49D4F2E4A6}">
      <dsp:nvSpPr>
        <dsp:cNvPr id="0" name=""/>
        <dsp:cNvSpPr/>
      </dsp:nvSpPr>
      <dsp:spPr>
        <a:xfrm rot="10800000">
          <a:off x="0" y="897546"/>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Calculate the sentence representations</a:t>
          </a:r>
        </a:p>
      </dsp:txBody>
      <dsp:txXfrm rot="10800000">
        <a:off x="0" y="897546"/>
        <a:ext cx="6704011" cy="587300"/>
      </dsp:txXfrm>
    </dsp:sp>
    <dsp:sp modelId="{5A732C19-6425-468D-8F11-8535253567D2}">
      <dsp:nvSpPr>
        <dsp:cNvPr id="0" name=""/>
        <dsp:cNvSpPr/>
      </dsp:nvSpPr>
      <dsp:spPr>
        <a:xfrm rot="10800000">
          <a:off x="0" y="10564"/>
          <a:ext cx="6704011" cy="9038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Preprocess the full-text</a:t>
          </a:r>
        </a:p>
      </dsp:txBody>
      <dsp:txXfrm rot="10800000">
        <a:off x="0" y="10564"/>
        <a:ext cx="6704011" cy="587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10696-35D9-4365-ABE0-74742F43CA64}">
      <dsp:nvSpPr>
        <dsp:cNvPr id="0" name=""/>
        <dsp:cNvSpPr/>
      </dsp:nvSpPr>
      <dsp:spPr>
        <a:xfrm rot="5400000">
          <a:off x="-267944" y="271227"/>
          <a:ext cx="1786299" cy="1250409"/>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Preprocessing</a:t>
          </a:r>
          <a:endParaRPr lang="en-IN" sz="1200" kern="1200" dirty="0"/>
        </a:p>
      </dsp:txBody>
      <dsp:txXfrm rot="-5400000">
        <a:off x="2" y="628487"/>
        <a:ext cx="1250409" cy="535890"/>
      </dsp:txXfrm>
    </dsp:sp>
    <dsp:sp modelId="{64319667-D4D9-4147-910F-F87C5295D464}">
      <dsp:nvSpPr>
        <dsp:cNvPr id="0" name=""/>
        <dsp:cNvSpPr/>
      </dsp:nvSpPr>
      <dsp:spPr>
        <a:xfrm rot="5400000">
          <a:off x="4911811" y="-3658120"/>
          <a:ext cx="1161094" cy="8483899"/>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This step includes Segmentation, Tokenization, Removing stop words and stemming the rest of the words</a:t>
          </a:r>
        </a:p>
      </dsp:txBody>
      <dsp:txXfrm rot="-5400000">
        <a:off x="1250409" y="59962"/>
        <a:ext cx="8427219" cy="1047734"/>
      </dsp:txXfrm>
    </dsp:sp>
    <dsp:sp modelId="{C52B8E1B-5ABD-4EAF-A99C-F0AFB855EAA5}">
      <dsp:nvSpPr>
        <dsp:cNvPr id="0" name=""/>
        <dsp:cNvSpPr/>
      </dsp:nvSpPr>
      <dsp:spPr>
        <a:xfrm rot="5400000">
          <a:off x="-267944" y="1896194"/>
          <a:ext cx="1786299" cy="1250409"/>
        </a:xfrm>
        <a:prstGeom prst="chevron">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Population Initialization</a:t>
          </a:r>
          <a:endParaRPr lang="en-IN" sz="1200" kern="1200" dirty="0"/>
        </a:p>
      </dsp:txBody>
      <dsp:txXfrm rot="-5400000">
        <a:off x="2" y="2253454"/>
        <a:ext cx="1250409" cy="535890"/>
      </dsp:txXfrm>
    </dsp:sp>
    <dsp:sp modelId="{7ACBE8BC-BBDA-40A4-B6C6-E91101B8408A}">
      <dsp:nvSpPr>
        <dsp:cNvPr id="0" name=""/>
        <dsp:cNvSpPr/>
      </dsp:nvSpPr>
      <dsp:spPr>
        <a:xfrm rot="5400000">
          <a:off x="4911811" y="-2014111"/>
          <a:ext cx="1161094" cy="8483899"/>
        </a:xfrm>
        <a:prstGeom prst="round2SameRect">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Randomly initialization of population of bees, each bee represents a potential solution.</a:t>
          </a:r>
        </a:p>
        <a:p>
          <a:pPr marL="171450" lvl="1" indent="-171450" algn="l" defTabSz="800100">
            <a:lnSpc>
              <a:spcPct val="90000"/>
            </a:lnSpc>
            <a:spcBef>
              <a:spcPct val="0"/>
            </a:spcBef>
            <a:spcAft>
              <a:spcPct val="15000"/>
            </a:spcAft>
            <a:buChar char="•"/>
          </a:pPr>
          <a:r>
            <a:rPr lang="en-IN" sz="1800" kern="1200" dirty="0"/>
            <a:t>Each bee will be in the form of a decision vector containing 0’s and 1’s representing the selection of the words into the summary</a:t>
          </a:r>
        </a:p>
      </dsp:txBody>
      <dsp:txXfrm rot="-5400000">
        <a:off x="1250409" y="1703971"/>
        <a:ext cx="8427219" cy="1047734"/>
      </dsp:txXfrm>
    </dsp:sp>
    <dsp:sp modelId="{A36F4ECD-9967-4DA1-9ABE-9A408490314B}">
      <dsp:nvSpPr>
        <dsp:cNvPr id="0" name=""/>
        <dsp:cNvSpPr/>
      </dsp:nvSpPr>
      <dsp:spPr>
        <a:xfrm rot="5400000">
          <a:off x="-267944" y="3559245"/>
          <a:ext cx="1786299" cy="1250409"/>
        </a:xfrm>
        <a:prstGeom prst="chevron">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Optimization Algorithm Execution</a:t>
          </a:r>
          <a:endParaRPr lang="en-IN" sz="1200" kern="1200" dirty="0"/>
        </a:p>
      </dsp:txBody>
      <dsp:txXfrm rot="-5400000">
        <a:off x="2" y="3916505"/>
        <a:ext cx="1250409" cy="535890"/>
      </dsp:txXfrm>
    </dsp:sp>
    <dsp:sp modelId="{51408426-06CD-4AFC-B8FC-8E23DCCB62B8}">
      <dsp:nvSpPr>
        <dsp:cNvPr id="0" name=""/>
        <dsp:cNvSpPr/>
      </dsp:nvSpPr>
      <dsp:spPr>
        <a:xfrm rot="5400000">
          <a:off x="4911811" y="-370102"/>
          <a:ext cx="1161094" cy="8483899"/>
        </a:xfrm>
        <a:prstGeom prst="round2SameRect">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MOABC algorithm executes for a predefined no.of. Iterations and returns a non-dominated set of solutions known as pareto front.</a:t>
          </a:r>
          <a:endParaRPr lang="en-IN" sz="1800" kern="1200" dirty="0"/>
        </a:p>
      </dsp:txBody>
      <dsp:txXfrm rot="-5400000">
        <a:off x="1250409" y="3347980"/>
        <a:ext cx="8427219" cy="1047734"/>
      </dsp:txXfrm>
    </dsp:sp>
    <dsp:sp modelId="{AAAB0374-C366-4088-8372-ED05C9BAD5A9}">
      <dsp:nvSpPr>
        <dsp:cNvPr id="0" name=""/>
        <dsp:cNvSpPr/>
      </dsp:nvSpPr>
      <dsp:spPr>
        <a:xfrm rot="5400000">
          <a:off x="-267944" y="5203254"/>
          <a:ext cx="1786299" cy="1250409"/>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Single Solution selection</a:t>
          </a:r>
          <a:endParaRPr lang="en-IN" sz="1200" kern="1200" dirty="0"/>
        </a:p>
      </dsp:txBody>
      <dsp:txXfrm rot="-5400000">
        <a:off x="2" y="5560514"/>
        <a:ext cx="1250409" cy="535890"/>
      </dsp:txXfrm>
    </dsp:sp>
    <dsp:sp modelId="{FE1441C8-9D95-440A-B51B-EA9F96447922}">
      <dsp:nvSpPr>
        <dsp:cNvPr id="0" name=""/>
        <dsp:cNvSpPr/>
      </dsp:nvSpPr>
      <dsp:spPr>
        <a:xfrm rot="5400000">
          <a:off x="4911811" y="1273907"/>
          <a:ext cx="1161094" cy="8483899"/>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Single solution is selected from the pareto set using approaches like Consensus, </a:t>
          </a:r>
          <a:r>
            <a:rPr lang="en-US" sz="1800" kern="1200" dirty="0" err="1"/>
            <a:t>Mahalonobis</a:t>
          </a:r>
          <a:r>
            <a:rPr lang="en-US" sz="1800" kern="1200" dirty="0"/>
            <a:t> distance </a:t>
          </a:r>
          <a:r>
            <a:rPr lang="en-US" sz="1800" kern="1200" dirty="0" err="1"/>
            <a:t>ets</a:t>
          </a:r>
          <a:r>
            <a:rPr lang="en-US" sz="1800" kern="1200" dirty="0"/>
            <a:t>.,</a:t>
          </a:r>
          <a:endParaRPr lang="en-IN" sz="1800" kern="1200" dirty="0"/>
        </a:p>
      </dsp:txBody>
      <dsp:txXfrm rot="-5400000">
        <a:off x="1250409" y="4991989"/>
        <a:ext cx="8427219" cy="1047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0388D-8001-48B5-BB01-06F0D3962CC0}">
      <dsp:nvSpPr>
        <dsp:cNvPr id="0" name=""/>
        <dsp:cNvSpPr/>
      </dsp:nvSpPr>
      <dsp:spPr>
        <a:xfrm>
          <a:off x="788669" y="0"/>
          <a:ext cx="8938260"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19751-9E9C-463B-8199-8C45F2E39316}">
      <dsp:nvSpPr>
        <dsp:cNvPr id="0" name=""/>
        <dsp:cNvSpPr/>
      </dsp:nvSpPr>
      <dsp:spPr>
        <a:xfrm>
          <a:off x="5262" y="1305401"/>
          <a:ext cx="2531343"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u="sng" kern="1200" dirty="0"/>
            <a:t>Segmentation</a:t>
          </a:r>
          <a:r>
            <a:rPr lang="en-IN" sz="1900" b="1" kern="1200" dirty="0"/>
            <a:t> </a:t>
          </a:r>
          <a:r>
            <a:rPr lang="en-IN" sz="1900" kern="1200" dirty="0"/>
            <a:t>: Splitting of documents into separate sentences</a:t>
          </a:r>
        </a:p>
      </dsp:txBody>
      <dsp:txXfrm>
        <a:off x="90228" y="1390367"/>
        <a:ext cx="2361411" cy="1570603"/>
      </dsp:txXfrm>
    </dsp:sp>
    <dsp:sp modelId="{91C35914-FB91-4729-977C-7D0E4A9752E9}">
      <dsp:nvSpPr>
        <dsp:cNvPr id="0" name=""/>
        <dsp:cNvSpPr/>
      </dsp:nvSpPr>
      <dsp:spPr>
        <a:xfrm>
          <a:off x="2663173" y="1305401"/>
          <a:ext cx="2531343"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u="sng" kern="1200" dirty="0"/>
            <a:t>Tokenization</a:t>
          </a:r>
          <a:r>
            <a:rPr lang="en-IN" sz="1900" kern="1200" dirty="0"/>
            <a:t> : Splitting each sentences into its constituent words</a:t>
          </a:r>
        </a:p>
      </dsp:txBody>
      <dsp:txXfrm>
        <a:off x="2748139" y="1390367"/>
        <a:ext cx="2361411" cy="1570603"/>
      </dsp:txXfrm>
    </dsp:sp>
    <dsp:sp modelId="{7809A54B-6798-43BE-A989-17D973D107F2}">
      <dsp:nvSpPr>
        <dsp:cNvPr id="0" name=""/>
        <dsp:cNvSpPr/>
      </dsp:nvSpPr>
      <dsp:spPr>
        <a:xfrm>
          <a:off x="5321083" y="1305401"/>
          <a:ext cx="2531343"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u="sng" kern="1200" dirty="0"/>
            <a:t>Removing stop words </a:t>
          </a:r>
          <a:r>
            <a:rPr lang="en-IN" sz="1900" kern="1200" dirty="0"/>
            <a:t>: Each word is then fed into NLTK stop words package and removed if present</a:t>
          </a:r>
        </a:p>
      </dsp:txBody>
      <dsp:txXfrm>
        <a:off x="5406049" y="1390367"/>
        <a:ext cx="2361411" cy="1570603"/>
      </dsp:txXfrm>
    </dsp:sp>
    <dsp:sp modelId="{A638F502-3536-4223-ABAB-F780C20F4BBC}">
      <dsp:nvSpPr>
        <dsp:cNvPr id="0" name=""/>
        <dsp:cNvSpPr/>
      </dsp:nvSpPr>
      <dsp:spPr>
        <a:xfrm>
          <a:off x="7984256" y="1305401"/>
          <a:ext cx="2531343"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u="sng" kern="1200" dirty="0"/>
            <a:t>Stemming</a:t>
          </a:r>
          <a:r>
            <a:rPr lang="en-IN" sz="1900" kern="1200" dirty="0"/>
            <a:t> : Each word is then converted into root form by porter stemming</a:t>
          </a:r>
        </a:p>
      </dsp:txBody>
      <dsp:txXfrm>
        <a:off x="8069222" y="1390367"/>
        <a:ext cx="2361411" cy="15706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904D-2C26-4106-B981-D64016853532}">
      <dsp:nvSpPr>
        <dsp:cNvPr id="0" name=""/>
        <dsp:cNvSpPr/>
      </dsp:nvSpPr>
      <dsp:spPr>
        <a:xfrm>
          <a:off x="4043680" y="1898120"/>
          <a:ext cx="91440" cy="796714"/>
        </a:xfrm>
        <a:custGeom>
          <a:avLst/>
          <a:gdLst/>
          <a:ahLst/>
          <a:cxnLst/>
          <a:rect l="0" t="0" r="0" b="0"/>
          <a:pathLst>
            <a:path>
              <a:moveTo>
                <a:pt x="45720" y="0"/>
              </a:moveTo>
              <a:lnTo>
                <a:pt x="45720" y="7967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F99437-71E2-4E5E-9CBB-278867A873B9}">
      <dsp:nvSpPr>
        <dsp:cNvPr id="0" name=""/>
        <dsp:cNvSpPr/>
      </dsp:nvSpPr>
      <dsp:spPr>
        <a:xfrm>
          <a:off x="2192461" y="1181"/>
          <a:ext cx="3793876" cy="189693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dirty="0"/>
            <a:t>Multi Objective Evolutionary Computing</a:t>
          </a:r>
          <a:endParaRPr lang="en-IN" sz="4300" kern="1200" dirty="0"/>
        </a:p>
      </dsp:txBody>
      <dsp:txXfrm>
        <a:off x="2192461" y="1181"/>
        <a:ext cx="3793876" cy="1896938"/>
      </dsp:txXfrm>
    </dsp:sp>
    <dsp:sp modelId="{C25EC17D-CDB6-4978-8A35-3EAB6D0DC734}">
      <dsp:nvSpPr>
        <dsp:cNvPr id="0" name=""/>
        <dsp:cNvSpPr/>
      </dsp:nvSpPr>
      <dsp:spPr>
        <a:xfrm>
          <a:off x="2192461" y="2694834"/>
          <a:ext cx="3793876" cy="189693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dirty="0"/>
            <a:t>Multi Objective Artificial Bee Colony (MOABC)</a:t>
          </a:r>
          <a:endParaRPr lang="en-IN" sz="4300" kern="1200" dirty="0"/>
        </a:p>
      </dsp:txBody>
      <dsp:txXfrm>
        <a:off x="2192461" y="2694834"/>
        <a:ext cx="3793876" cy="18969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8745D-04A5-4296-9CA0-5A50DBAF9A92}">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D95A4-C4C0-437B-B856-F0A922356C18}">
      <dsp:nvSpPr>
        <dsp:cNvPr id="0" name=""/>
        <dsp:cNvSpPr/>
      </dsp:nvSpPr>
      <dsp:spPr>
        <a:xfrm>
          <a:off x="752110" y="560528"/>
          <a:ext cx="10785991" cy="10837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An MOABC population consists of 50 members</a:t>
          </a:r>
          <a:endParaRPr lang="en-IN" sz="3200" kern="1200" dirty="0"/>
        </a:p>
      </dsp:txBody>
      <dsp:txXfrm>
        <a:off x="752110" y="560528"/>
        <a:ext cx="10785991" cy="1083733"/>
      </dsp:txXfrm>
    </dsp:sp>
    <dsp:sp modelId="{7641628F-08E5-4C72-9374-26AFF436884A}">
      <dsp:nvSpPr>
        <dsp:cNvPr id="0" name=""/>
        <dsp:cNvSpPr/>
      </dsp:nvSpPr>
      <dsp:spPr>
        <a:xfrm>
          <a:off x="74777" y="406400"/>
          <a:ext cx="1354666" cy="135466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32949BD-F5F6-4C77-9AEB-AB539F7AA4CC}">
      <dsp:nvSpPr>
        <dsp:cNvPr id="0" name=""/>
        <dsp:cNvSpPr/>
      </dsp:nvSpPr>
      <dsp:spPr>
        <a:xfrm>
          <a:off x="1146048" y="2167466"/>
          <a:ext cx="10392054" cy="1083733"/>
        </a:xfrm>
        <a:prstGeom prst="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Each member consists of #no. of sentences bit positions</a:t>
          </a:r>
          <a:endParaRPr lang="en-IN" sz="3200" kern="1200" dirty="0"/>
        </a:p>
      </dsp:txBody>
      <dsp:txXfrm>
        <a:off x="1146048" y="2167466"/>
        <a:ext cx="10392054" cy="1083733"/>
      </dsp:txXfrm>
    </dsp:sp>
    <dsp:sp modelId="{47CCB19E-E829-4CA4-8547-4CA5C755CB2A}">
      <dsp:nvSpPr>
        <dsp:cNvPr id="0" name=""/>
        <dsp:cNvSpPr/>
      </dsp:nvSpPr>
      <dsp:spPr>
        <a:xfrm>
          <a:off x="468714" y="2032000"/>
          <a:ext cx="1354666" cy="1354666"/>
        </a:xfrm>
        <a:prstGeom prst="ellipse">
          <a:avLst/>
        </a:prstGeom>
        <a:solidFill>
          <a:schemeClr val="lt1">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sp>
    <dsp:sp modelId="{3530950F-84C8-44EF-A9A4-01A62BAB086C}">
      <dsp:nvSpPr>
        <dsp:cNvPr id="0" name=""/>
        <dsp:cNvSpPr/>
      </dsp:nvSpPr>
      <dsp:spPr>
        <a:xfrm>
          <a:off x="752110" y="3793066"/>
          <a:ext cx="10785991" cy="1083733"/>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6021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Each position can take a value 0 or 1(0 not taken, 1 taken into candidate summary)</a:t>
          </a:r>
        </a:p>
      </dsp:txBody>
      <dsp:txXfrm>
        <a:off x="752110" y="3793066"/>
        <a:ext cx="10785991" cy="1083733"/>
      </dsp:txXfrm>
    </dsp:sp>
    <dsp:sp modelId="{CE1C19DA-CB21-474D-BEB9-1F2CBDEB3885}">
      <dsp:nvSpPr>
        <dsp:cNvPr id="0" name=""/>
        <dsp:cNvSpPr/>
      </dsp:nvSpPr>
      <dsp:spPr>
        <a:xfrm>
          <a:off x="74777" y="3657600"/>
          <a:ext cx="1354666" cy="1354666"/>
        </a:xfrm>
        <a:prstGeom prst="ellipse">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B7BFC-B890-4E0E-ADE2-36F7451FB299}">
      <dsp:nvSpPr>
        <dsp:cNvPr id="0" name=""/>
        <dsp:cNvSpPr/>
      </dsp:nvSpPr>
      <dsp:spPr>
        <a:xfrm>
          <a:off x="5306670" y="781"/>
          <a:ext cx="2046019" cy="204601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a:ln w="0"/>
              <a:effectLst>
                <a:outerShdw blurRad="38100" dist="19050" dir="2700000" algn="tl" rotWithShape="0">
                  <a:schemeClr val="dk1">
                    <a:alpha val="40000"/>
                  </a:schemeClr>
                </a:outerShdw>
              </a:effectLst>
            </a:rPr>
            <a:t>Population Updating</a:t>
          </a:r>
          <a:endParaRPr lang="en-IN" sz="1500" b="0" kern="1200" cap="none" spc="0" dirty="0">
            <a:ln w="0"/>
            <a:effectLst>
              <a:outerShdw blurRad="38100" dist="19050" dir="2700000" algn="tl" rotWithShape="0">
                <a:schemeClr val="dk1">
                  <a:alpha val="40000"/>
                </a:schemeClr>
              </a:outerShdw>
            </a:effectLst>
          </a:endParaRPr>
        </a:p>
      </dsp:txBody>
      <dsp:txXfrm>
        <a:off x="5606303" y="300414"/>
        <a:ext cx="1446753" cy="1446753"/>
      </dsp:txXfrm>
    </dsp:sp>
    <dsp:sp modelId="{F1A0252C-2D78-4CB5-B4C4-BE9F53ED84EE}">
      <dsp:nvSpPr>
        <dsp:cNvPr id="0" name=""/>
        <dsp:cNvSpPr/>
      </dsp:nvSpPr>
      <dsp:spPr>
        <a:xfrm rot="2160000">
          <a:off x="7288145" y="1572653"/>
          <a:ext cx="544395" cy="69053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b="0" kern="1200" cap="none" spc="0">
            <a:ln w="0"/>
            <a:solidFill>
              <a:schemeClr val="tx1"/>
            </a:solidFill>
            <a:effectLst>
              <a:outerShdw blurRad="38100" dist="19050" dir="2700000" algn="tl" rotWithShape="0">
                <a:schemeClr val="dk1">
                  <a:alpha val="40000"/>
                </a:schemeClr>
              </a:outerShdw>
            </a:effectLst>
          </a:endParaRPr>
        </a:p>
      </dsp:txBody>
      <dsp:txXfrm>
        <a:off x="7303740" y="1662761"/>
        <a:ext cx="381077" cy="414319"/>
      </dsp:txXfrm>
    </dsp:sp>
    <dsp:sp modelId="{D76B6974-C079-4ECE-A1E7-4E629E18A2F2}">
      <dsp:nvSpPr>
        <dsp:cNvPr id="0" name=""/>
        <dsp:cNvSpPr/>
      </dsp:nvSpPr>
      <dsp:spPr>
        <a:xfrm>
          <a:off x="7792925" y="1807151"/>
          <a:ext cx="2046019" cy="2046019"/>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effectLst>
                <a:outerShdw blurRad="38100" dist="19050" dir="2700000" algn="tl" rotWithShape="0">
                  <a:schemeClr val="dk1">
                    <a:alpha val="40000"/>
                  </a:schemeClr>
                </a:outerShdw>
              </a:effectLst>
            </a:rPr>
            <a:t>Send Employed Bees</a:t>
          </a:r>
          <a:endParaRPr lang="en-IN" sz="1500" b="0" kern="1200" cap="none" spc="0" dirty="0">
            <a:ln w="0"/>
            <a:effectLst>
              <a:outerShdw blurRad="38100" dist="19050" dir="2700000" algn="tl" rotWithShape="0">
                <a:schemeClr val="dk1">
                  <a:alpha val="40000"/>
                </a:schemeClr>
              </a:outerShdw>
            </a:effectLst>
          </a:endParaRPr>
        </a:p>
      </dsp:txBody>
      <dsp:txXfrm>
        <a:off x="8092558" y="2106784"/>
        <a:ext cx="1446753" cy="1446753"/>
      </dsp:txXfrm>
    </dsp:sp>
    <dsp:sp modelId="{1CC27382-B426-48A0-91E5-ACE8201A9C73}">
      <dsp:nvSpPr>
        <dsp:cNvPr id="0" name=""/>
        <dsp:cNvSpPr/>
      </dsp:nvSpPr>
      <dsp:spPr>
        <a:xfrm rot="6480000">
          <a:off x="8073666" y="3931625"/>
          <a:ext cx="544395" cy="69053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b="0" kern="1200" cap="none" spc="0">
            <a:ln w="0"/>
            <a:solidFill>
              <a:schemeClr val="tx1"/>
            </a:solidFill>
            <a:effectLst>
              <a:outerShdw blurRad="38100" dist="19050" dir="2700000" algn="tl" rotWithShape="0">
                <a:schemeClr val="dk1">
                  <a:alpha val="40000"/>
                </a:schemeClr>
              </a:outerShdw>
            </a:effectLst>
          </a:endParaRPr>
        </a:p>
      </dsp:txBody>
      <dsp:txXfrm rot="10800000">
        <a:off x="8180559" y="3992069"/>
        <a:ext cx="381077" cy="414319"/>
      </dsp:txXfrm>
    </dsp:sp>
    <dsp:sp modelId="{E62AE200-2FE0-48A6-BD11-CA5F79B2F24E}">
      <dsp:nvSpPr>
        <dsp:cNvPr id="0" name=""/>
        <dsp:cNvSpPr/>
      </dsp:nvSpPr>
      <dsp:spPr>
        <a:xfrm>
          <a:off x="6843260" y="4729919"/>
          <a:ext cx="2046019" cy="204601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effectLst>
                <a:outerShdw blurRad="38100" dist="19050" dir="2700000" algn="tl" rotWithShape="0">
                  <a:schemeClr val="dk1">
                    <a:alpha val="40000"/>
                  </a:schemeClr>
                </a:outerShdw>
              </a:effectLst>
            </a:rPr>
            <a:t>Send Onlooker Bees</a:t>
          </a:r>
          <a:endParaRPr lang="en-IN" sz="1500" b="0" kern="1200" cap="none" spc="0" dirty="0">
            <a:ln w="0"/>
            <a:effectLst>
              <a:outerShdw blurRad="38100" dist="19050" dir="2700000" algn="tl" rotWithShape="0">
                <a:schemeClr val="dk1">
                  <a:alpha val="40000"/>
                </a:schemeClr>
              </a:outerShdw>
            </a:effectLst>
          </a:endParaRPr>
        </a:p>
      </dsp:txBody>
      <dsp:txXfrm>
        <a:off x="7142893" y="5029552"/>
        <a:ext cx="1446753" cy="1446753"/>
      </dsp:txXfrm>
    </dsp:sp>
    <dsp:sp modelId="{C473A7B2-7A40-414E-A21B-97EBA6726167}">
      <dsp:nvSpPr>
        <dsp:cNvPr id="0" name=""/>
        <dsp:cNvSpPr/>
      </dsp:nvSpPr>
      <dsp:spPr>
        <a:xfrm rot="10800000">
          <a:off x="6072889" y="5407663"/>
          <a:ext cx="544395" cy="690531"/>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rot="10800000">
        <a:off x="6236207" y="5545769"/>
        <a:ext cx="381077" cy="414319"/>
      </dsp:txXfrm>
    </dsp:sp>
    <dsp:sp modelId="{C46F3C9E-319D-4176-8853-A7789F5A1B2D}">
      <dsp:nvSpPr>
        <dsp:cNvPr id="0" name=""/>
        <dsp:cNvSpPr/>
      </dsp:nvSpPr>
      <dsp:spPr>
        <a:xfrm>
          <a:off x="3770080" y="4729919"/>
          <a:ext cx="2046019" cy="2046019"/>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a:ln w="0"/>
              <a:effectLst>
                <a:outerShdw blurRad="38100" dist="19050" dir="2700000" algn="tl" rotWithShape="0">
                  <a:schemeClr val="dk1">
                    <a:alpha val="40000"/>
                  </a:schemeClr>
                </a:outerShdw>
              </a:effectLst>
            </a:rPr>
            <a:t>Send Scout Bees</a:t>
          </a:r>
          <a:endParaRPr lang="en-IN" sz="1500" b="0" kern="1200" cap="none" spc="0" dirty="0">
            <a:ln w="0"/>
            <a:effectLst>
              <a:outerShdw blurRad="38100" dist="19050" dir="2700000" algn="tl" rotWithShape="0">
                <a:schemeClr val="dk1">
                  <a:alpha val="40000"/>
                </a:schemeClr>
              </a:outerShdw>
            </a:effectLst>
          </a:endParaRPr>
        </a:p>
      </dsp:txBody>
      <dsp:txXfrm>
        <a:off x="4069713" y="5029552"/>
        <a:ext cx="1446753" cy="1446753"/>
      </dsp:txXfrm>
    </dsp:sp>
    <dsp:sp modelId="{9056AAF9-3844-4C41-B44C-128307CC49C9}">
      <dsp:nvSpPr>
        <dsp:cNvPr id="0" name=""/>
        <dsp:cNvSpPr/>
      </dsp:nvSpPr>
      <dsp:spPr>
        <a:xfrm rot="15120000">
          <a:off x="4050821" y="3960932"/>
          <a:ext cx="544395" cy="690531"/>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rot="10800000">
        <a:off x="4157714" y="4176700"/>
        <a:ext cx="381077" cy="414319"/>
      </dsp:txXfrm>
    </dsp:sp>
    <dsp:sp modelId="{12339CED-7292-4C82-9FFF-8B6614A8FB2F}">
      <dsp:nvSpPr>
        <dsp:cNvPr id="0" name=""/>
        <dsp:cNvSpPr/>
      </dsp:nvSpPr>
      <dsp:spPr>
        <a:xfrm>
          <a:off x="2820415" y="1807151"/>
          <a:ext cx="2046019" cy="2046019"/>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effectLst>
                <a:outerShdw blurRad="38100" dist="19050" dir="2700000" algn="tl" rotWithShape="0">
                  <a:schemeClr val="dk1">
                    <a:alpha val="40000"/>
                  </a:schemeClr>
                </a:outerShdw>
              </a:effectLst>
            </a:rPr>
            <a:t>NDS Archive Updating</a:t>
          </a:r>
          <a:endParaRPr lang="en-IN" sz="1500" b="0" kern="1200" cap="none" spc="0" dirty="0">
            <a:ln w="0"/>
            <a:effectLst>
              <a:outerShdw blurRad="38100" dist="19050" dir="2700000" algn="tl" rotWithShape="0">
                <a:schemeClr val="dk1">
                  <a:alpha val="40000"/>
                </a:schemeClr>
              </a:outerShdw>
            </a:effectLst>
          </a:endParaRPr>
        </a:p>
      </dsp:txBody>
      <dsp:txXfrm>
        <a:off x="3120048" y="2106784"/>
        <a:ext cx="1446753" cy="1446753"/>
      </dsp:txXfrm>
    </dsp:sp>
    <dsp:sp modelId="{39F422C1-B377-42B4-90D1-FFDDC8350B22}">
      <dsp:nvSpPr>
        <dsp:cNvPr id="0" name=""/>
        <dsp:cNvSpPr/>
      </dsp:nvSpPr>
      <dsp:spPr>
        <a:xfrm rot="19440000">
          <a:off x="4801890" y="1590766"/>
          <a:ext cx="544395" cy="690531"/>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b="0" kern="1200" cap="none" spc="0">
            <a:ln w="0"/>
            <a:solidFill>
              <a:schemeClr val="tx1"/>
            </a:solidFill>
            <a:effectLst>
              <a:outerShdw blurRad="38100" dist="19050" dir="2700000" algn="tl" rotWithShape="0">
                <a:schemeClr val="dk1">
                  <a:alpha val="40000"/>
                </a:schemeClr>
              </a:outerShdw>
            </a:effectLst>
          </a:endParaRPr>
        </a:p>
      </dsp:txBody>
      <dsp:txXfrm>
        <a:off x="4817485" y="1776870"/>
        <a:ext cx="381077" cy="4143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8629-E0AF-452B-99F2-21C5C6D713C5}">
      <dsp:nvSpPr>
        <dsp:cNvPr id="0" name=""/>
        <dsp:cNvSpPr/>
      </dsp:nvSpPr>
      <dsp:spPr>
        <a:xfrm>
          <a:off x="-6612319" y="-1011599"/>
          <a:ext cx="7873200" cy="7873200"/>
        </a:xfrm>
        <a:prstGeom prst="blockArc">
          <a:avLst>
            <a:gd name="adj1" fmla="val 18900000"/>
            <a:gd name="adj2" fmla="val 2700000"/>
            <a:gd name="adj3" fmla="val 27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C2A07-43E3-4FA5-8751-8312605F7B33}">
      <dsp:nvSpPr>
        <dsp:cNvPr id="0" name=""/>
        <dsp:cNvSpPr/>
      </dsp:nvSpPr>
      <dsp:spPr>
        <a:xfrm>
          <a:off x="811980" y="585000"/>
          <a:ext cx="9082890" cy="117000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8688" tIns="45720" rIns="45720" bIns="45720" numCol="1" spcCol="1270" anchor="ctr" anchorCtr="0">
          <a:noAutofit/>
        </a:bodyPr>
        <a:lstStyle/>
        <a:p>
          <a:pPr marL="0" lvl="0" indent="0" algn="l" defTabSz="800100">
            <a:lnSpc>
              <a:spcPct val="100000"/>
            </a:lnSpc>
            <a:spcBef>
              <a:spcPct val="0"/>
            </a:spcBef>
            <a:spcAft>
              <a:spcPct val="35000"/>
            </a:spcAft>
            <a:buNone/>
          </a:pPr>
          <a:r>
            <a:rPr lang="en-US" sz="1800" b="1" kern="1200" dirty="0"/>
            <a:t>Mutation operator application:</a:t>
          </a:r>
          <a:br>
            <a:rPr lang="en-US" sz="1800" kern="1200" dirty="0"/>
          </a:br>
          <a:r>
            <a:rPr lang="en-US" sz="1800" kern="1200" dirty="0"/>
            <a:t>For each solution , mutation operation is carried out based on a predefined condition</a:t>
          </a:r>
          <a:br>
            <a:rPr lang="en-US" sz="1800" kern="1200" dirty="0"/>
          </a:br>
          <a:endParaRPr lang="en-IN" sz="1800" kern="1200" dirty="0"/>
        </a:p>
      </dsp:txBody>
      <dsp:txXfrm>
        <a:off x="811980" y="585000"/>
        <a:ext cx="9082890" cy="1170000"/>
      </dsp:txXfrm>
    </dsp:sp>
    <dsp:sp modelId="{17A308AB-2045-411E-907A-74B1BBDC3680}">
      <dsp:nvSpPr>
        <dsp:cNvPr id="0" name=""/>
        <dsp:cNvSpPr/>
      </dsp:nvSpPr>
      <dsp:spPr>
        <a:xfrm>
          <a:off x="80730" y="438750"/>
          <a:ext cx="1462500" cy="146250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B5F68B-F204-494E-80D1-EC374DDEA8A7}">
      <dsp:nvSpPr>
        <dsp:cNvPr id="0" name=""/>
        <dsp:cNvSpPr/>
      </dsp:nvSpPr>
      <dsp:spPr>
        <a:xfrm>
          <a:off x="1237275" y="2340000"/>
          <a:ext cx="8657595" cy="117000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8688" tIns="45720" rIns="45720" bIns="45720" numCol="1" spcCol="1270" anchor="ctr" anchorCtr="0">
          <a:noAutofit/>
        </a:bodyPr>
        <a:lstStyle/>
        <a:p>
          <a:pPr marL="0" lvl="0" indent="0" algn="l" defTabSz="800100">
            <a:lnSpc>
              <a:spcPct val="100000"/>
            </a:lnSpc>
            <a:spcBef>
              <a:spcPct val="0"/>
            </a:spcBef>
            <a:spcAft>
              <a:spcPct val="35000"/>
            </a:spcAft>
            <a:buNone/>
          </a:pPr>
          <a:r>
            <a:rPr lang="en-US" sz="1800" b="1" kern="1200" dirty="0"/>
            <a:t>Domination criteria check:</a:t>
          </a:r>
          <a:br>
            <a:rPr lang="en-US" sz="1800" kern="1200" dirty="0"/>
          </a:br>
          <a:r>
            <a:rPr lang="en-US" sz="1800" kern="1200" dirty="0"/>
            <a:t>Each solution and its newly mutated form is subjected to a Domination criteria check</a:t>
          </a:r>
          <a:endParaRPr lang="en-IN" sz="1800" kern="1200" dirty="0"/>
        </a:p>
      </dsp:txBody>
      <dsp:txXfrm>
        <a:off x="1237275" y="2340000"/>
        <a:ext cx="8657595" cy="1170000"/>
      </dsp:txXfrm>
    </dsp:sp>
    <dsp:sp modelId="{32063B95-DAC0-42FE-B1A4-0A5338E2223C}">
      <dsp:nvSpPr>
        <dsp:cNvPr id="0" name=""/>
        <dsp:cNvSpPr/>
      </dsp:nvSpPr>
      <dsp:spPr>
        <a:xfrm>
          <a:off x="506025" y="2193750"/>
          <a:ext cx="1462500" cy="146250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E2235-9904-44EF-A3AF-5A80B4E8ABF4}">
      <dsp:nvSpPr>
        <dsp:cNvPr id="0" name=""/>
        <dsp:cNvSpPr/>
      </dsp:nvSpPr>
      <dsp:spPr>
        <a:xfrm>
          <a:off x="811980" y="4095000"/>
          <a:ext cx="9082890" cy="117000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8688" tIns="45720" rIns="45720" bIns="45720" numCol="1" spcCol="1270" anchor="ctr" anchorCtr="0">
          <a:noAutofit/>
        </a:bodyPr>
        <a:lstStyle/>
        <a:p>
          <a:pPr marL="0" lvl="0" indent="0" algn="l" defTabSz="800100">
            <a:lnSpc>
              <a:spcPct val="100000"/>
            </a:lnSpc>
            <a:spcBef>
              <a:spcPct val="0"/>
            </a:spcBef>
            <a:spcAft>
              <a:spcPct val="35000"/>
            </a:spcAft>
            <a:buNone/>
          </a:pPr>
          <a:r>
            <a:rPr lang="en-US" sz="1800" b="1" kern="1200" dirty="0"/>
            <a:t>Replacement:</a:t>
          </a:r>
          <a:br>
            <a:rPr lang="en-US" sz="1800" kern="1200" dirty="0"/>
          </a:br>
          <a:r>
            <a:rPr lang="en-US" sz="1800" kern="1200" dirty="0"/>
            <a:t>If the newly mutated solution is more efficient than the original one, replace the original solution with the mutated one</a:t>
          </a:r>
          <a:endParaRPr lang="en-IN" sz="1800" kern="1200" dirty="0"/>
        </a:p>
      </dsp:txBody>
      <dsp:txXfrm>
        <a:off x="811980" y="4095000"/>
        <a:ext cx="9082890" cy="1170000"/>
      </dsp:txXfrm>
    </dsp:sp>
    <dsp:sp modelId="{C4B90EA0-0A70-4674-9104-FD083934C16D}">
      <dsp:nvSpPr>
        <dsp:cNvPr id="0" name=""/>
        <dsp:cNvSpPr/>
      </dsp:nvSpPr>
      <dsp:spPr>
        <a:xfrm>
          <a:off x="80730" y="3948750"/>
          <a:ext cx="1462500" cy="146250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7A59B-2AF3-4A04-A853-6ACC136066F3}">
      <dsp:nvSpPr>
        <dsp:cNvPr id="0" name=""/>
        <dsp:cNvSpPr/>
      </dsp:nvSpPr>
      <dsp:spPr>
        <a:xfrm>
          <a:off x="-6614935" y="-1011597"/>
          <a:ext cx="7873181" cy="7873181"/>
        </a:xfrm>
        <a:prstGeom prst="blockArc">
          <a:avLst>
            <a:gd name="adj1" fmla="val 18900000"/>
            <a:gd name="adj2" fmla="val 2700000"/>
            <a:gd name="adj3" fmla="val 27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F170B-6FD1-42D3-96C1-16DE029009E4}">
      <dsp:nvSpPr>
        <dsp:cNvPr id="0" name=""/>
        <dsp:cNvSpPr/>
      </dsp:nvSpPr>
      <dsp:spPr>
        <a:xfrm>
          <a:off x="468291" y="308060"/>
          <a:ext cx="9423946" cy="61588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IN" sz="1300" kern="1200" dirty="0"/>
            <a:t>Ranking and Crowding : </a:t>
          </a:r>
          <a:br>
            <a:rPr lang="en-IN" sz="1300" kern="1200" dirty="0"/>
          </a:br>
          <a:r>
            <a:rPr lang="en-IN" sz="1300" kern="1200" dirty="0"/>
            <a:t>Each member is assigned a rank and crowding distance based on the NSGA II algorithm</a:t>
          </a:r>
        </a:p>
      </dsp:txBody>
      <dsp:txXfrm>
        <a:off x="468291" y="308060"/>
        <a:ext cx="9423946" cy="615886"/>
      </dsp:txXfrm>
    </dsp:sp>
    <dsp:sp modelId="{23DE2566-DABC-4A0D-832F-AA616044E581}">
      <dsp:nvSpPr>
        <dsp:cNvPr id="0" name=""/>
        <dsp:cNvSpPr/>
      </dsp:nvSpPr>
      <dsp:spPr>
        <a:xfrm>
          <a:off x="83362" y="231074"/>
          <a:ext cx="769858" cy="769858"/>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29C69-C028-471C-BC1F-1B024C0E62F4}">
      <dsp:nvSpPr>
        <dsp:cNvPr id="0" name=""/>
        <dsp:cNvSpPr/>
      </dsp:nvSpPr>
      <dsp:spPr>
        <a:xfrm>
          <a:off x="974900" y="1231773"/>
          <a:ext cx="8917337" cy="61588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Probability Calculation:</a:t>
          </a:r>
        </a:p>
        <a:p>
          <a:pPr marL="0" lvl="0" indent="0" algn="l" defTabSz="577850">
            <a:lnSpc>
              <a:spcPct val="90000"/>
            </a:lnSpc>
            <a:spcBef>
              <a:spcPct val="0"/>
            </a:spcBef>
            <a:spcAft>
              <a:spcPct val="35000"/>
            </a:spcAft>
            <a:buNone/>
          </a:pPr>
          <a:r>
            <a:rPr lang="en-US" sz="1300" kern="1200" dirty="0"/>
            <a:t>A probability value is calculated based on the rank and crowding distance of the solution</a:t>
          </a:r>
          <a:endParaRPr lang="en-IN" sz="1300" kern="1200" dirty="0"/>
        </a:p>
      </dsp:txBody>
      <dsp:txXfrm>
        <a:off x="974900" y="1231773"/>
        <a:ext cx="8917337" cy="615886"/>
      </dsp:txXfrm>
    </dsp:sp>
    <dsp:sp modelId="{B2692E9A-AF7E-4B27-B668-E5A9C0F09EF9}">
      <dsp:nvSpPr>
        <dsp:cNvPr id="0" name=""/>
        <dsp:cNvSpPr/>
      </dsp:nvSpPr>
      <dsp:spPr>
        <a:xfrm>
          <a:off x="589971" y="1154787"/>
          <a:ext cx="769858" cy="76985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C8EB4A-47F8-425D-BE19-7B5911CFB9F4}">
      <dsp:nvSpPr>
        <dsp:cNvPr id="0" name=""/>
        <dsp:cNvSpPr/>
      </dsp:nvSpPr>
      <dsp:spPr>
        <a:xfrm>
          <a:off x="1206559" y="2155485"/>
          <a:ext cx="8685678" cy="61588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Roulette wheel selection:</a:t>
          </a:r>
        </a:p>
        <a:p>
          <a:pPr marL="0" lvl="0" indent="0" algn="l" defTabSz="577850">
            <a:lnSpc>
              <a:spcPct val="90000"/>
            </a:lnSpc>
            <a:spcBef>
              <a:spcPct val="0"/>
            </a:spcBef>
            <a:spcAft>
              <a:spcPct val="35000"/>
            </a:spcAft>
            <a:buNone/>
          </a:pPr>
          <a:r>
            <a:rPr lang="en-US" sz="1300" kern="1200" dirty="0"/>
            <a:t>Based on the cumulative probability calculated in the previous step , a member is selected</a:t>
          </a:r>
          <a:endParaRPr lang="en-IN" sz="1300" kern="1200" dirty="0"/>
        </a:p>
      </dsp:txBody>
      <dsp:txXfrm>
        <a:off x="1206559" y="2155485"/>
        <a:ext cx="8685678" cy="615886"/>
      </dsp:txXfrm>
    </dsp:sp>
    <dsp:sp modelId="{091A2563-AFFD-4876-9526-A8056C4A02CE}">
      <dsp:nvSpPr>
        <dsp:cNvPr id="0" name=""/>
        <dsp:cNvSpPr/>
      </dsp:nvSpPr>
      <dsp:spPr>
        <a:xfrm>
          <a:off x="821630" y="2078500"/>
          <a:ext cx="769858" cy="769858"/>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00A784-A5DF-40DF-9615-38DBFFC3C20B}">
      <dsp:nvSpPr>
        <dsp:cNvPr id="0" name=""/>
        <dsp:cNvSpPr/>
      </dsp:nvSpPr>
      <dsp:spPr>
        <a:xfrm>
          <a:off x="1206559" y="3078613"/>
          <a:ext cx="8685678" cy="6158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Mutation operator application:</a:t>
          </a:r>
          <a:br>
            <a:rPr lang="en-US" sz="1300" kern="1200" dirty="0"/>
          </a:br>
          <a:r>
            <a:rPr lang="en-US" sz="1300" kern="1200" dirty="0"/>
            <a:t>For each solution , mutation operation is carried out based on a predefined condition</a:t>
          </a:r>
          <a:br>
            <a:rPr lang="en-US" sz="1300" kern="1200" dirty="0"/>
          </a:br>
          <a:endParaRPr lang="en-IN" sz="1300" kern="1200" dirty="0"/>
        </a:p>
      </dsp:txBody>
      <dsp:txXfrm>
        <a:off x="1206559" y="3078613"/>
        <a:ext cx="8685678" cy="615886"/>
      </dsp:txXfrm>
    </dsp:sp>
    <dsp:sp modelId="{C0733B3F-1111-48C8-9955-BB8406938EAA}">
      <dsp:nvSpPr>
        <dsp:cNvPr id="0" name=""/>
        <dsp:cNvSpPr/>
      </dsp:nvSpPr>
      <dsp:spPr>
        <a:xfrm>
          <a:off x="821630" y="3001627"/>
          <a:ext cx="769858" cy="76985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5804D0-DDBD-49A9-AFAE-BEB667C36413}">
      <dsp:nvSpPr>
        <dsp:cNvPr id="0" name=""/>
        <dsp:cNvSpPr/>
      </dsp:nvSpPr>
      <dsp:spPr>
        <a:xfrm>
          <a:off x="974900" y="4002326"/>
          <a:ext cx="8917337" cy="615886"/>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Domination criteria check:</a:t>
          </a:r>
          <a:br>
            <a:rPr lang="en-US" sz="1300" kern="1200" dirty="0"/>
          </a:br>
          <a:r>
            <a:rPr lang="en-US" sz="1300" kern="1200" dirty="0"/>
            <a:t>Each solution and its newly mutated form is subjected to a Domination criteria check</a:t>
          </a:r>
          <a:endParaRPr lang="en-IN" sz="1300" kern="1200" dirty="0"/>
        </a:p>
      </dsp:txBody>
      <dsp:txXfrm>
        <a:off x="974900" y="4002326"/>
        <a:ext cx="8917337" cy="615886"/>
      </dsp:txXfrm>
    </dsp:sp>
    <dsp:sp modelId="{E1159D7F-0869-4C6F-8BD4-C092B1CDDDD1}">
      <dsp:nvSpPr>
        <dsp:cNvPr id="0" name=""/>
        <dsp:cNvSpPr/>
      </dsp:nvSpPr>
      <dsp:spPr>
        <a:xfrm>
          <a:off x="589971" y="3925340"/>
          <a:ext cx="769858" cy="769858"/>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3CEA5D-8212-481C-B791-EA6AF46C3EF0}">
      <dsp:nvSpPr>
        <dsp:cNvPr id="0" name=""/>
        <dsp:cNvSpPr/>
      </dsp:nvSpPr>
      <dsp:spPr>
        <a:xfrm>
          <a:off x="468291" y="4926039"/>
          <a:ext cx="9423946" cy="61588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886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Replacement:</a:t>
          </a:r>
          <a:br>
            <a:rPr lang="en-US" sz="1300" kern="1200" dirty="0"/>
          </a:br>
          <a:r>
            <a:rPr lang="en-US" sz="1300" kern="1200" dirty="0"/>
            <a:t>If the newly mutated solution is more efficient than the original one, replace the original solution with the mutated one</a:t>
          </a:r>
          <a:endParaRPr lang="en-IN" sz="1300" kern="1200" dirty="0"/>
        </a:p>
      </dsp:txBody>
      <dsp:txXfrm>
        <a:off x="468291" y="4926039"/>
        <a:ext cx="9423946" cy="615886"/>
      </dsp:txXfrm>
    </dsp:sp>
    <dsp:sp modelId="{500CDB34-96DD-43C0-B6CB-D26B670A0785}">
      <dsp:nvSpPr>
        <dsp:cNvPr id="0" name=""/>
        <dsp:cNvSpPr/>
      </dsp:nvSpPr>
      <dsp:spPr>
        <a:xfrm>
          <a:off x="83362" y="4849053"/>
          <a:ext cx="769858" cy="769858"/>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C1D-D4F9-E58B-C570-A409AB814A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3A124E-68D6-66B5-26BC-8BC53038A0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8F71E0-DAAF-56D6-3C6E-15BECC8D9620}"/>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E0205FED-7369-2413-6865-172C356D8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58786-CCA5-05E0-740C-F4875E61F316}"/>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3561610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B2BA-8829-0D26-DF60-B77C25A694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9ABA32-1098-958E-126C-852D461EC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170C5-11D4-E7B9-B254-C3DD8C9F8390}"/>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6339AEA6-8F20-B943-F812-ED0F452EA7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D29622-4465-8D8F-2769-E36FEF7F0AD5}"/>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76560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D9720D-0442-8000-4BEC-90787BC217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AFC67B-951C-B26A-5A5D-7B37C55706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7D327-FEB2-B003-B40E-DA500D339AD3}"/>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8FE4C622-A380-0737-135E-68B616B19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49D79B-D0BD-4B1A-A64F-EC2BA3985656}"/>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899555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60C4-404B-8AAF-2EC3-5024621812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46E9C6-78A8-10F5-9886-1C5AD4105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A3A7B-AEB4-5789-1242-CEE8F45BFD36}"/>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B3927A34-AB93-8740-50AF-83D7B9870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2B118-4179-B41E-AD20-F3D015308F12}"/>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187977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5F6D-36DF-9377-7F68-5D54D33611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B73411-61BF-0B5D-2FA3-BDFFC2104B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ABB47-6750-F575-0C4D-AF00699BB114}"/>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0DB5D8E3-F254-D42C-CC74-8182699BC5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0CF46F-DEE4-9B53-6BE5-74452FEC6408}"/>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2495016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C1DA-81BF-FAF6-84AE-FEF27974CF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9685FA-DF80-D5FC-1941-D0D21BCEF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0C581D-2B4B-A677-B3E0-014E4E5511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B8544A-E1BC-19DA-9719-A2399F090876}"/>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6" name="Footer Placeholder 5">
            <a:extLst>
              <a:ext uri="{FF2B5EF4-FFF2-40B4-BE49-F238E27FC236}">
                <a16:creationId xmlns:a16="http://schemas.microsoft.com/office/drawing/2014/main" id="{79D2D448-A516-4F43-4597-E5D04530F0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51DFD-3212-983F-8690-C998394A6ED1}"/>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51506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3259-E10E-8152-8940-69AAF09935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475410-75A8-1834-A006-42AF7FAC12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150CF9-5B77-530E-532A-650BFC6F8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4ECE87-87EB-B57D-23A4-879762ABE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0A76E7-825E-D260-2AB0-58D6006E1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FCABBA-0683-B30A-B068-989FFEA6C18B}"/>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8" name="Footer Placeholder 7">
            <a:extLst>
              <a:ext uri="{FF2B5EF4-FFF2-40B4-BE49-F238E27FC236}">
                <a16:creationId xmlns:a16="http://schemas.microsoft.com/office/drawing/2014/main" id="{BF12DBAB-0425-F7F4-85E5-F1C39D9A26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B6CB1F-EB7E-41BE-5D86-F014DD2FF725}"/>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117176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2343-B24F-6B2E-B53E-C0A9203EC0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02BAE2-0AC4-BCFE-4520-33E2B9CD322E}"/>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4" name="Footer Placeholder 3">
            <a:extLst>
              <a:ext uri="{FF2B5EF4-FFF2-40B4-BE49-F238E27FC236}">
                <a16:creationId xmlns:a16="http://schemas.microsoft.com/office/drawing/2014/main" id="{18D954D4-53B3-B729-003E-05B57CFC7D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6ED6B6-FDD6-F610-4EFC-6D4202845370}"/>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345555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51149-7C87-6927-8891-AA57EC3741F7}"/>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3" name="Footer Placeholder 2">
            <a:extLst>
              <a:ext uri="{FF2B5EF4-FFF2-40B4-BE49-F238E27FC236}">
                <a16:creationId xmlns:a16="http://schemas.microsoft.com/office/drawing/2014/main" id="{46F4B19A-6EC1-D6FE-B047-A43F073B5C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75ACC6-CEA4-BA28-7D52-05B03F57992D}"/>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240963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A1B9-F2BD-BA73-8EDD-D1208F23E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F872A0-DB37-E144-5731-5C5093F377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9C0671-B9C5-9734-C220-23BA48969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A2D5AF-D9AD-CA2F-85CA-2A86CB82B474}"/>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6" name="Footer Placeholder 5">
            <a:extLst>
              <a:ext uri="{FF2B5EF4-FFF2-40B4-BE49-F238E27FC236}">
                <a16:creationId xmlns:a16="http://schemas.microsoft.com/office/drawing/2014/main" id="{9E7E0ED4-9C66-2FD6-DC16-0389A2A2DA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220247-64C6-090C-A5AC-CA60A596B3C5}"/>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145599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1DB3-0F26-54FD-F268-951689085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BF23C6-1BBA-1D4A-FE46-CFDB94B1E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ABB0A0-4E21-DDD5-5AAA-92423ACBE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EBCE9-C605-1E56-CDF3-2E6DDB3AC427}"/>
              </a:ext>
            </a:extLst>
          </p:cNvPr>
          <p:cNvSpPr>
            <a:spLocks noGrp="1"/>
          </p:cNvSpPr>
          <p:nvPr>
            <p:ph type="dt" sz="half" idx="10"/>
          </p:nvPr>
        </p:nvSpPr>
        <p:spPr/>
        <p:txBody>
          <a:bodyPr/>
          <a:lstStyle/>
          <a:p>
            <a:fld id="{487037AF-6842-4C1C-9AF8-4C4B2B4A7494}" type="datetimeFigureOut">
              <a:rPr lang="en-IN" smtClean="0"/>
              <a:t>11-05-2024</a:t>
            </a:fld>
            <a:endParaRPr lang="en-IN"/>
          </a:p>
        </p:txBody>
      </p:sp>
      <p:sp>
        <p:nvSpPr>
          <p:cNvPr id="6" name="Footer Placeholder 5">
            <a:extLst>
              <a:ext uri="{FF2B5EF4-FFF2-40B4-BE49-F238E27FC236}">
                <a16:creationId xmlns:a16="http://schemas.microsoft.com/office/drawing/2014/main" id="{7CA5F268-00DF-707B-0C2D-22F7A307E9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4CAE6D-F67A-9209-2604-1DC55967E4C9}"/>
              </a:ext>
            </a:extLst>
          </p:cNvPr>
          <p:cNvSpPr>
            <a:spLocks noGrp="1"/>
          </p:cNvSpPr>
          <p:nvPr>
            <p:ph type="sldNum" sz="quarter" idx="12"/>
          </p:nvPr>
        </p:nvSpPr>
        <p:spPr/>
        <p:txBody>
          <a:bodyPr/>
          <a:lstStyle/>
          <a:p>
            <a:fld id="{CF9A2DDD-854F-4941-B9CB-9C4C90CFE410}" type="slidenum">
              <a:rPr lang="en-IN" smtClean="0"/>
              <a:t>‹#›</a:t>
            </a:fld>
            <a:endParaRPr lang="en-IN"/>
          </a:p>
        </p:txBody>
      </p:sp>
    </p:spTree>
    <p:extLst>
      <p:ext uri="{BB962C8B-B14F-4D97-AF65-F5344CB8AC3E}">
        <p14:creationId xmlns:p14="http://schemas.microsoft.com/office/powerpoint/2010/main" val="224470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3F208-BB8A-2C2E-E76C-826910DA1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A3320A-A062-FCC9-718B-268B1499F9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5BC6F-E63E-76FB-D4F7-0ADE38090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037AF-6842-4C1C-9AF8-4C4B2B4A7494}" type="datetimeFigureOut">
              <a:rPr lang="en-IN" smtClean="0"/>
              <a:t>11-05-2024</a:t>
            </a:fld>
            <a:endParaRPr lang="en-IN"/>
          </a:p>
        </p:txBody>
      </p:sp>
      <p:sp>
        <p:nvSpPr>
          <p:cNvPr id="5" name="Footer Placeholder 4">
            <a:extLst>
              <a:ext uri="{FF2B5EF4-FFF2-40B4-BE49-F238E27FC236}">
                <a16:creationId xmlns:a16="http://schemas.microsoft.com/office/drawing/2014/main" id="{87F5520A-8A44-62F8-B663-460C95FC5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901714-9B0F-A57A-0D24-C4863C310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A2DDD-854F-4941-B9CB-9C4C90CFE410}" type="slidenum">
              <a:rPr lang="en-IN" smtClean="0"/>
              <a:t>‹#›</a:t>
            </a:fld>
            <a:endParaRPr lang="en-IN"/>
          </a:p>
        </p:txBody>
      </p:sp>
    </p:spTree>
    <p:extLst>
      <p:ext uri="{BB962C8B-B14F-4D97-AF65-F5344CB8AC3E}">
        <p14:creationId xmlns:p14="http://schemas.microsoft.com/office/powerpoint/2010/main" val="2922459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microsoft.com/office/2018/10/relationships/comments" Target="../comments/modernComment_13F_72E0E6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microsoft.com/office/2018/10/relationships/comments" Target="../comments/modernComment_14A_684945FE.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microsoft.com/office/2018/10/relationships/comments" Target="../comments/modernComment_146_3762CB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microsoft.com/office/2018/10/relationships/comments" Target="../comments/modernComment_14B_C3CD549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microsoft.com/office/2018/10/relationships/comments" Target="../comments/modernComment_148_E7A995D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microsoft.com/office/2018/10/relationships/comments" Target="../comments/modernComment_14C_C99B749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microsoft.com/office/2018/10/relationships/comments" Target="../comments/modernComment_14D_70808CC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microsoft.com/office/2018/10/relationships/comments" Target="../comments/modernComment_143_D7F0E79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microsoft.com/office/2018/10/relationships/comments" Target="../comments/modernComment_144_2EAE600D.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microsoft.com/office/2018/10/relationships/comments" Target="../comments/modernComment_145_E0F4FD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8/10/relationships/comments" Target="../comments/modernComment_14E_AA5EE9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4D86-115A-C787-76F2-576D517CD317}"/>
              </a:ext>
            </a:extLst>
          </p:cNvPr>
          <p:cNvSpPr>
            <a:spLocks noGrp="1"/>
          </p:cNvSpPr>
          <p:nvPr>
            <p:ph type="ctrTitle"/>
          </p:nvPr>
        </p:nvSpPr>
        <p:spPr>
          <a:xfrm>
            <a:off x="1524000" y="1801813"/>
            <a:ext cx="9144000" cy="2387600"/>
          </a:xfrm>
        </p:spPr>
        <p:txBody>
          <a:bodyPr/>
          <a:lstStyle/>
          <a:p>
            <a:r>
              <a:rPr lang="en-US" dirty="0"/>
              <a:t>Multi-Objective Extractive Text Summarization</a:t>
            </a:r>
            <a:endParaRPr lang="en-IN" dirty="0"/>
          </a:p>
        </p:txBody>
      </p:sp>
      <p:sp>
        <p:nvSpPr>
          <p:cNvPr id="3" name="Subtitle 2">
            <a:extLst>
              <a:ext uri="{FF2B5EF4-FFF2-40B4-BE49-F238E27FC236}">
                <a16:creationId xmlns:a16="http://schemas.microsoft.com/office/drawing/2014/main" id="{E08FE022-E643-094B-189B-2B49798ACA1D}"/>
              </a:ext>
            </a:extLst>
          </p:cNvPr>
          <p:cNvSpPr>
            <a:spLocks noGrp="1"/>
          </p:cNvSpPr>
          <p:nvPr>
            <p:ph type="subTitle" idx="1"/>
          </p:nvPr>
        </p:nvSpPr>
        <p:spPr>
          <a:xfrm>
            <a:off x="50800" y="4907756"/>
            <a:ext cx="9144000" cy="1655762"/>
          </a:xfrm>
        </p:spPr>
        <p:txBody>
          <a:bodyPr/>
          <a:lstStyle/>
          <a:p>
            <a:pPr algn="l"/>
            <a:r>
              <a:rPr lang="en-US" dirty="0"/>
              <a:t>Batch : C6</a:t>
            </a:r>
          </a:p>
          <a:p>
            <a:pPr algn="l"/>
            <a:r>
              <a:rPr lang="en-US" dirty="0"/>
              <a:t>Akshaya Rohith M(224003008)</a:t>
            </a:r>
          </a:p>
          <a:p>
            <a:pPr algn="l"/>
            <a:r>
              <a:rPr lang="en-US" dirty="0"/>
              <a:t>Hariharan Subramanian(224003032)</a:t>
            </a:r>
          </a:p>
        </p:txBody>
      </p:sp>
      <p:sp>
        <p:nvSpPr>
          <p:cNvPr id="4" name="TextBox 3">
            <a:extLst>
              <a:ext uri="{FF2B5EF4-FFF2-40B4-BE49-F238E27FC236}">
                <a16:creationId xmlns:a16="http://schemas.microsoft.com/office/drawing/2014/main" id="{89DEB5B8-0A8A-5C41-84AA-16CEB56A56BE}"/>
              </a:ext>
            </a:extLst>
          </p:cNvPr>
          <p:cNvSpPr txBox="1"/>
          <p:nvPr/>
        </p:nvSpPr>
        <p:spPr>
          <a:xfrm>
            <a:off x="4981575" y="18523"/>
            <a:ext cx="2228850" cy="169277"/>
          </a:xfrm>
          <a:prstGeom prst="rect">
            <a:avLst/>
          </a:prstGeom>
          <a:noFill/>
        </p:spPr>
        <p:txBody>
          <a:bodyPr wrap="square" rtlCol="0">
            <a:spAutoFit/>
          </a:bodyPr>
          <a:lstStyle/>
          <a:p>
            <a:pPr algn="ctr"/>
            <a:r>
              <a:rPr lang="en-US" sz="500" dirty="0"/>
              <a:t>Sri </a:t>
            </a:r>
            <a:r>
              <a:rPr lang="en-US" sz="500" dirty="0" err="1"/>
              <a:t>Ramajayam</a:t>
            </a:r>
            <a:endParaRPr lang="en-IN" sz="500" dirty="0"/>
          </a:p>
        </p:txBody>
      </p:sp>
      <p:pic>
        <p:nvPicPr>
          <p:cNvPr id="5" name="Picture 4">
            <a:extLst>
              <a:ext uri="{FF2B5EF4-FFF2-40B4-BE49-F238E27FC236}">
                <a16:creationId xmlns:a16="http://schemas.microsoft.com/office/drawing/2014/main" id="{4BDDF1A4-28A2-852C-1F1B-530C5B795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424" y="180642"/>
            <a:ext cx="7825152" cy="1451001"/>
          </a:xfrm>
          <a:prstGeom prst="rect">
            <a:avLst/>
          </a:prstGeom>
          <a:solidFill>
            <a:srgbClr val="FFFFFF"/>
          </a:solidFill>
          <a:ln>
            <a:noFill/>
          </a:ln>
          <a:effectLst/>
        </p:spPr>
      </p:pic>
    </p:spTree>
    <p:extLst>
      <p:ext uri="{BB962C8B-B14F-4D97-AF65-F5344CB8AC3E}">
        <p14:creationId xmlns:p14="http://schemas.microsoft.com/office/powerpoint/2010/main" val="3902984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F86B9-3C4D-B777-EEA2-07E86F8FB363}"/>
              </a:ext>
            </a:extLst>
          </p:cNvPr>
          <p:cNvPicPr>
            <a:picLocks noChangeAspect="1"/>
          </p:cNvPicPr>
          <p:nvPr/>
        </p:nvPicPr>
        <p:blipFill>
          <a:blip r:embed="rId2">
            <a:clrChange>
              <a:clrFrom>
                <a:srgbClr val="F9F9F9"/>
              </a:clrFrom>
              <a:clrTo>
                <a:srgbClr val="F9F9F9">
                  <a:alpha val="0"/>
                </a:srgbClr>
              </a:clrTo>
            </a:clrChange>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Lst>
          </a:blip>
          <a:stretch>
            <a:fillRect/>
          </a:stretch>
        </p:blipFill>
        <p:spPr>
          <a:xfrm>
            <a:off x="1240404" y="198147"/>
            <a:ext cx="9215562" cy="1282117"/>
          </a:xfrm>
          <a:prstGeom prst="rect">
            <a:avLst/>
          </a:prstGeom>
        </p:spPr>
      </p:pic>
      <p:cxnSp>
        <p:nvCxnSpPr>
          <p:cNvPr id="7" name="Straight Arrow Connector 6">
            <a:extLst>
              <a:ext uri="{FF2B5EF4-FFF2-40B4-BE49-F238E27FC236}">
                <a16:creationId xmlns:a16="http://schemas.microsoft.com/office/drawing/2014/main" id="{75568818-45EC-B1D3-22D0-B56794DE0E27}"/>
              </a:ext>
            </a:extLst>
          </p:cNvPr>
          <p:cNvCxnSpPr>
            <a:stCxn id="5" idx="2"/>
          </p:cNvCxnSpPr>
          <p:nvPr/>
        </p:nvCxnSpPr>
        <p:spPr>
          <a:xfrm>
            <a:off x="5848185" y="1480264"/>
            <a:ext cx="0" cy="595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DEAE32E9-1793-5EAA-D8FA-85AB1830D6F9}"/>
              </a:ext>
            </a:extLst>
          </p:cNvPr>
          <p:cNvSpPr txBox="1"/>
          <p:nvPr/>
        </p:nvSpPr>
        <p:spPr>
          <a:xfrm>
            <a:off x="311945" y="447870"/>
            <a:ext cx="774571" cy="523220"/>
          </a:xfrm>
          <a:prstGeom prst="rect">
            <a:avLst/>
          </a:prstGeom>
          <a:noFill/>
        </p:spPr>
        <p:txBody>
          <a:bodyPr wrap="none" rtlCol="0">
            <a:spAutoFit/>
          </a:bodyPr>
          <a:lstStyle/>
          <a:p>
            <a:r>
              <a:rPr lang="en-US" sz="1400" b="1" dirty="0"/>
              <a:t>Sample </a:t>
            </a:r>
          </a:p>
          <a:p>
            <a:r>
              <a:rPr lang="en-US" sz="1400" b="1" dirty="0"/>
              <a:t>Text: </a:t>
            </a:r>
            <a:endParaRPr lang="en-IN" sz="1400" b="1" dirty="0"/>
          </a:p>
        </p:txBody>
      </p:sp>
      <p:pic>
        <p:nvPicPr>
          <p:cNvPr id="11" name="Picture 10">
            <a:extLst>
              <a:ext uri="{FF2B5EF4-FFF2-40B4-BE49-F238E27FC236}">
                <a16:creationId xmlns:a16="http://schemas.microsoft.com/office/drawing/2014/main" id="{6266820B-F92B-9ECB-7139-07DBC3A1717A}"/>
              </a:ext>
            </a:extLst>
          </p:cNvPr>
          <p:cNvPicPr>
            <a:picLocks noChangeAspect="1"/>
          </p:cNvPicPr>
          <p:nvPr/>
        </p:nvPicPr>
        <p:blipFill>
          <a:blip r:embed="rId4">
            <a:clrChange>
              <a:clrFrom>
                <a:srgbClr val="F9F9F9"/>
              </a:clrFrom>
              <a:clrTo>
                <a:srgbClr val="F9F9F9">
                  <a:alpha val="0"/>
                </a:srgbClr>
              </a:clrTo>
            </a:clrChange>
            <a:duotone>
              <a:prstClr val="black"/>
              <a:schemeClr val="accent4">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40406" y="2075290"/>
            <a:ext cx="9215560" cy="984186"/>
          </a:xfrm>
          <a:prstGeom prst="rect">
            <a:avLst/>
          </a:prstGeom>
        </p:spPr>
      </p:pic>
      <p:graphicFrame>
        <p:nvGraphicFramePr>
          <p:cNvPr id="12" name="Table 11">
            <a:extLst>
              <a:ext uri="{FF2B5EF4-FFF2-40B4-BE49-F238E27FC236}">
                <a16:creationId xmlns:a16="http://schemas.microsoft.com/office/drawing/2014/main" id="{A65AFF62-8FB0-FEBB-F268-FFAEAF00F197}"/>
              </a:ext>
            </a:extLst>
          </p:cNvPr>
          <p:cNvGraphicFramePr>
            <a:graphicFrameLocks noGrp="1"/>
          </p:cNvGraphicFramePr>
          <p:nvPr>
            <p:extLst>
              <p:ext uri="{D42A27DB-BD31-4B8C-83A1-F6EECF244321}">
                <p14:modId xmlns:p14="http://schemas.microsoft.com/office/powerpoint/2010/main" val="1945738281"/>
              </p:ext>
            </p:extLst>
          </p:nvPr>
        </p:nvGraphicFramePr>
        <p:xfrm>
          <a:off x="4821576" y="3486935"/>
          <a:ext cx="4561480" cy="2838728"/>
        </p:xfrm>
        <a:graphic>
          <a:graphicData uri="http://schemas.openxmlformats.org/drawingml/2006/table">
            <a:tbl>
              <a:tblPr firstRow="1" bandRow="1">
                <a:tableStyleId>{00A15C55-8517-42AA-B614-E9B94910E393}</a:tableStyleId>
              </a:tblPr>
              <a:tblGrid>
                <a:gridCol w="570185">
                  <a:extLst>
                    <a:ext uri="{9D8B030D-6E8A-4147-A177-3AD203B41FA5}">
                      <a16:colId xmlns:a16="http://schemas.microsoft.com/office/drawing/2014/main" val="195875977"/>
                    </a:ext>
                  </a:extLst>
                </a:gridCol>
                <a:gridCol w="570185">
                  <a:extLst>
                    <a:ext uri="{9D8B030D-6E8A-4147-A177-3AD203B41FA5}">
                      <a16:colId xmlns:a16="http://schemas.microsoft.com/office/drawing/2014/main" val="1643288623"/>
                    </a:ext>
                  </a:extLst>
                </a:gridCol>
                <a:gridCol w="570185">
                  <a:extLst>
                    <a:ext uri="{9D8B030D-6E8A-4147-A177-3AD203B41FA5}">
                      <a16:colId xmlns:a16="http://schemas.microsoft.com/office/drawing/2014/main" val="305368093"/>
                    </a:ext>
                  </a:extLst>
                </a:gridCol>
                <a:gridCol w="570185">
                  <a:extLst>
                    <a:ext uri="{9D8B030D-6E8A-4147-A177-3AD203B41FA5}">
                      <a16:colId xmlns:a16="http://schemas.microsoft.com/office/drawing/2014/main" val="1846710540"/>
                    </a:ext>
                  </a:extLst>
                </a:gridCol>
                <a:gridCol w="570185">
                  <a:extLst>
                    <a:ext uri="{9D8B030D-6E8A-4147-A177-3AD203B41FA5}">
                      <a16:colId xmlns:a16="http://schemas.microsoft.com/office/drawing/2014/main" val="3583117061"/>
                    </a:ext>
                  </a:extLst>
                </a:gridCol>
                <a:gridCol w="570185">
                  <a:extLst>
                    <a:ext uri="{9D8B030D-6E8A-4147-A177-3AD203B41FA5}">
                      <a16:colId xmlns:a16="http://schemas.microsoft.com/office/drawing/2014/main" val="511487620"/>
                    </a:ext>
                  </a:extLst>
                </a:gridCol>
                <a:gridCol w="570185">
                  <a:extLst>
                    <a:ext uri="{9D8B030D-6E8A-4147-A177-3AD203B41FA5}">
                      <a16:colId xmlns:a16="http://schemas.microsoft.com/office/drawing/2014/main" val="119320266"/>
                    </a:ext>
                  </a:extLst>
                </a:gridCol>
                <a:gridCol w="570185">
                  <a:extLst>
                    <a:ext uri="{9D8B030D-6E8A-4147-A177-3AD203B41FA5}">
                      <a16:colId xmlns:a16="http://schemas.microsoft.com/office/drawing/2014/main" val="2408717083"/>
                    </a:ext>
                  </a:extLst>
                </a:gridCol>
              </a:tblGrid>
              <a:tr h="322124">
                <a:tc>
                  <a:txBody>
                    <a:bodyPr/>
                    <a:lstStyle/>
                    <a:p>
                      <a:endParaRPr lang="en-IN" sz="1000" dirty="0"/>
                    </a:p>
                  </a:txBody>
                  <a:tcPr/>
                </a:tc>
                <a:tc>
                  <a:txBody>
                    <a:bodyPr/>
                    <a:lstStyle/>
                    <a:p>
                      <a:r>
                        <a:rPr lang="en-US" sz="1000" dirty="0"/>
                        <a:t>T0(promote)</a:t>
                      </a:r>
                      <a:endParaRPr lang="en-IN" sz="1000" dirty="0"/>
                    </a:p>
                  </a:txBody>
                  <a:tcPr/>
                </a:tc>
                <a:tc>
                  <a:txBody>
                    <a:bodyPr/>
                    <a:lstStyle/>
                    <a:p>
                      <a:r>
                        <a:rPr lang="en-US" sz="1000" dirty="0"/>
                        <a:t>T1(year)</a:t>
                      </a:r>
                      <a:endParaRPr lang="en-IN" sz="1000" dirty="0"/>
                    </a:p>
                  </a:txBody>
                  <a:tcPr/>
                </a:tc>
                <a:tc>
                  <a:txBody>
                    <a:bodyPr/>
                    <a:lstStyle/>
                    <a:p>
                      <a:r>
                        <a:rPr lang="en-US" sz="1000" dirty="0"/>
                        <a:t>T2(hole)</a:t>
                      </a:r>
                      <a:endParaRPr lang="en-IN" sz="1000" dirty="0"/>
                    </a:p>
                  </a:txBody>
                  <a:tcPr/>
                </a:tc>
                <a:tc>
                  <a:txBody>
                    <a:bodyPr/>
                    <a:lstStyle/>
                    <a:p>
                      <a:r>
                        <a:rPr lang="en-US" sz="1000" dirty="0"/>
                        <a:t>T3(order)</a:t>
                      </a:r>
                      <a:endParaRPr lang="en-IN" sz="1000" dirty="0"/>
                    </a:p>
                  </a:txBody>
                  <a:tcPr/>
                </a:tc>
                <a:tc>
                  <a:txBody>
                    <a:bodyPr/>
                    <a:lstStyle/>
                    <a:p>
                      <a:r>
                        <a:rPr lang="en-US" sz="1000" dirty="0"/>
                        <a:t>T4(mass)</a:t>
                      </a:r>
                      <a:endParaRPr lang="en-IN" sz="1000" dirty="0"/>
                    </a:p>
                  </a:txBody>
                  <a:tcPr/>
                </a:tc>
                <a:tc>
                  <a:txBody>
                    <a:bodyPr/>
                    <a:lstStyle/>
                    <a:p>
                      <a:r>
                        <a:rPr lang="en-US" sz="1000" dirty="0"/>
                        <a:t>T5(set)</a:t>
                      </a:r>
                      <a:endParaRPr lang="en-IN" sz="1000" dirty="0"/>
                    </a:p>
                  </a:txBody>
                  <a:tcPr/>
                </a:tc>
                <a:tc>
                  <a:txBody>
                    <a:bodyPr/>
                    <a:lstStyle/>
                    <a:p>
                      <a:r>
                        <a:rPr lang="en-US" sz="1000" dirty="0"/>
                        <a:t>T6(spin)</a:t>
                      </a:r>
                      <a:endParaRPr lang="en-IN" sz="1000" dirty="0"/>
                    </a:p>
                  </a:txBody>
                  <a:tcPr/>
                </a:tc>
                <a:extLst>
                  <a:ext uri="{0D108BD9-81ED-4DB2-BD59-A6C34878D82A}">
                    <a16:rowId xmlns:a16="http://schemas.microsoft.com/office/drawing/2014/main" val="2740020345"/>
                  </a:ext>
                </a:extLst>
              </a:tr>
              <a:tr h="305311">
                <a:tc>
                  <a:txBody>
                    <a:bodyPr/>
                    <a:lstStyle/>
                    <a:p>
                      <a:r>
                        <a:rPr lang="en-US" sz="1400" dirty="0"/>
                        <a:t>S1</a:t>
                      </a:r>
                      <a:endParaRPr lang="en-IN" sz="1400" dirty="0"/>
                    </a:p>
                  </a:txBody>
                  <a:tcPr/>
                </a:tc>
                <a:tc>
                  <a:txBody>
                    <a:bodyPr/>
                    <a:lstStyle/>
                    <a:p>
                      <a:r>
                        <a:rPr lang="en-US" sz="1400" dirty="0"/>
                        <a:t>0.13</a:t>
                      </a:r>
                      <a:endParaRPr lang="en-IN" sz="1400" dirty="0"/>
                    </a:p>
                  </a:txBody>
                  <a:tcPr/>
                </a:tc>
                <a:tc>
                  <a:txBody>
                    <a:bodyPr/>
                    <a:lstStyle/>
                    <a:p>
                      <a:r>
                        <a:rPr lang="en-US" sz="1400" dirty="0"/>
                        <a:t>0.57</a:t>
                      </a:r>
                      <a:endParaRPr lang="en-IN" sz="1400" dirty="0"/>
                    </a:p>
                  </a:txBody>
                  <a:tcPr/>
                </a:tc>
                <a:tc>
                  <a:txBody>
                    <a:bodyPr/>
                    <a:lstStyle/>
                    <a:p>
                      <a:r>
                        <a:rPr lang="en-US" sz="1400" dirty="0"/>
                        <a:t>0.26</a:t>
                      </a:r>
                      <a:endParaRPr lang="en-IN" sz="1400" dirty="0"/>
                    </a:p>
                  </a:txBody>
                  <a:tcPr/>
                </a:tc>
                <a:tc>
                  <a:txBody>
                    <a:bodyPr/>
                    <a:lstStyle/>
                    <a:p>
                      <a:r>
                        <a:rPr lang="en-US" sz="1400" dirty="0"/>
                        <a:t>0.44</a:t>
                      </a:r>
                      <a:endParaRPr lang="en-IN" sz="1400" dirty="0"/>
                    </a:p>
                  </a:txBody>
                  <a:tcPr/>
                </a:tc>
                <a:tc>
                  <a:txBody>
                    <a:bodyPr/>
                    <a:lstStyle/>
                    <a:p>
                      <a:r>
                        <a:rPr lang="en-US" sz="1400" dirty="0"/>
                        <a:t>0.86</a:t>
                      </a:r>
                      <a:endParaRPr lang="en-IN" sz="1400" dirty="0"/>
                    </a:p>
                  </a:txBody>
                  <a:tcPr/>
                </a:tc>
                <a:tc>
                  <a:txBody>
                    <a:bodyPr/>
                    <a:lstStyle/>
                    <a:p>
                      <a:r>
                        <a:rPr lang="en-US" sz="1400" dirty="0"/>
                        <a:t>0.74</a:t>
                      </a:r>
                      <a:endParaRPr lang="en-IN" sz="1400" dirty="0"/>
                    </a:p>
                  </a:txBody>
                  <a:tcPr/>
                </a:tc>
                <a:tc>
                  <a:txBody>
                    <a:bodyPr/>
                    <a:lstStyle/>
                    <a:p>
                      <a:r>
                        <a:rPr lang="en-US" sz="1400" dirty="0"/>
                        <a:t>0.24</a:t>
                      </a:r>
                      <a:endParaRPr lang="en-IN" sz="1400" dirty="0"/>
                    </a:p>
                  </a:txBody>
                  <a:tcPr/>
                </a:tc>
                <a:extLst>
                  <a:ext uri="{0D108BD9-81ED-4DB2-BD59-A6C34878D82A}">
                    <a16:rowId xmlns:a16="http://schemas.microsoft.com/office/drawing/2014/main" val="2883824812"/>
                  </a:ext>
                </a:extLst>
              </a:tr>
              <a:tr h="305311">
                <a:tc>
                  <a:txBody>
                    <a:bodyPr/>
                    <a:lstStyle/>
                    <a:p>
                      <a:r>
                        <a:rPr lang="en-US" sz="1400" dirty="0"/>
                        <a:t>S2</a:t>
                      </a:r>
                      <a:endParaRPr lang="en-IN" sz="1400" dirty="0"/>
                    </a:p>
                  </a:txBody>
                  <a:tcPr/>
                </a:tc>
                <a:tc>
                  <a:txBody>
                    <a:bodyPr/>
                    <a:lstStyle/>
                    <a:p>
                      <a:r>
                        <a:rPr lang="en-US" sz="1400" dirty="0"/>
                        <a:t>0.67</a:t>
                      </a:r>
                      <a:endParaRPr lang="en-IN" sz="1400" dirty="0"/>
                    </a:p>
                  </a:txBody>
                  <a:tcPr/>
                </a:tc>
                <a:tc>
                  <a:txBody>
                    <a:bodyPr/>
                    <a:lstStyle/>
                    <a:p>
                      <a:r>
                        <a:rPr lang="en-US" sz="1400" dirty="0"/>
                        <a:t>0.28</a:t>
                      </a:r>
                      <a:endParaRPr lang="en-IN" sz="1400" dirty="0"/>
                    </a:p>
                  </a:txBody>
                  <a:tcPr/>
                </a:tc>
                <a:tc>
                  <a:txBody>
                    <a:bodyPr/>
                    <a:lstStyle/>
                    <a:p>
                      <a:r>
                        <a:rPr lang="en-US" sz="1400" dirty="0"/>
                        <a:t>0.29</a:t>
                      </a:r>
                      <a:endParaRPr lang="en-IN" sz="1400" dirty="0"/>
                    </a:p>
                  </a:txBody>
                  <a:tcPr/>
                </a:tc>
                <a:tc>
                  <a:txBody>
                    <a:bodyPr/>
                    <a:lstStyle/>
                    <a:p>
                      <a:r>
                        <a:rPr lang="en-US" sz="1400" dirty="0"/>
                        <a:t>0.47</a:t>
                      </a:r>
                      <a:endParaRPr lang="en-IN" sz="1400" dirty="0"/>
                    </a:p>
                  </a:txBody>
                  <a:tcPr/>
                </a:tc>
                <a:tc>
                  <a:txBody>
                    <a:bodyPr/>
                    <a:lstStyle/>
                    <a:p>
                      <a:r>
                        <a:rPr lang="en-US" sz="1400" dirty="0"/>
                        <a:t>0.48</a:t>
                      </a:r>
                      <a:endParaRPr lang="en-IN" sz="1400" dirty="0"/>
                    </a:p>
                  </a:txBody>
                  <a:tcPr/>
                </a:tc>
                <a:tc>
                  <a:txBody>
                    <a:bodyPr/>
                    <a:lstStyle/>
                    <a:p>
                      <a:r>
                        <a:rPr lang="en-US" sz="1400" dirty="0"/>
                        <a:t>0.36</a:t>
                      </a:r>
                      <a:endParaRPr lang="en-IN" sz="1400" dirty="0"/>
                    </a:p>
                  </a:txBody>
                  <a:tcPr/>
                </a:tc>
                <a:tc>
                  <a:txBody>
                    <a:bodyPr/>
                    <a:lstStyle/>
                    <a:p>
                      <a:r>
                        <a:rPr lang="en-US" sz="1400" dirty="0"/>
                        <a:t>0.74</a:t>
                      </a:r>
                      <a:endParaRPr lang="en-IN" sz="1400" dirty="0"/>
                    </a:p>
                  </a:txBody>
                  <a:tcPr/>
                </a:tc>
                <a:extLst>
                  <a:ext uri="{0D108BD9-81ED-4DB2-BD59-A6C34878D82A}">
                    <a16:rowId xmlns:a16="http://schemas.microsoft.com/office/drawing/2014/main" val="11688889"/>
                  </a:ext>
                </a:extLst>
              </a:tr>
              <a:tr h="305311">
                <a:tc>
                  <a:txBody>
                    <a:bodyPr/>
                    <a:lstStyle/>
                    <a:p>
                      <a:r>
                        <a:rPr lang="en-US" sz="1400" dirty="0"/>
                        <a:t>S3</a:t>
                      </a:r>
                      <a:endParaRPr lang="en-IN" sz="1400" dirty="0"/>
                    </a:p>
                  </a:txBody>
                  <a:tcPr/>
                </a:tc>
                <a:tc>
                  <a:txBody>
                    <a:bodyPr/>
                    <a:lstStyle/>
                    <a:p>
                      <a:r>
                        <a:rPr lang="en-US" sz="1400" dirty="0"/>
                        <a:t>0.89</a:t>
                      </a:r>
                      <a:endParaRPr lang="en-IN" sz="1400" dirty="0"/>
                    </a:p>
                  </a:txBody>
                  <a:tcPr/>
                </a:tc>
                <a:tc>
                  <a:txBody>
                    <a:bodyPr/>
                    <a:lstStyle/>
                    <a:p>
                      <a:r>
                        <a:rPr lang="en-US" sz="1400" dirty="0"/>
                        <a:t>0.65</a:t>
                      </a:r>
                      <a:endParaRPr lang="en-IN" sz="1400" dirty="0"/>
                    </a:p>
                  </a:txBody>
                  <a:tcPr/>
                </a:tc>
                <a:tc>
                  <a:txBody>
                    <a:bodyPr/>
                    <a:lstStyle/>
                    <a:p>
                      <a:r>
                        <a:rPr lang="en-US" sz="1400" dirty="0"/>
                        <a:t>0.87</a:t>
                      </a:r>
                      <a:endParaRPr lang="en-IN" sz="1400" dirty="0"/>
                    </a:p>
                  </a:txBody>
                  <a:tcPr/>
                </a:tc>
                <a:tc>
                  <a:txBody>
                    <a:bodyPr/>
                    <a:lstStyle/>
                    <a:p>
                      <a:r>
                        <a:rPr lang="en-US" sz="1400" dirty="0"/>
                        <a:t>0.45</a:t>
                      </a:r>
                      <a:endParaRPr lang="en-IN" sz="1400" dirty="0"/>
                    </a:p>
                  </a:txBody>
                  <a:tcPr/>
                </a:tc>
                <a:tc>
                  <a:txBody>
                    <a:bodyPr/>
                    <a:lstStyle/>
                    <a:p>
                      <a:r>
                        <a:rPr lang="en-US" sz="1400" dirty="0"/>
                        <a:t>0.87</a:t>
                      </a:r>
                      <a:endParaRPr lang="en-IN" sz="1400" dirty="0"/>
                    </a:p>
                  </a:txBody>
                  <a:tcPr/>
                </a:tc>
                <a:tc>
                  <a:txBody>
                    <a:bodyPr/>
                    <a:lstStyle/>
                    <a:p>
                      <a:r>
                        <a:rPr lang="en-US" sz="1400" dirty="0"/>
                        <a:t>0.23</a:t>
                      </a:r>
                      <a:endParaRPr lang="en-IN" sz="1400" dirty="0"/>
                    </a:p>
                  </a:txBody>
                  <a:tcPr/>
                </a:tc>
                <a:tc>
                  <a:txBody>
                    <a:bodyPr/>
                    <a:lstStyle/>
                    <a:p>
                      <a:r>
                        <a:rPr lang="en-US" sz="1400" dirty="0"/>
                        <a:t>0.01</a:t>
                      </a:r>
                      <a:endParaRPr lang="en-IN" sz="1400" dirty="0"/>
                    </a:p>
                  </a:txBody>
                  <a:tcPr/>
                </a:tc>
                <a:extLst>
                  <a:ext uri="{0D108BD9-81ED-4DB2-BD59-A6C34878D82A}">
                    <a16:rowId xmlns:a16="http://schemas.microsoft.com/office/drawing/2014/main" val="1163678234"/>
                  </a:ext>
                </a:extLst>
              </a:tr>
              <a:tr h="305311">
                <a:tc>
                  <a:txBody>
                    <a:bodyPr/>
                    <a:lstStyle/>
                    <a:p>
                      <a:r>
                        <a:rPr lang="en-US" sz="1400" dirty="0"/>
                        <a:t>S4</a:t>
                      </a:r>
                      <a:endParaRPr lang="en-IN" sz="1400" dirty="0"/>
                    </a:p>
                  </a:txBody>
                  <a:tcPr/>
                </a:tc>
                <a:tc>
                  <a:txBody>
                    <a:bodyPr/>
                    <a:lstStyle/>
                    <a:p>
                      <a:r>
                        <a:rPr lang="en-US" sz="1400" dirty="0"/>
                        <a:t>0.34</a:t>
                      </a:r>
                      <a:endParaRPr lang="en-IN" sz="1400" dirty="0"/>
                    </a:p>
                  </a:txBody>
                  <a:tcPr/>
                </a:tc>
                <a:tc>
                  <a:txBody>
                    <a:bodyPr/>
                    <a:lstStyle/>
                    <a:p>
                      <a:r>
                        <a:rPr lang="en-US" sz="1400" dirty="0"/>
                        <a:t>0.48</a:t>
                      </a:r>
                      <a:endParaRPr lang="en-IN" sz="1400" dirty="0"/>
                    </a:p>
                  </a:txBody>
                  <a:tcPr/>
                </a:tc>
                <a:tc>
                  <a:txBody>
                    <a:bodyPr/>
                    <a:lstStyle/>
                    <a:p>
                      <a:r>
                        <a:rPr lang="en-US" sz="1400" dirty="0"/>
                        <a:t>0.73</a:t>
                      </a:r>
                      <a:endParaRPr lang="en-IN" sz="1400" dirty="0"/>
                    </a:p>
                  </a:txBody>
                  <a:tcPr/>
                </a:tc>
                <a:tc>
                  <a:txBody>
                    <a:bodyPr/>
                    <a:lstStyle/>
                    <a:p>
                      <a:r>
                        <a:rPr lang="en-US" sz="1400" dirty="0"/>
                        <a:t>0.66</a:t>
                      </a:r>
                      <a:endParaRPr lang="en-IN" sz="1400" dirty="0"/>
                    </a:p>
                  </a:txBody>
                  <a:tcPr/>
                </a:tc>
                <a:tc>
                  <a:txBody>
                    <a:bodyPr/>
                    <a:lstStyle/>
                    <a:p>
                      <a:r>
                        <a:rPr lang="en-US" sz="1400" dirty="0"/>
                        <a:t>0.49</a:t>
                      </a:r>
                      <a:endParaRPr lang="en-IN" sz="1400" dirty="0"/>
                    </a:p>
                  </a:txBody>
                  <a:tcPr/>
                </a:tc>
                <a:tc>
                  <a:txBody>
                    <a:bodyPr/>
                    <a:lstStyle/>
                    <a:p>
                      <a:r>
                        <a:rPr lang="en-US" sz="1400" dirty="0"/>
                        <a:t>0.34</a:t>
                      </a:r>
                      <a:endParaRPr lang="en-IN" sz="1400" dirty="0"/>
                    </a:p>
                  </a:txBody>
                  <a:tcPr/>
                </a:tc>
                <a:tc>
                  <a:txBody>
                    <a:bodyPr/>
                    <a:lstStyle/>
                    <a:p>
                      <a:r>
                        <a:rPr lang="en-US" sz="1400" dirty="0"/>
                        <a:t>0.34</a:t>
                      </a:r>
                      <a:endParaRPr lang="en-IN" sz="1400" dirty="0"/>
                    </a:p>
                  </a:txBody>
                  <a:tcPr/>
                </a:tc>
                <a:extLst>
                  <a:ext uri="{0D108BD9-81ED-4DB2-BD59-A6C34878D82A}">
                    <a16:rowId xmlns:a16="http://schemas.microsoft.com/office/drawing/2014/main" val="4138581051"/>
                  </a:ext>
                </a:extLst>
              </a:tr>
              <a:tr h="305311">
                <a:tc>
                  <a:txBody>
                    <a:bodyPr/>
                    <a:lstStyle/>
                    <a:p>
                      <a:r>
                        <a:rPr lang="en-US" sz="1400" dirty="0"/>
                        <a:t>S5</a:t>
                      </a:r>
                      <a:endParaRPr lang="en-IN" sz="1400" dirty="0"/>
                    </a:p>
                  </a:txBody>
                  <a:tcPr/>
                </a:tc>
                <a:tc>
                  <a:txBody>
                    <a:bodyPr/>
                    <a:lstStyle/>
                    <a:p>
                      <a:r>
                        <a:rPr lang="en-US" sz="1400" dirty="0"/>
                        <a:t>0.56</a:t>
                      </a:r>
                      <a:endParaRPr lang="en-IN" sz="1400" dirty="0"/>
                    </a:p>
                  </a:txBody>
                  <a:tcPr/>
                </a:tc>
                <a:tc>
                  <a:txBody>
                    <a:bodyPr/>
                    <a:lstStyle/>
                    <a:p>
                      <a:r>
                        <a:rPr lang="en-US" sz="1400" dirty="0"/>
                        <a:t>0.87</a:t>
                      </a:r>
                      <a:endParaRPr lang="en-IN" sz="1400" dirty="0"/>
                    </a:p>
                  </a:txBody>
                  <a:tcPr/>
                </a:tc>
                <a:tc>
                  <a:txBody>
                    <a:bodyPr/>
                    <a:lstStyle/>
                    <a:p>
                      <a:r>
                        <a:rPr lang="en-US" sz="1400" dirty="0"/>
                        <a:t>0.79</a:t>
                      </a:r>
                      <a:endParaRPr lang="en-IN" sz="1400" dirty="0"/>
                    </a:p>
                  </a:txBody>
                  <a:tcPr/>
                </a:tc>
                <a:tc>
                  <a:txBody>
                    <a:bodyPr/>
                    <a:lstStyle/>
                    <a:p>
                      <a:r>
                        <a:rPr lang="en-US" sz="1400" dirty="0"/>
                        <a:t>0.32</a:t>
                      </a:r>
                      <a:endParaRPr lang="en-IN" sz="1400" dirty="0"/>
                    </a:p>
                  </a:txBody>
                  <a:tcPr/>
                </a:tc>
                <a:tc>
                  <a:txBody>
                    <a:bodyPr/>
                    <a:lstStyle/>
                    <a:p>
                      <a:r>
                        <a:rPr lang="en-US" sz="1400" dirty="0"/>
                        <a:t>0.42</a:t>
                      </a:r>
                      <a:endParaRPr lang="en-IN" sz="1400" dirty="0"/>
                    </a:p>
                  </a:txBody>
                  <a:tcPr/>
                </a:tc>
                <a:tc>
                  <a:txBody>
                    <a:bodyPr/>
                    <a:lstStyle/>
                    <a:p>
                      <a:r>
                        <a:rPr lang="en-US" sz="1400" dirty="0"/>
                        <a:t>0.48</a:t>
                      </a:r>
                      <a:endParaRPr lang="en-IN" sz="1400" dirty="0"/>
                    </a:p>
                  </a:txBody>
                  <a:tcPr/>
                </a:tc>
                <a:tc>
                  <a:txBody>
                    <a:bodyPr/>
                    <a:lstStyle/>
                    <a:p>
                      <a:r>
                        <a:rPr lang="en-US" sz="1400" dirty="0"/>
                        <a:t>0.01</a:t>
                      </a:r>
                      <a:endParaRPr lang="en-IN" sz="1400" dirty="0"/>
                    </a:p>
                  </a:txBody>
                  <a:tcPr/>
                </a:tc>
                <a:extLst>
                  <a:ext uri="{0D108BD9-81ED-4DB2-BD59-A6C34878D82A}">
                    <a16:rowId xmlns:a16="http://schemas.microsoft.com/office/drawing/2014/main" val="2725374715"/>
                  </a:ext>
                </a:extLst>
              </a:tr>
              <a:tr h="305311">
                <a:tc>
                  <a:txBody>
                    <a:bodyPr/>
                    <a:lstStyle/>
                    <a:p>
                      <a:r>
                        <a:rPr lang="en-US" sz="1400" dirty="0"/>
                        <a:t>S6</a:t>
                      </a:r>
                      <a:endParaRPr lang="en-IN" sz="1400" dirty="0"/>
                    </a:p>
                  </a:txBody>
                  <a:tcPr/>
                </a:tc>
                <a:tc>
                  <a:txBody>
                    <a:bodyPr/>
                    <a:lstStyle/>
                    <a:p>
                      <a:r>
                        <a:rPr lang="en-US" sz="1400" dirty="0"/>
                        <a:t>0.12</a:t>
                      </a:r>
                      <a:endParaRPr lang="en-IN" sz="1400" dirty="0"/>
                    </a:p>
                  </a:txBody>
                  <a:tcPr/>
                </a:tc>
                <a:tc>
                  <a:txBody>
                    <a:bodyPr/>
                    <a:lstStyle/>
                    <a:p>
                      <a:r>
                        <a:rPr lang="en-US" sz="1400" dirty="0"/>
                        <a:t>0.95</a:t>
                      </a:r>
                      <a:endParaRPr lang="en-IN" sz="1400" dirty="0"/>
                    </a:p>
                  </a:txBody>
                  <a:tcPr/>
                </a:tc>
                <a:tc>
                  <a:txBody>
                    <a:bodyPr/>
                    <a:lstStyle/>
                    <a:p>
                      <a:r>
                        <a:rPr lang="en-US" sz="1400" dirty="0"/>
                        <a:t>0.23</a:t>
                      </a:r>
                      <a:endParaRPr lang="en-IN" sz="1400" dirty="0"/>
                    </a:p>
                  </a:txBody>
                  <a:tcPr/>
                </a:tc>
                <a:tc>
                  <a:txBody>
                    <a:bodyPr/>
                    <a:lstStyle/>
                    <a:p>
                      <a:r>
                        <a:rPr lang="en-US" sz="1400" dirty="0"/>
                        <a:t>0.89</a:t>
                      </a:r>
                      <a:endParaRPr lang="en-IN" sz="1400" dirty="0"/>
                    </a:p>
                  </a:txBody>
                  <a:tcPr/>
                </a:tc>
                <a:tc>
                  <a:txBody>
                    <a:bodyPr/>
                    <a:lstStyle/>
                    <a:p>
                      <a:r>
                        <a:rPr lang="en-US" sz="1400" dirty="0"/>
                        <a:t>0.35</a:t>
                      </a:r>
                      <a:endParaRPr lang="en-IN" sz="1400" dirty="0"/>
                    </a:p>
                  </a:txBody>
                  <a:tcPr/>
                </a:tc>
                <a:tc>
                  <a:txBody>
                    <a:bodyPr/>
                    <a:lstStyle/>
                    <a:p>
                      <a:r>
                        <a:rPr lang="en-US" sz="1400" dirty="0"/>
                        <a:t>0.49</a:t>
                      </a:r>
                      <a:endParaRPr lang="en-IN" sz="1400" dirty="0"/>
                    </a:p>
                  </a:txBody>
                  <a:tcPr/>
                </a:tc>
                <a:tc>
                  <a:txBody>
                    <a:bodyPr/>
                    <a:lstStyle/>
                    <a:p>
                      <a:r>
                        <a:rPr lang="en-US" sz="1400" dirty="0"/>
                        <a:t>0.85</a:t>
                      </a:r>
                      <a:endParaRPr lang="en-IN" sz="1400" dirty="0"/>
                    </a:p>
                  </a:txBody>
                  <a:tcPr/>
                </a:tc>
                <a:extLst>
                  <a:ext uri="{0D108BD9-81ED-4DB2-BD59-A6C34878D82A}">
                    <a16:rowId xmlns:a16="http://schemas.microsoft.com/office/drawing/2014/main" val="4134301863"/>
                  </a:ext>
                </a:extLst>
              </a:tr>
              <a:tr h="305311">
                <a:tc>
                  <a:txBody>
                    <a:bodyPr/>
                    <a:lstStyle/>
                    <a:p>
                      <a:r>
                        <a:rPr lang="en-US" sz="1400" dirty="0"/>
                        <a:t>S7</a:t>
                      </a:r>
                      <a:endParaRPr lang="en-IN" sz="1400" dirty="0"/>
                    </a:p>
                  </a:txBody>
                  <a:tcPr/>
                </a:tc>
                <a:tc>
                  <a:txBody>
                    <a:bodyPr/>
                    <a:lstStyle/>
                    <a:p>
                      <a:r>
                        <a:rPr lang="en-US" sz="1400" dirty="0"/>
                        <a:t>0.37</a:t>
                      </a:r>
                      <a:endParaRPr lang="en-IN" sz="1400" dirty="0"/>
                    </a:p>
                  </a:txBody>
                  <a:tcPr/>
                </a:tc>
                <a:tc>
                  <a:txBody>
                    <a:bodyPr/>
                    <a:lstStyle/>
                    <a:p>
                      <a:r>
                        <a:rPr lang="en-US" sz="1400" dirty="0"/>
                        <a:t>0.58</a:t>
                      </a:r>
                      <a:endParaRPr lang="en-IN" sz="1400" dirty="0"/>
                    </a:p>
                  </a:txBody>
                  <a:tcPr/>
                </a:tc>
                <a:tc>
                  <a:txBody>
                    <a:bodyPr/>
                    <a:lstStyle/>
                    <a:p>
                      <a:r>
                        <a:rPr lang="en-US" sz="1400" dirty="0"/>
                        <a:t>0.74</a:t>
                      </a:r>
                      <a:endParaRPr lang="en-IN" sz="1400" dirty="0"/>
                    </a:p>
                  </a:txBody>
                  <a:tcPr/>
                </a:tc>
                <a:tc>
                  <a:txBody>
                    <a:bodyPr/>
                    <a:lstStyle/>
                    <a:p>
                      <a:r>
                        <a:rPr lang="en-US" sz="1400" dirty="0"/>
                        <a:t>0.04</a:t>
                      </a:r>
                      <a:endParaRPr lang="en-IN" sz="1400" dirty="0"/>
                    </a:p>
                  </a:txBody>
                  <a:tcPr/>
                </a:tc>
                <a:tc>
                  <a:txBody>
                    <a:bodyPr/>
                    <a:lstStyle/>
                    <a:p>
                      <a:r>
                        <a:rPr lang="en-US" sz="1400" dirty="0"/>
                        <a:t>0.32</a:t>
                      </a:r>
                      <a:endParaRPr lang="en-IN" sz="1400" dirty="0"/>
                    </a:p>
                  </a:txBody>
                  <a:tcPr/>
                </a:tc>
                <a:tc>
                  <a:txBody>
                    <a:bodyPr/>
                    <a:lstStyle/>
                    <a:p>
                      <a:r>
                        <a:rPr lang="en-US" sz="1400" dirty="0"/>
                        <a:t>0.95</a:t>
                      </a:r>
                      <a:endParaRPr lang="en-IN" sz="1400" dirty="0"/>
                    </a:p>
                  </a:txBody>
                  <a:tcPr/>
                </a:tc>
                <a:tc>
                  <a:txBody>
                    <a:bodyPr/>
                    <a:lstStyle/>
                    <a:p>
                      <a:r>
                        <a:rPr lang="en-US" sz="1400" dirty="0"/>
                        <a:t>0.13</a:t>
                      </a:r>
                      <a:endParaRPr lang="en-IN" sz="1400" dirty="0"/>
                    </a:p>
                  </a:txBody>
                  <a:tcPr/>
                </a:tc>
                <a:extLst>
                  <a:ext uri="{0D108BD9-81ED-4DB2-BD59-A6C34878D82A}">
                    <a16:rowId xmlns:a16="http://schemas.microsoft.com/office/drawing/2014/main" val="2475718815"/>
                  </a:ext>
                </a:extLst>
              </a:tr>
              <a:tr h="305311">
                <a:tc>
                  <a:txBody>
                    <a:bodyPr/>
                    <a:lstStyle/>
                    <a:p>
                      <a:r>
                        <a:rPr lang="en-US" sz="1400" dirty="0"/>
                        <a:t>S8</a:t>
                      </a:r>
                      <a:endParaRPr lang="en-IN" sz="1400" dirty="0"/>
                    </a:p>
                  </a:txBody>
                  <a:tcPr/>
                </a:tc>
                <a:tc>
                  <a:txBody>
                    <a:bodyPr/>
                    <a:lstStyle/>
                    <a:p>
                      <a:r>
                        <a:rPr lang="en-US" sz="1400" dirty="0"/>
                        <a:t>0.14</a:t>
                      </a:r>
                      <a:endParaRPr lang="en-IN" sz="1400" dirty="0"/>
                    </a:p>
                  </a:txBody>
                  <a:tcPr/>
                </a:tc>
                <a:tc>
                  <a:txBody>
                    <a:bodyPr/>
                    <a:lstStyle/>
                    <a:p>
                      <a:r>
                        <a:rPr lang="en-US" sz="1400" dirty="0"/>
                        <a:t>0.56</a:t>
                      </a:r>
                      <a:endParaRPr lang="en-IN" sz="1400" dirty="0"/>
                    </a:p>
                  </a:txBody>
                  <a:tcPr/>
                </a:tc>
                <a:tc>
                  <a:txBody>
                    <a:bodyPr/>
                    <a:lstStyle/>
                    <a:p>
                      <a:r>
                        <a:rPr lang="en-US" sz="1400" dirty="0"/>
                        <a:t>0.70</a:t>
                      </a:r>
                      <a:endParaRPr lang="en-IN" sz="1400" dirty="0"/>
                    </a:p>
                  </a:txBody>
                  <a:tcPr/>
                </a:tc>
                <a:tc>
                  <a:txBody>
                    <a:bodyPr/>
                    <a:lstStyle/>
                    <a:p>
                      <a:r>
                        <a:rPr lang="en-US" sz="1400" dirty="0"/>
                        <a:t>0.35</a:t>
                      </a:r>
                      <a:endParaRPr lang="en-IN" sz="1400" dirty="0"/>
                    </a:p>
                  </a:txBody>
                  <a:tcPr/>
                </a:tc>
                <a:tc>
                  <a:txBody>
                    <a:bodyPr/>
                    <a:lstStyle/>
                    <a:p>
                      <a:r>
                        <a:rPr lang="en-US" sz="1400" dirty="0"/>
                        <a:t>0.69</a:t>
                      </a:r>
                      <a:endParaRPr lang="en-IN" sz="1400" dirty="0"/>
                    </a:p>
                  </a:txBody>
                  <a:tcPr/>
                </a:tc>
                <a:tc>
                  <a:txBody>
                    <a:bodyPr/>
                    <a:lstStyle/>
                    <a:p>
                      <a:r>
                        <a:rPr lang="en-US" sz="1400" dirty="0"/>
                        <a:t>0.03</a:t>
                      </a:r>
                      <a:endParaRPr lang="en-IN" sz="1400" dirty="0"/>
                    </a:p>
                  </a:txBody>
                  <a:tcPr/>
                </a:tc>
                <a:tc>
                  <a:txBody>
                    <a:bodyPr/>
                    <a:lstStyle/>
                    <a:p>
                      <a:r>
                        <a:rPr lang="en-US" sz="1400" dirty="0"/>
                        <a:t>0.22</a:t>
                      </a:r>
                      <a:endParaRPr lang="en-IN" sz="1400" dirty="0"/>
                    </a:p>
                  </a:txBody>
                  <a:tcPr/>
                </a:tc>
                <a:extLst>
                  <a:ext uri="{0D108BD9-81ED-4DB2-BD59-A6C34878D82A}">
                    <a16:rowId xmlns:a16="http://schemas.microsoft.com/office/drawing/2014/main" val="733253871"/>
                  </a:ext>
                </a:extLst>
              </a:tr>
            </a:tbl>
          </a:graphicData>
        </a:graphic>
      </p:graphicFrame>
      <p:sp>
        <p:nvSpPr>
          <p:cNvPr id="15" name="TextBox 14">
            <a:extLst>
              <a:ext uri="{FF2B5EF4-FFF2-40B4-BE49-F238E27FC236}">
                <a16:creationId xmlns:a16="http://schemas.microsoft.com/office/drawing/2014/main" id="{B30281A2-0AB2-9552-4BCC-79082532C4F0}"/>
              </a:ext>
            </a:extLst>
          </p:cNvPr>
          <p:cNvSpPr txBox="1"/>
          <p:nvPr/>
        </p:nvSpPr>
        <p:spPr>
          <a:xfrm>
            <a:off x="9529630" y="4194024"/>
            <a:ext cx="1488293" cy="738664"/>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400" b="1" dirty="0"/>
              <a:t>Sentence to word</a:t>
            </a:r>
            <a:br>
              <a:rPr lang="en-US" sz="1400" b="1" dirty="0"/>
            </a:br>
            <a:r>
              <a:rPr lang="en-US" sz="1400" b="1" dirty="0"/>
              <a:t>weightage matrix</a:t>
            </a:r>
          </a:p>
          <a:p>
            <a:r>
              <a:rPr lang="en-US" sz="1400" b="1" dirty="0"/>
              <a:t>(</a:t>
            </a:r>
            <a:r>
              <a:rPr lang="en-US" sz="1400" b="1" dirty="0" err="1"/>
              <a:t>wik</a:t>
            </a:r>
            <a:r>
              <a:rPr lang="en-US" sz="1400" b="1" dirty="0"/>
              <a:t>)</a:t>
            </a:r>
            <a:endParaRPr lang="en-IN" sz="1400" b="1" dirty="0"/>
          </a:p>
        </p:txBody>
      </p:sp>
      <p:sp>
        <p:nvSpPr>
          <p:cNvPr id="16" name="TextBox 15">
            <a:extLst>
              <a:ext uri="{FF2B5EF4-FFF2-40B4-BE49-F238E27FC236}">
                <a16:creationId xmlns:a16="http://schemas.microsoft.com/office/drawing/2014/main" id="{2FDEF896-3266-937F-3788-3B24F0D01386}"/>
              </a:ext>
            </a:extLst>
          </p:cNvPr>
          <p:cNvSpPr txBox="1"/>
          <p:nvPr/>
        </p:nvSpPr>
        <p:spPr>
          <a:xfrm>
            <a:off x="135231" y="2238507"/>
            <a:ext cx="1105173" cy="523220"/>
          </a:xfrm>
          <a:prstGeom prst="rect">
            <a:avLst/>
          </a:prstGeom>
          <a:noFill/>
        </p:spPr>
        <p:txBody>
          <a:bodyPr wrap="square" rtlCol="0">
            <a:spAutoFit/>
          </a:bodyPr>
          <a:lstStyle/>
          <a:p>
            <a:r>
              <a:rPr lang="en-US" sz="1400" b="1" dirty="0"/>
              <a:t>Segmented </a:t>
            </a:r>
            <a:br>
              <a:rPr lang="en-US" sz="1400" b="1" dirty="0"/>
            </a:br>
            <a:r>
              <a:rPr lang="en-US" sz="1400" b="1" dirty="0"/>
              <a:t>Sentences:</a:t>
            </a:r>
            <a:endParaRPr lang="en-IN" sz="1400" b="1" dirty="0"/>
          </a:p>
        </p:txBody>
      </p:sp>
      <p:pic>
        <p:nvPicPr>
          <p:cNvPr id="38" name="Picture 37">
            <a:extLst>
              <a:ext uri="{FF2B5EF4-FFF2-40B4-BE49-F238E27FC236}">
                <a16:creationId xmlns:a16="http://schemas.microsoft.com/office/drawing/2014/main" id="{209BD84D-4004-4805-FF52-3EBC829CE246}"/>
              </a:ext>
            </a:extLst>
          </p:cNvPr>
          <p:cNvPicPr>
            <a:picLocks noChangeAspect="1"/>
          </p:cNvPicPr>
          <p:nvPr/>
        </p:nvPicPr>
        <p:blipFill>
          <a:blip r:embed="rId6">
            <a:duotone>
              <a:prstClr val="black"/>
              <a:schemeClr val="accent4">
                <a:tint val="45000"/>
                <a:satMod val="400000"/>
              </a:schemeClr>
            </a:duotone>
          </a:blip>
          <a:stretch>
            <a:fillRect/>
          </a:stretch>
        </p:blipFill>
        <p:spPr>
          <a:xfrm>
            <a:off x="613498" y="3514992"/>
            <a:ext cx="1866058" cy="143834"/>
          </a:xfrm>
          <a:prstGeom prst="rect">
            <a:avLst/>
          </a:prstGeom>
        </p:spPr>
      </p:pic>
      <p:cxnSp>
        <p:nvCxnSpPr>
          <p:cNvPr id="40" name="Straight Arrow Connector 39">
            <a:extLst>
              <a:ext uri="{FF2B5EF4-FFF2-40B4-BE49-F238E27FC236}">
                <a16:creationId xmlns:a16="http://schemas.microsoft.com/office/drawing/2014/main" id="{C96154F2-8B21-4925-2904-3149F6101DC3}"/>
              </a:ext>
            </a:extLst>
          </p:cNvPr>
          <p:cNvCxnSpPr>
            <a:cxnSpLocks/>
          </p:cNvCxnSpPr>
          <p:nvPr/>
        </p:nvCxnSpPr>
        <p:spPr>
          <a:xfrm flipH="1">
            <a:off x="2043404" y="3059476"/>
            <a:ext cx="802433" cy="42881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B2074BF3-601C-E2DD-B55A-24A8985EBD8B}"/>
              </a:ext>
            </a:extLst>
          </p:cNvPr>
          <p:cNvCxnSpPr>
            <a:cxnSpLocks/>
          </p:cNvCxnSpPr>
          <p:nvPr/>
        </p:nvCxnSpPr>
        <p:spPr>
          <a:xfrm flipH="1">
            <a:off x="2515439" y="3076797"/>
            <a:ext cx="319981" cy="5524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04AEB238-7E18-7D0C-B879-7717423D59E1}"/>
              </a:ext>
            </a:extLst>
          </p:cNvPr>
          <p:cNvCxnSpPr>
            <a:cxnSpLocks/>
          </p:cNvCxnSpPr>
          <p:nvPr/>
        </p:nvCxnSpPr>
        <p:spPr>
          <a:xfrm>
            <a:off x="2845837" y="3082944"/>
            <a:ext cx="283920" cy="7214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7" name="Straight Arrow Connector 56">
            <a:extLst>
              <a:ext uri="{FF2B5EF4-FFF2-40B4-BE49-F238E27FC236}">
                <a16:creationId xmlns:a16="http://schemas.microsoft.com/office/drawing/2014/main" id="{8DED3B87-D27F-E40E-169E-27EC6597AE63}"/>
              </a:ext>
            </a:extLst>
          </p:cNvPr>
          <p:cNvCxnSpPr>
            <a:cxnSpLocks/>
          </p:cNvCxnSpPr>
          <p:nvPr/>
        </p:nvCxnSpPr>
        <p:spPr>
          <a:xfrm>
            <a:off x="2858570" y="3084857"/>
            <a:ext cx="1109803" cy="765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2" name="Connector: Curved 61">
            <a:extLst>
              <a:ext uri="{FF2B5EF4-FFF2-40B4-BE49-F238E27FC236}">
                <a16:creationId xmlns:a16="http://schemas.microsoft.com/office/drawing/2014/main" id="{B27BBBE6-A587-88E4-4257-F35D697005AA}"/>
              </a:ext>
            </a:extLst>
          </p:cNvPr>
          <p:cNvCxnSpPr>
            <a:cxnSpLocks/>
            <a:stCxn id="51" idx="2"/>
          </p:cNvCxnSpPr>
          <p:nvPr/>
        </p:nvCxnSpPr>
        <p:spPr>
          <a:xfrm rot="16200000" flipH="1">
            <a:off x="3202794" y="3410077"/>
            <a:ext cx="1085050" cy="2152512"/>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9" name="Connector: Curved 88">
            <a:extLst>
              <a:ext uri="{FF2B5EF4-FFF2-40B4-BE49-F238E27FC236}">
                <a16:creationId xmlns:a16="http://schemas.microsoft.com/office/drawing/2014/main" id="{1357EE65-EE86-A14C-283E-7EABEA5EDD35}"/>
              </a:ext>
            </a:extLst>
          </p:cNvPr>
          <p:cNvCxnSpPr>
            <a:stCxn id="50" idx="2"/>
          </p:cNvCxnSpPr>
          <p:nvPr/>
        </p:nvCxnSpPr>
        <p:spPr>
          <a:xfrm rot="16200000" flipH="1">
            <a:off x="2635659" y="3216507"/>
            <a:ext cx="1591198" cy="2780636"/>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pic>
        <p:nvPicPr>
          <p:cNvPr id="51" name="Picture 50">
            <a:extLst>
              <a:ext uri="{FF2B5EF4-FFF2-40B4-BE49-F238E27FC236}">
                <a16:creationId xmlns:a16="http://schemas.microsoft.com/office/drawing/2014/main" id="{487AE412-7181-CE85-8E0E-CCCBEAB5544E}"/>
              </a:ext>
            </a:extLst>
          </p:cNvPr>
          <p:cNvPicPr>
            <a:picLocks noChangeAspect="1"/>
          </p:cNvPicPr>
          <p:nvPr/>
        </p:nvPicPr>
        <p:blipFill>
          <a:blip r:embed="rId6">
            <a:duotone>
              <a:prstClr val="black"/>
              <a:schemeClr val="accent4">
                <a:tint val="45000"/>
                <a:satMod val="400000"/>
              </a:schemeClr>
            </a:duotone>
          </a:blip>
          <a:stretch>
            <a:fillRect/>
          </a:stretch>
        </p:blipFill>
        <p:spPr>
          <a:xfrm>
            <a:off x="1736034" y="3799974"/>
            <a:ext cx="1866058" cy="143834"/>
          </a:xfrm>
          <a:prstGeom prst="rect">
            <a:avLst/>
          </a:prstGeom>
        </p:spPr>
      </p:pic>
      <p:cxnSp>
        <p:nvCxnSpPr>
          <p:cNvPr id="91" name="Connector: Curved 90">
            <a:extLst>
              <a:ext uri="{FF2B5EF4-FFF2-40B4-BE49-F238E27FC236}">
                <a16:creationId xmlns:a16="http://schemas.microsoft.com/office/drawing/2014/main" id="{D5A22FC3-FC19-71BD-0C55-4B89E153B177}"/>
              </a:ext>
            </a:extLst>
          </p:cNvPr>
          <p:cNvCxnSpPr>
            <a:cxnSpLocks/>
            <a:stCxn id="38" idx="2"/>
          </p:cNvCxnSpPr>
          <p:nvPr/>
        </p:nvCxnSpPr>
        <p:spPr>
          <a:xfrm rot="16200000" flipH="1">
            <a:off x="2093919" y="3111434"/>
            <a:ext cx="2180266" cy="327505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pic>
        <p:nvPicPr>
          <p:cNvPr id="50" name="Picture 49">
            <a:extLst>
              <a:ext uri="{FF2B5EF4-FFF2-40B4-BE49-F238E27FC236}">
                <a16:creationId xmlns:a16="http://schemas.microsoft.com/office/drawing/2014/main" id="{C034B43E-16B1-3043-EC26-E17BBE640848}"/>
              </a:ext>
            </a:extLst>
          </p:cNvPr>
          <p:cNvPicPr>
            <a:picLocks noChangeAspect="1"/>
          </p:cNvPicPr>
          <p:nvPr/>
        </p:nvPicPr>
        <p:blipFill>
          <a:blip r:embed="rId6">
            <a:duotone>
              <a:prstClr val="black"/>
              <a:schemeClr val="accent4">
                <a:tint val="45000"/>
                <a:satMod val="400000"/>
              </a:schemeClr>
            </a:duotone>
          </a:blip>
          <a:stretch>
            <a:fillRect/>
          </a:stretch>
        </p:blipFill>
        <p:spPr>
          <a:xfrm>
            <a:off x="1107911" y="3667392"/>
            <a:ext cx="1866058" cy="143834"/>
          </a:xfrm>
          <a:prstGeom prst="rect">
            <a:avLst/>
          </a:prstGeom>
        </p:spPr>
      </p:pic>
      <p:pic>
        <p:nvPicPr>
          <p:cNvPr id="52" name="Picture 51">
            <a:extLst>
              <a:ext uri="{FF2B5EF4-FFF2-40B4-BE49-F238E27FC236}">
                <a16:creationId xmlns:a16="http://schemas.microsoft.com/office/drawing/2014/main" id="{82099DE7-0254-1EC9-F263-F2D7A0F3B964}"/>
              </a:ext>
            </a:extLst>
          </p:cNvPr>
          <p:cNvPicPr>
            <a:picLocks noChangeAspect="1"/>
          </p:cNvPicPr>
          <p:nvPr/>
        </p:nvPicPr>
        <p:blipFill>
          <a:blip r:embed="rId6">
            <a:duotone>
              <a:prstClr val="black"/>
              <a:schemeClr val="accent4">
                <a:tint val="45000"/>
                <a:satMod val="400000"/>
              </a:schemeClr>
            </a:duotone>
          </a:blip>
          <a:stretch>
            <a:fillRect/>
          </a:stretch>
        </p:blipFill>
        <p:spPr>
          <a:xfrm>
            <a:off x="2808944" y="3932098"/>
            <a:ext cx="1866058" cy="143834"/>
          </a:xfrm>
          <a:prstGeom prst="rect">
            <a:avLst/>
          </a:prstGeom>
        </p:spPr>
      </p:pic>
      <p:sp>
        <p:nvSpPr>
          <p:cNvPr id="105" name="TextBox 104">
            <a:extLst>
              <a:ext uri="{FF2B5EF4-FFF2-40B4-BE49-F238E27FC236}">
                <a16:creationId xmlns:a16="http://schemas.microsoft.com/office/drawing/2014/main" id="{A77FE0C4-CED4-53FD-C73B-A0ABEC9519E3}"/>
              </a:ext>
            </a:extLst>
          </p:cNvPr>
          <p:cNvSpPr txBox="1"/>
          <p:nvPr/>
        </p:nvSpPr>
        <p:spPr>
          <a:xfrm>
            <a:off x="184594" y="3891186"/>
            <a:ext cx="1343766" cy="52322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400" b="1" dirty="0"/>
              <a:t>Term frequency</a:t>
            </a:r>
          </a:p>
          <a:p>
            <a:r>
              <a:rPr lang="en-US" sz="1400" b="1" dirty="0"/>
              <a:t>vectors :</a:t>
            </a:r>
            <a:endParaRPr lang="en-IN" sz="1400" b="1" dirty="0"/>
          </a:p>
        </p:txBody>
      </p:sp>
    </p:spTree>
    <p:extLst>
      <p:ext uri="{BB962C8B-B14F-4D97-AF65-F5344CB8AC3E}">
        <p14:creationId xmlns:p14="http://schemas.microsoft.com/office/powerpoint/2010/main" val="291339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17CB-AF5E-0EA5-BD0E-298184E30CBD}"/>
              </a:ext>
            </a:extLst>
          </p:cNvPr>
          <p:cNvSpPr>
            <a:spLocks noGrp="1"/>
          </p:cNvSpPr>
          <p:nvPr>
            <p:ph type="title"/>
          </p:nvPr>
        </p:nvSpPr>
        <p:spPr/>
        <p:txBody>
          <a:bodyPr/>
          <a:lstStyle/>
          <a:p>
            <a:pPr algn="ctr"/>
            <a:r>
              <a:rPr lang="en-IN" dirty="0"/>
              <a:t>3. Similarity Measure</a:t>
            </a:r>
          </a:p>
        </p:txBody>
      </p:sp>
      <p:sp>
        <p:nvSpPr>
          <p:cNvPr id="3" name="Content Placeholder 2">
            <a:extLst>
              <a:ext uri="{FF2B5EF4-FFF2-40B4-BE49-F238E27FC236}">
                <a16:creationId xmlns:a16="http://schemas.microsoft.com/office/drawing/2014/main" id="{C03C64B4-D834-AD38-3018-03840274A10B}"/>
              </a:ext>
            </a:extLst>
          </p:cNvPr>
          <p:cNvSpPr>
            <a:spLocks noGrp="1"/>
          </p:cNvSpPr>
          <p:nvPr>
            <p:ph idx="1"/>
          </p:nvPr>
        </p:nvSpPr>
        <p:spPr/>
        <p:txBody>
          <a:bodyPr/>
          <a:lstStyle/>
          <a:p>
            <a:r>
              <a:rPr lang="en-IN" dirty="0"/>
              <a:t>The main role of a similarity measure, is to quantify the similarity between any 2 numerical vectors</a:t>
            </a:r>
          </a:p>
          <a:p>
            <a:r>
              <a:rPr lang="en-IN" dirty="0"/>
              <a:t>Many measures exist like:</a:t>
            </a:r>
          </a:p>
          <a:p>
            <a:pPr lvl="1"/>
            <a:r>
              <a:rPr lang="en-IN" dirty="0"/>
              <a:t>Normalized Google Distance</a:t>
            </a:r>
          </a:p>
          <a:p>
            <a:pPr lvl="1"/>
            <a:r>
              <a:rPr lang="en-IN" dirty="0"/>
              <a:t>Word Movers Distance</a:t>
            </a:r>
          </a:p>
          <a:p>
            <a:pPr lvl="1"/>
            <a:r>
              <a:rPr lang="en-IN" b="1" u="sng" dirty="0"/>
              <a:t>Cosine Similarity Measure</a:t>
            </a:r>
          </a:p>
          <a:p>
            <a:r>
              <a:rPr lang="en-IN" dirty="0"/>
              <a:t>Again, Cosine similarity measure is the most commonly used in the previous literature</a:t>
            </a:r>
          </a:p>
        </p:txBody>
      </p:sp>
      <p:pic>
        <p:nvPicPr>
          <p:cNvPr id="5" name="Picture 4">
            <a:extLst>
              <a:ext uri="{FF2B5EF4-FFF2-40B4-BE49-F238E27FC236}">
                <a16:creationId xmlns:a16="http://schemas.microsoft.com/office/drawing/2014/main" id="{E3CAFDB2-E3E7-1950-E634-78DB33ADBD0D}"/>
              </a:ext>
            </a:extLst>
          </p:cNvPr>
          <p:cNvPicPr>
            <a:picLocks noChangeAspect="1"/>
          </p:cNvPicPr>
          <p:nvPr/>
        </p:nvPicPr>
        <p:blipFill>
          <a:blip r:embed="rId2"/>
          <a:stretch>
            <a:fillRect/>
          </a:stretch>
        </p:blipFill>
        <p:spPr>
          <a:xfrm>
            <a:off x="944218" y="5204848"/>
            <a:ext cx="10091530" cy="1653152"/>
          </a:xfrm>
          <a:prstGeom prst="rect">
            <a:avLst/>
          </a:prstGeom>
        </p:spPr>
      </p:pic>
    </p:spTree>
    <p:extLst>
      <p:ext uri="{BB962C8B-B14F-4D97-AF65-F5344CB8AC3E}">
        <p14:creationId xmlns:p14="http://schemas.microsoft.com/office/powerpoint/2010/main" val="164875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E966F1-4BCF-53BC-81EB-46BD4BB247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1208" y="1137935"/>
            <a:ext cx="7329243" cy="5526101"/>
          </a:xfrm>
        </p:spPr>
      </p:pic>
      <p:sp>
        <p:nvSpPr>
          <p:cNvPr id="7" name="Content Placeholder 2">
            <a:extLst>
              <a:ext uri="{FF2B5EF4-FFF2-40B4-BE49-F238E27FC236}">
                <a16:creationId xmlns:a16="http://schemas.microsoft.com/office/drawing/2014/main" id="{989C3A34-5337-E612-E1C5-6C2D397E39FB}"/>
              </a:ext>
            </a:extLst>
          </p:cNvPr>
          <p:cNvSpPr txBox="1">
            <a:spLocks/>
          </p:cNvSpPr>
          <p:nvPr/>
        </p:nvSpPr>
        <p:spPr>
          <a:xfrm>
            <a:off x="521549" y="1137935"/>
            <a:ext cx="3686384" cy="58459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Here the similarity values of each sentence </a:t>
            </a:r>
            <a:r>
              <a:rPr lang="en-IN" dirty="0" err="1"/>
              <a:t>si</a:t>
            </a:r>
            <a:r>
              <a:rPr lang="en-IN" dirty="0"/>
              <a:t> with all the other sentences </a:t>
            </a:r>
            <a:r>
              <a:rPr lang="en-IN" dirty="0" err="1"/>
              <a:t>sj</a:t>
            </a:r>
            <a:r>
              <a:rPr lang="en-IN" dirty="0"/>
              <a:t> are cached in a dictionary</a:t>
            </a:r>
          </a:p>
          <a:p>
            <a:pPr marL="0" indent="0">
              <a:buNone/>
            </a:pPr>
            <a:endParaRPr lang="en-IN" dirty="0"/>
          </a:p>
          <a:p>
            <a:r>
              <a:rPr lang="en-IN" dirty="0"/>
              <a:t>The similarity value is calculated based on the expression shown in the previous slide</a:t>
            </a:r>
          </a:p>
          <a:p>
            <a:endParaRPr lang="en-IN" dirty="0"/>
          </a:p>
          <a:p>
            <a:r>
              <a:rPr lang="en-IN" dirty="0"/>
              <a:t>This is used to increase the computational speed</a:t>
            </a:r>
          </a:p>
          <a:p>
            <a:endParaRPr lang="en-IN" dirty="0"/>
          </a:p>
        </p:txBody>
      </p:sp>
      <p:sp>
        <p:nvSpPr>
          <p:cNvPr id="2" name="Title 1">
            <a:extLst>
              <a:ext uri="{FF2B5EF4-FFF2-40B4-BE49-F238E27FC236}">
                <a16:creationId xmlns:a16="http://schemas.microsoft.com/office/drawing/2014/main" id="{726F47B8-DE7B-9CBD-12C2-EB6D99BABF14}"/>
              </a:ext>
            </a:extLst>
          </p:cNvPr>
          <p:cNvSpPr>
            <a:spLocks noGrp="1"/>
          </p:cNvSpPr>
          <p:nvPr>
            <p:ph type="title"/>
          </p:nvPr>
        </p:nvSpPr>
        <p:spPr>
          <a:xfrm>
            <a:off x="838200" y="53699"/>
            <a:ext cx="10515600" cy="1325563"/>
          </a:xfrm>
        </p:spPr>
        <p:txBody>
          <a:bodyPr/>
          <a:lstStyle/>
          <a:p>
            <a:pPr algn="ctr"/>
            <a:r>
              <a:rPr lang="en-IN" dirty="0"/>
              <a:t>Similarity Measure Computation and Caching</a:t>
            </a:r>
          </a:p>
        </p:txBody>
      </p:sp>
    </p:spTree>
    <p:extLst>
      <p:ext uri="{BB962C8B-B14F-4D97-AF65-F5344CB8AC3E}">
        <p14:creationId xmlns:p14="http://schemas.microsoft.com/office/powerpoint/2010/main" val="71211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577C-2262-D951-D79C-A617C32BD7F2}"/>
              </a:ext>
            </a:extLst>
          </p:cNvPr>
          <p:cNvSpPr>
            <a:spLocks noGrp="1"/>
          </p:cNvSpPr>
          <p:nvPr>
            <p:ph type="title"/>
          </p:nvPr>
        </p:nvSpPr>
        <p:spPr>
          <a:xfrm>
            <a:off x="838200" y="356736"/>
            <a:ext cx="10515600" cy="1325563"/>
          </a:xfrm>
        </p:spPr>
        <p:txBody>
          <a:bodyPr/>
          <a:lstStyle/>
          <a:p>
            <a:pPr algn="ctr"/>
            <a:r>
              <a:rPr lang="en-US" dirty="0"/>
              <a:t>4. Choose a Multi Objective Evolutionary Computing Algorithm</a:t>
            </a:r>
            <a:endParaRPr lang="en-IN" dirty="0"/>
          </a:p>
        </p:txBody>
      </p:sp>
      <p:graphicFrame>
        <p:nvGraphicFramePr>
          <p:cNvPr id="5" name="Diagram 4">
            <a:extLst>
              <a:ext uri="{FF2B5EF4-FFF2-40B4-BE49-F238E27FC236}">
                <a16:creationId xmlns:a16="http://schemas.microsoft.com/office/drawing/2014/main" id="{1745925B-373B-75CA-DA6D-34C243C6294D}"/>
              </a:ext>
            </a:extLst>
          </p:cNvPr>
          <p:cNvGraphicFramePr/>
          <p:nvPr>
            <p:extLst>
              <p:ext uri="{D42A27DB-BD31-4B8C-83A1-F6EECF244321}">
                <p14:modId xmlns:p14="http://schemas.microsoft.com/office/powerpoint/2010/main" val="1713867177"/>
              </p:ext>
            </p:extLst>
          </p:nvPr>
        </p:nvGraphicFramePr>
        <p:xfrm>
          <a:off x="2006600" y="1690688"/>
          <a:ext cx="8178800"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23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9879-FD45-2654-1AA5-1C3B95329926}"/>
              </a:ext>
            </a:extLst>
          </p:cNvPr>
          <p:cNvSpPr>
            <a:spLocks noGrp="1"/>
          </p:cNvSpPr>
          <p:nvPr>
            <p:ph type="title"/>
          </p:nvPr>
        </p:nvSpPr>
        <p:spPr>
          <a:xfrm>
            <a:off x="838200" y="-363855"/>
            <a:ext cx="10515600" cy="1325563"/>
          </a:xfrm>
        </p:spPr>
        <p:txBody>
          <a:bodyPr/>
          <a:lstStyle/>
          <a:p>
            <a:pPr algn="ctr"/>
            <a:r>
              <a:rPr lang="en-US" dirty="0"/>
              <a:t>5. Colony Initialization - MOABC</a:t>
            </a:r>
            <a:endParaRPr lang="en-IN" dirty="0"/>
          </a:p>
        </p:txBody>
      </p:sp>
      <p:graphicFrame>
        <p:nvGraphicFramePr>
          <p:cNvPr id="3" name="Diagram 2">
            <a:extLst>
              <a:ext uri="{FF2B5EF4-FFF2-40B4-BE49-F238E27FC236}">
                <a16:creationId xmlns:a16="http://schemas.microsoft.com/office/drawing/2014/main" id="{95CAB2C0-031F-F489-494A-72AC151C750C}"/>
              </a:ext>
            </a:extLst>
          </p:cNvPr>
          <p:cNvGraphicFramePr/>
          <p:nvPr>
            <p:extLst>
              <p:ext uri="{D42A27DB-BD31-4B8C-83A1-F6EECF244321}">
                <p14:modId xmlns:p14="http://schemas.microsoft.com/office/powerpoint/2010/main" val="1411434277"/>
              </p:ext>
            </p:extLst>
          </p:nvPr>
        </p:nvGraphicFramePr>
        <p:xfrm>
          <a:off x="0" y="841586"/>
          <a:ext cx="116128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640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FA22-E79D-504B-0AC5-DBB5791978BE}"/>
              </a:ext>
            </a:extLst>
          </p:cNvPr>
          <p:cNvSpPr>
            <a:spLocks noGrp="1"/>
          </p:cNvSpPr>
          <p:nvPr>
            <p:ph type="title"/>
          </p:nvPr>
        </p:nvSpPr>
        <p:spPr>
          <a:xfrm>
            <a:off x="838200" y="292442"/>
            <a:ext cx="10515600" cy="310284"/>
          </a:xfrm>
        </p:spPr>
        <p:txBody>
          <a:bodyPr>
            <a:noAutofit/>
          </a:bodyPr>
          <a:lstStyle/>
          <a:p>
            <a:r>
              <a:rPr lang="en-US" sz="3000" dirty="0"/>
              <a:t>What does colony initialization mean? How does a colony look like??</a:t>
            </a:r>
            <a:endParaRPr lang="en-IN" sz="3000" dirty="0"/>
          </a:p>
        </p:txBody>
      </p:sp>
      <p:sp>
        <p:nvSpPr>
          <p:cNvPr id="3" name="Rectangle 2">
            <a:extLst>
              <a:ext uri="{FF2B5EF4-FFF2-40B4-BE49-F238E27FC236}">
                <a16:creationId xmlns:a16="http://schemas.microsoft.com/office/drawing/2014/main" id="{2A87B192-CF64-C627-F8F6-58DB4DB7A72B}"/>
              </a:ext>
            </a:extLst>
          </p:cNvPr>
          <p:cNvSpPr/>
          <p:nvPr/>
        </p:nvSpPr>
        <p:spPr>
          <a:xfrm>
            <a:off x="2493818" y="1111827"/>
            <a:ext cx="3044536" cy="54760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D4CBDAB-5E47-A731-C754-4367CAA8E52A}"/>
              </a:ext>
            </a:extLst>
          </p:cNvPr>
          <p:cNvSpPr/>
          <p:nvPr/>
        </p:nvSpPr>
        <p:spPr>
          <a:xfrm>
            <a:off x="2753591" y="1422111"/>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1</a:t>
            </a:r>
            <a:endParaRPr lang="en-IN" dirty="0"/>
          </a:p>
        </p:txBody>
      </p:sp>
      <p:sp>
        <p:nvSpPr>
          <p:cNvPr id="5" name="Rectangle 4">
            <a:extLst>
              <a:ext uri="{FF2B5EF4-FFF2-40B4-BE49-F238E27FC236}">
                <a16:creationId xmlns:a16="http://schemas.microsoft.com/office/drawing/2014/main" id="{634FBE20-93FD-D67A-83ED-252D53D00C88}"/>
              </a:ext>
            </a:extLst>
          </p:cNvPr>
          <p:cNvSpPr/>
          <p:nvPr/>
        </p:nvSpPr>
        <p:spPr>
          <a:xfrm>
            <a:off x="2753591" y="1878589"/>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2</a:t>
            </a:r>
            <a:endParaRPr lang="en-IN" dirty="0"/>
          </a:p>
        </p:txBody>
      </p:sp>
      <p:sp>
        <p:nvSpPr>
          <p:cNvPr id="6" name="Rectangle 5">
            <a:extLst>
              <a:ext uri="{FF2B5EF4-FFF2-40B4-BE49-F238E27FC236}">
                <a16:creationId xmlns:a16="http://schemas.microsoft.com/office/drawing/2014/main" id="{1C3AF3D9-1D80-8F8C-71C5-08DABC4EFC39}"/>
              </a:ext>
            </a:extLst>
          </p:cNvPr>
          <p:cNvSpPr/>
          <p:nvPr/>
        </p:nvSpPr>
        <p:spPr>
          <a:xfrm>
            <a:off x="2748392" y="456204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a:t>
            </a:r>
            <a:endParaRPr lang="en-IN" dirty="0"/>
          </a:p>
        </p:txBody>
      </p:sp>
      <p:sp>
        <p:nvSpPr>
          <p:cNvPr id="7" name="Rectangle 6">
            <a:extLst>
              <a:ext uri="{FF2B5EF4-FFF2-40B4-BE49-F238E27FC236}">
                <a16:creationId xmlns:a16="http://schemas.microsoft.com/office/drawing/2014/main" id="{29815E35-7B1F-0C9E-B849-55BA344484A7}"/>
              </a:ext>
            </a:extLst>
          </p:cNvPr>
          <p:cNvSpPr/>
          <p:nvPr/>
        </p:nvSpPr>
        <p:spPr>
          <a:xfrm>
            <a:off x="2748393" y="5471319"/>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49</a:t>
            </a:r>
            <a:endParaRPr lang="en-IN" dirty="0"/>
          </a:p>
        </p:txBody>
      </p:sp>
      <p:sp>
        <p:nvSpPr>
          <p:cNvPr id="8" name="Rectangle 7">
            <a:extLst>
              <a:ext uri="{FF2B5EF4-FFF2-40B4-BE49-F238E27FC236}">
                <a16:creationId xmlns:a16="http://schemas.microsoft.com/office/drawing/2014/main" id="{393CCD7F-D6F0-68CA-590D-8DCC9F62E4EA}"/>
              </a:ext>
            </a:extLst>
          </p:cNvPr>
          <p:cNvSpPr/>
          <p:nvPr/>
        </p:nvSpPr>
        <p:spPr>
          <a:xfrm>
            <a:off x="2748393" y="5008635"/>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48</a:t>
            </a:r>
            <a:endParaRPr lang="en-IN" dirty="0"/>
          </a:p>
        </p:txBody>
      </p:sp>
      <p:sp>
        <p:nvSpPr>
          <p:cNvPr id="9" name="Rectangle 8">
            <a:extLst>
              <a:ext uri="{FF2B5EF4-FFF2-40B4-BE49-F238E27FC236}">
                <a16:creationId xmlns:a16="http://schemas.microsoft.com/office/drawing/2014/main" id="{805AF2EE-C87D-6115-4FC9-995FBC2EB49E}"/>
              </a:ext>
            </a:extLst>
          </p:cNvPr>
          <p:cNvSpPr/>
          <p:nvPr/>
        </p:nvSpPr>
        <p:spPr>
          <a:xfrm>
            <a:off x="2753590" y="5917911"/>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50</a:t>
            </a:r>
            <a:endParaRPr lang="en-IN" dirty="0"/>
          </a:p>
        </p:txBody>
      </p:sp>
      <p:sp>
        <p:nvSpPr>
          <p:cNvPr id="10" name="Rectangle 9">
            <a:extLst>
              <a:ext uri="{FF2B5EF4-FFF2-40B4-BE49-F238E27FC236}">
                <a16:creationId xmlns:a16="http://schemas.microsoft.com/office/drawing/2014/main" id="{E7689155-9125-66BA-0E24-297A0BE46ED5}"/>
              </a:ext>
            </a:extLst>
          </p:cNvPr>
          <p:cNvSpPr/>
          <p:nvPr/>
        </p:nvSpPr>
        <p:spPr>
          <a:xfrm>
            <a:off x="2748392" y="346607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5</a:t>
            </a:r>
            <a:endParaRPr lang="en-IN" dirty="0"/>
          </a:p>
        </p:txBody>
      </p:sp>
      <p:sp>
        <p:nvSpPr>
          <p:cNvPr id="11" name="Rectangle 10">
            <a:extLst>
              <a:ext uri="{FF2B5EF4-FFF2-40B4-BE49-F238E27FC236}">
                <a16:creationId xmlns:a16="http://schemas.microsoft.com/office/drawing/2014/main" id="{200F10A7-277A-5FED-5ED7-2A238C36EC71}"/>
              </a:ext>
            </a:extLst>
          </p:cNvPr>
          <p:cNvSpPr/>
          <p:nvPr/>
        </p:nvSpPr>
        <p:spPr>
          <a:xfrm>
            <a:off x="2748392" y="3918087"/>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6</a:t>
            </a:r>
            <a:endParaRPr lang="en-IN" dirty="0"/>
          </a:p>
        </p:txBody>
      </p:sp>
      <p:sp>
        <p:nvSpPr>
          <p:cNvPr id="12" name="Rectangle 11">
            <a:extLst>
              <a:ext uri="{FF2B5EF4-FFF2-40B4-BE49-F238E27FC236}">
                <a16:creationId xmlns:a16="http://schemas.microsoft.com/office/drawing/2014/main" id="{5834A37D-524C-52FF-2799-8CACC71A24D7}"/>
              </a:ext>
            </a:extLst>
          </p:cNvPr>
          <p:cNvSpPr/>
          <p:nvPr/>
        </p:nvSpPr>
        <p:spPr>
          <a:xfrm>
            <a:off x="2748392" y="2408687"/>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3</a:t>
            </a:r>
            <a:endParaRPr lang="en-IN" dirty="0"/>
          </a:p>
        </p:txBody>
      </p:sp>
      <p:sp>
        <p:nvSpPr>
          <p:cNvPr id="13" name="Rectangle 12">
            <a:extLst>
              <a:ext uri="{FF2B5EF4-FFF2-40B4-BE49-F238E27FC236}">
                <a16:creationId xmlns:a16="http://schemas.microsoft.com/office/drawing/2014/main" id="{D118CA8C-FA21-F1ED-69D1-A6EB4AEEAD06}"/>
              </a:ext>
            </a:extLst>
          </p:cNvPr>
          <p:cNvSpPr/>
          <p:nvPr/>
        </p:nvSpPr>
        <p:spPr>
          <a:xfrm>
            <a:off x="2748392" y="2891485"/>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Member 4</a:t>
            </a:r>
            <a:endParaRPr lang="en-IN" dirty="0"/>
          </a:p>
        </p:txBody>
      </p:sp>
      <p:sp>
        <p:nvSpPr>
          <p:cNvPr id="14" name="Rectangle 13">
            <a:extLst>
              <a:ext uri="{FF2B5EF4-FFF2-40B4-BE49-F238E27FC236}">
                <a16:creationId xmlns:a16="http://schemas.microsoft.com/office/drawing/2014/main" id="{6174A1D8-89DC-E54C-5874-38BDB09D7554}"/>
              </a:ext>
            </a:extLst>
          </p:cNvPr>
          <p:cNvSpPr/>
          <p:nvPr/>
        </p:nvSpPr>
        <p:spPr>
          <a:xfrm>
            <a:off x="2748392" y="607813"/>
            <a:ext cx="2524991" cy="292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Colony Format</a:t>
            </a:r>
            <a:endParaRPr lang="en-IN" dirty="0"/>
          </a:p>
        </p:txBody>
      </p:sp>
      <p:sp>
        <p:nvSpPr>
          <p:cNvPr id="15" name="Rectangle 14">
            <a:extLst>
              <a:ext uri="{FF2B5EF4-FFF2-40B4-BE49-F238E27FC236}">
                <a16:creationId xmlns:a16="http://schemas.microsoft.com/office/drawing/2014/main" id="{23FAED83-9DD4-FBC3-C3D3-45927FA7A857}"/>
              </a:ext>
            </a:extLst>
          </p:cNvPr>
          <p:cNvSpPr/>
          <p:nvPr/>
        </p:nvSpPr>
        <p:spPr>
          <a:xfrm>
            <a:off x="415636" y="1579418"/>
            <a:ext cx="1950895" cy="971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Initialized colony</a:t>
            </a:r>
            <a:endParaRPr lang="en-IN" dirty="0"/>
          </a:p>
        </p:txBody>
      </p:sp>
      <p:sp>
        <p:nvSpPr>
          <p:cNvPr id="17" name="Rectangle 16">
            <a:extLst>
              <a:ext uri="{FF2B5EF4-FFF2-40B4-BE49-F238E27FC236}">
                <a16:creationId xmlns:a16="http://schemas.microsoft.com/office/drawing/2014/main" id="{CCDE3127-5D92-26E6-3B35-ED67400740FF}"/>
              </a:ext>
            </a:extLst>
          </p:cNvPr>
          <p:cNvSpPr/>
          <p:nvPr/>
        </p:nvSpPr>
        <p:spPr>
          <a:xfrm>
            <a:off x="415635" y="4522635"/>
            <a:ext cx="1950895" cy="9719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Updated colony</a:t>
            </a:r>
            <a:endParaRPr lang="en-IN" dirty="0"/>
          </a:p>
        </p:txBody>
      </p:sp>
      <p:cxnSp>
        <p:nvCxnSpPr>
          <p:cNvPr id="19" name="Connector: Curved 18">
            <a:extLst>
              <a:ext uri="{FF2B5EF4-FFF2-40B4-BE49-F238E27FC236}">
                <a16:creationId xmlns:a16="http://schemas.microsoft.com/office/drawing/2014/main" id="{E66A53EE-E7C5-C4FC-042E-B553B5DFA046}"/>
              </a:ext>
            </a:extLst>
          </p:cNvPr>
          <p:cNvCxnSpPr>
            <a:stCxn id="17" idx="0"/>
            <a:endCxn id="3" idx="1"/>
          </p:cNvCxnSpPr>
          <p:nvPr/>
        </p:nvCxnSpPr>
        <p:spPr>
          <a:xfrm rot="5400000" flipH="1" flipV="1">
            <a:off x="1606049" y="3634867"/>
            <a:ext cx="672803" cy="11027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0035E00-05B5-1D3D-1D71-1E6D3F077C80}"/>
              </a:ext>
            </a:extLst>
          </p:cNvPr>
          <p:cNvCxnSpPr>
            <a:stCxn id="15" idx="2"/>
            <a:endCxn id="3" idx="1"/>
          </p:cNvCxnSpPr>
          <p:nvPr/>
        </p:nvCxnSpPr>
        <p:spPr>
          <a:xfrm rot="16200000" flipH="1">
            <a:off x="1293244" y="2649257"/>
            <a:ext cx="1298415" cy="11027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AB21DD9-4106-A5E7-15A3-7C0D81CECC43}"/>
              </a:ext>
            </a:extLst>
          </p:cNvPr>
          <p:cNvSpPr/>
          <p:nvPr/>
        </p:nvSpPr>
        <p:spPr>
          <a:xfrm>
            <a:off x="7452010" y="503880"/>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7F1E3123-4211-D475-7CCA-4562D054E1EA}"/>
              </a:ext>
            </a:extLst>
          </p:cNvPr>
          <p:cNvSpPr/>
          <p:nvPr/>
        </p:nvSpPr>
        <p:spPr>
          <a:xfrm rot="16200000">
            <a:off x="5784065" y="3648511"/>
            <a:ext cx="2688665" cy="54032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Member Format</a:t>
            </a:r>
            <a:endParaRPr lang="en-IN" dirty="0"/>
          </a:p>
        </p:txBody>
      </p:sp>
      <p:sp>
        <p:nvSpPr>
          <p:cNvPr id="36" name="Rectangle 35">
            <a:extLst>
              <a:ext uri="{FF2B5EF4-FFF2-40B4-BE49-F238E27FC236}">
                <a16:creationId xmlns:a16="http://schemas.microsoft.com/office/drawing/2014/main" id="{5706E6C3-F1D3-4D6D-3583-9980C8811D87}"/>
              </a:ext>
            </a:extLst>
          </p:cNvPr>
          <p:cNvSpPr/>
          <p:nvPr/>
        </p:nvSpPr>
        <p:spPr>
          <a:xfrm>
            <a:off x="7477984" y="2623146"/>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70D1D5CB-D2BE-854E-413F-5AC2E99056B0}"/>
              </a:ext>
            </a:extLst>
          </p:cNvPr>
          <p:cNvSpPr/>
          <p:nvPr/>
        </p:nvSpPr>
        <p:spPr>
          <a:xfrm>
            <a:off x="7477984" y="4683223"/>
            <a:ext cx="4492430" cy="195531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Arrow Connector 45">
            <a:extLst>
              <a:ext uri="{FF2B5EF4-FFF2-40B4-BE49-F238E27FC236}">
                <a16:creationId xmlns:a16="http://schemas.microsoft.com/office/drawing/2014/main" id="{03A68BC6-B7BC-06C0-0392-19575EF475EC}"/>
              </a:ext>
            </a:extLst>
          </p:cNvPr>
          <p:cNvCxnSpPr>
            <a:endCxn id="26" idx="1"/>
          </p:cNvCxnSpPr>
          <p:nvPr/>
        </p:nvCxnSpPr>
        <p:spPr>
          <a:xfrm flipV="1">
            <a:off x="5273383" y="1481539"/>
            <a:ext cx="2178627" cy="978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FF187B8C-C1A6-5ECB-1D82-86421B39C423}"/>
              </a:ext>
            </a:extLst>
          </p:cNvPr>
          <p:cNvCxnSpPr>
            <a:cxnSpLocks/>
            <a:endCxn id="42" idx="1"/>
          </p:cNvCxnSpPr>
          <p:nvPr/>
        </p:nvCxnSpPr>
        <p:spPr>
          <a:xfrm>
            <a:off x="5273382" y="2574341"/>
            <a:ext cx="2204602" cy="308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36AE36DA-57CD-7AEA-A729-CF821B1024EF}"/>
              </a:ext>
            </a:extLst>
          </p:cNvPr>
          <p:cNvCxnSpPr>
            <a:cxnSpLocks/>
            <a:stCxn id="5" idx="3"/>
            <a:endCxn id="36" idx="1"/>
          </p:cNvCxnSpPr>
          <p:nvPr/>
        </p:nvCxnSpPr>
        <p:spPr>
          <a:xfrm>
            <a:off x="5278582" y="2024784"/>
            <a:ext cx="2199402" cy="15760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4" name="Picture 23">
            <a:extLst>
              <a:ext uri="{FF2B5EF4-FFF2-40B4-BE49-F238E27FC236}">
                <a16:creationId xmlns:a16="http://schemas.microsoft.com/office/drawing/2014/main" id="{EB4CCCBE-B0FB-8088-5295-2D34EBBB10A4}"/>
              </a:ext>
            </a:extLst>
          </p:cNvPr>
          <p:cNvPicPr>
            <a:picLocks noChangeAspect="1"/>
          </p:cNvPicPr>
          <p:nvPr/>
        </p:nvPicPr>
        <p:blipFill>
          <a:blip r:embed="rId2"/>
          <a:stretch>
            <a:fillRect/>
          </a:stretch>
        </p:blipFill>
        <p:spPr>
          <a:xfrm>
            <a:off x="7620235" y="620270"/>
            <a:ext cx="4057415" cy="363980"/>
          </a:xfrm>
          <a:prstGeom prst="rect">
            <a:avLst/>
          </a:prstGeom>
        </p:spPr>
      </p:pic>
      <p:pic>
        <p:nvPicPr>
          <p:cNvPr id="30" name="Picture 29">
            <a:extLst>
              <a:ext uri="{FF2B5EF4-FFF2-40B4-BE49-F238E27FC236}">
                <a16:creationId xmlns:a16="http://schemas.microsoft.com/office/drawing/2014/main" id="{56F841C5-839D-155F-8B89-E89670C83CF5}"/>
              </a:ext>
            </a:extLst>
          </p:cNvPr>
          <p:cNvPicPr>
            <a:picLocks noChangeAspect="1"/>
          </p:cNvPicPr>
          <p:nvPr/>
        </p:nvPicPr>
        <p:blipFill>
          <a:blip r:embed="rId3"/>
          <a:stretch>
            <a:fillRect/>
          </a:stretch>
        </p:blipFill>
        <p:spPr>
          <a:xfrm>
            <a:off x="7620235" y="1100640"/>
            <a:ext cx="3790715" cy="346579"/>
          </a:xfrm>
          <a:prstGeom prst="rect">
            <a:avLst/>
          </a:prstGeom>
        </p:spPr>
      </p:pic>
      <p:pic>
        <p:nvPicPr>
          <p:cNvPr id="32" name="Picture 31">
            <a:extLst>
              <a:ext uri="{FF2B5EF4-FFF2-40B4-BE49-F238E27FC236}">
                <a16:creationId xmlns:a16="http://schemas.microsoft.com/office/drawing/2014/main" id="{43D5EF8E-F072-7FE2-B94F-C5662CEF0C7F}"/>
              </a:ext>
            </a:extLst>
          </p:cNvPr>
          <p:cNvPicPr>
            <a:picLocks noChangeAspect="1"/>
          </p:cNvPicPr>
          <p:nvPr/>
        </p:nvPicPr>
        <p:blipFill>
          <a:blip r:embed="rId4"/>
          <a:stretch>
            <a:fillRect/>
          </a:stretch>
        </p:blipFill>
        <p:spPr>
          <a:xfrm>
            <a:off x="7620235" y="1533252"/>
            <a:ext cx="2247665" cy="332452"/>
          </a:xfrm>
          <a:prstGeom prst="rect">
            <a:avLst/>
          </a:prstGeom>
        </p:spPr>
      </p:pic>
      <p:pic>
        <p:nvPicPr>
          <p:cNvPr id="39" name="Picture 38">
            <a:extLst>
              <a:ext uri="{FF2B5EF4-FFF2-40B4-BE49-F238E27FC236}">
                <a16:creationId xmlns:a16="http://schemas.microsoft.com/office/drawing/2014/main" id="{CB74AC96-CA16-F835-6E66-F7973C8F450F}"/>
              </a:ext>
            </a:extLst>
          </p:cNvPr>
          <p:cNvPicPr>
            <a:picLocks noChangeAspect="1"/>
          </p:cNvPicPr>
          <p:nvPr/>
        </p:nvPicPr>
        <p:blipFill>
          <a:blip r:embed="rId5"/>
          <a:stretch>
            <a:fillRect/>
          </a:stretch>
        </p:blipFill>
        <p:spPr>
          <a:xfrm>
            <a:off x="7620235" y="2807295"/>
            <a:ext cx="3810004" cy="315784"/>
          </a:xfrm>
          <a:prstGeom prst="rect">
            <a:avLst/>
          </a:prstGeom>
        </p:spPr>
      </p:pic>
      <p:pic>
        <p:nvPicPr>
          <p:cNvPr id="41" name="Picture 40">
            <a:extLst>
              <a:ext uri="{FF2B5EF4-FFF2-40B4-BE49-F238E27FC236}">
                <a16:creationId xmlns:a16="http://schemas.microsoft.com/office/drawing/2014/main" id="{A0A026DF-B6E7-A85B-CA55-A188F147A502}"/>
              </a:ext>
            </a:extLst>
          </p:cNvPr>
          <p:cNvPicPr>
            <a:picLocks noChangeAspect="1"/>
          </p:cNvPicPr>
          <p:nvPr/>
        </p:nvPicPr>
        <p:blipFill>
          <a:blip r:embed="rId6"/>
          <a:stretch>
            <a:fillRect/>
          </a:stretch>
        </p:blipFill>
        <p:spPr>
          <a:xfrm>
            <a:off x="7620235" y="3202087"/>
            <a:ext cx="3416065" cy="374363"/>
          </a:xfrm>
          <a:prstGeom prst="rect">
            <a:avLst/>
          </a:prstGeom>
        </p:spPr>
      </p:pic>
      <p:pic>
        <p:nvPicPr>
          <p:cNvPr id="49" name="Picture 48">
            <a:extLst>
              <a:ext uri="{FF2B5EF4-FFF2-40B4-BE49-F238E27FC236}">
                <a16:creationId xmlns:a16="http://schemas.microsoft.com/office/drawing/2014/main" id="{56639480-5F53-6FDE-E303-6FA1DDD44322}"/>
              </a:ext>
            </a:extLst>
          </p:cNvPr>
          <p:cNvPicPr>
            <a:picLocks noChangeAspect="1"/>
          </p:cNvPicPr>
          <p:nvPr/>
        </p:nvPicPr>
        <p:blipFill>
          <a:blip r:embed="rId7"/>
          <a:stretch>
            <a:fillRect/>
          </a:stretch>
        </p:blipFill>
        <p:spPr>
          <a:xfrm>
            <a:off x="7620235" y="3655458"/>
            <a:ext cx="2077947" cy="355438"/>
          </a:xfrm>
          <a:prstGeom prst="rect">
            <a:avLst/>
          </a:prstGeom>
        </p:spPr>
      </p:pic>
      <p:pic>
        <p:nvPicPr>
          <p:cNvPr id="51" name="Picture 50">
            <a:extLst>
              <a:ext uri="{FF2B5EF4-FFF2-40B4-BE49-F238E27FC236}">
                <a16:creationId xmlns:a16="http://schemas.microsoft.com/office/drawing/2014/main" id="{D3F55DE3-495F-252F-7F84-1D014ECB1076}"/>
              </a:ext>
            </a:extLst>
          </p:cNvPr>
          <p:cNvPicPr>
            <a:picLocks noChangeAspect="1"/>
          </p:cNvPicPr>
          <p:nvPr/>
        </p:nvPicPr>
        <p:blipFill>
          <a:blip r:embed="rId8"/>
          <a:stretch>
            <a:fillRect/>
          </a:stretch>
        </p:blipFill>
        <p:spPr>
          <a:xfrm>
            <a:off x="7600369" y="4859638"/>
            <a:ext cx="3810581" cy="310645"/>
          </a:xfrm>
          <a:prstGeom prst="rect">
            <a:avLst/>
          </a:prstGeom>
        </p:spPr>
      </p:pic>
      <p:pic>
        <p:nvPicPr>
          <p:cNvPr id="53" name="Picture 52">
            <a:extLst>
              <a:ext uri="{FF2B5EF4-FFF2-40B4-BE49-F238E27FC236}">
                <a16:creationId xmlns:a16="http://schemas.microsoft.com/office/drawing/2014/main" id="{C7C0894A-F1CF-BA26-5970-6B11ADFECC63}"/>
              </a:ext>
            </a:extLst>
          </p:cNvPr>
          <p:cNvPicPr>
            <a:picLocks noChangeAspect="1"/>
          </p:cNvPicPr>
          <p:nvPr/>
        </p:nvPicPr>
        <p:blipFill>
          <a:blip r:embed="rId9"/>
          <a:stretch>
            <a:fillRect/>
          </a:stretch>
        </p:blipFill>
        <p:spPr>
          <a:xfrm>
            <a:off x="7601595" y="5256316"/>
            <a:ext cx="3434706" cy="341573"/>
          </a:xfrm>
          <a:prstGeom prst="rect">
            <a:avLst/>
          </a:prstGeom>
        </p:spPr>
      </p:pic>
      <p:pic>
        <p:nvPicPr>
          <p:cNvPr id="55" name="Picture 54">
            <a:extLst>
              <a:ext uri="{FF2B5EF4-FFF2-40B4-BE49-F238E27FC236}">
                <a16:creationId xmlns:a16="http://schemas.microsoft.com/office/drawing/2014/main" id="{36A3736D-3EE6-4BDA-86BA-6106EF4D4D06}"/>
              </a:ext>
            </a:extLst>
          </p:cNvPr>
          <p:cNvPicPr>
            <a:picLocks noChangeAspect="1"/>
          </p:cNvPicPr>
          <p:nvPr/>
        </p:nvPicPr>
        <p:blipFill>
          <a:blip r:embed="rId10"/>
          <a:stretch>
            <a:fillRect/>
          </a:stretch>
        </p:blipFill>
        <p:spPr>
          <a:xfrm>
            <a:off x="7600369" y="5660882"/>
            <a:ext cx="2175505" cy="321779"/>
          </a:xfrm>
          <a:prstGeom prst="rect">
            <a:avLst/>
          </a:prstGeom>
        </p:spPr>
      </p:pic>
    </p:spTree>
    <p:extLst>
      <p:ext uri="{BB962C8B-B14F-4D97-AF65-F5344CB8AC3E}">
        <p14:creationId xmlns:p14="http://schemas.microsoft.com/office/powerpoint/2010/main" val="310215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7F9A-662A-7273-CBD3-7B3EA787A7FF}"/>
              </a:ext>
            </a:extLst>
          </p:cNvPr>
          <p:cNvSpPr>
            <a:spLocks noGrp="1"/>
          </p:cNvSpPr>
          <p:nvPr>
            <p:ph type="title"/>
          </p:nvPr>
        </p:nvSpPr>
        <p:spPr>
          <a:xfrm>
            <a:off x="0" y="-55002"/>
            <a:ext cx="1950720" cy="1095627"/>
          </a:xfrm>
        </p:spPr>
        <p:txBody>
          <a:bodyPr/>
          <a:lstStyle/>
          <a:p>
            <a:pPr algn="ctr"/>
            <a:r>
              <a:rPr lang="en-US" dirty="0"/>
              <a:t>MOABC</a:t>
            </a:r>
            <a:endParaRPr lang="en-IN" dirty="0"/>
          </a:p>
        </p:txBody>
      </p:sp>
      <p:graphicFrame>
        <p:nvGraphicFramePr>
          <p:cNvPr id="3" name="Diagram 2">
            <a:extLst>
              <a:ext uri="{FF2B5EF4-FFF2-40B4-BE49-F238E27FC236}">
                <a16:creationId xmlns:a16="http://schemas.microsoft.com/office/drawing/2014/main" id="{49107321-07B6-432B-268D-142CEA487A9A}"/>
              </a:ext>
            </a:extLst>
          </p:cNvPr>
          <p:cNvGraphicFramePr/>
          <p:nvPr>
            <p:extLst>
              <p:ext uri="{D42A27DB-BD31-4B8C-83A1-F6EECF244321}">
                <p14:modId xmlns:p14="http://schemas.microsoft.com/office/powerpoint/2010/main" val="3132215729"/>
              </p:ext>
            </p:extLst>
          </p:nvPr>
        </p:nvGraphicFramePr>
        <p:xfrm>
          <a:off x="2207260" y="40640"/>
          <a:ext cx="12659360" cy="677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643315D-178F-8204-4D52-A45D3DAB2F0A}"/>
              </a:ext>
            </a:extLst>
          </p:cNvPr>
          <p:cNvSpPr txBox="1"/>
          <p:nvPr/>
        </p:nvSpPr>
        <p:spPr>
          <a:xfrm>
            <a:off x="487680" y="2026920"/>
            <a:ext cx="1950720" cy="255454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000" b="1" dirty="0">
                <a:solidFill>
                  <a:srgbClr val="7030A0"/>
                </a:solidFill>
              </a:rPr>
              <a:t>For the First iteration, Initialize a random population and Feed into the MOABC Algorithm</a:t>
            </a:r>
            <a:endParaRPr lang="en-IN" sz="2000" b="1" dirty="0">
              <a:solidFill>
                <a:srgbClr val="7030A0"/>
              </a:solidFill>
            </a:endParaRPr>
          </a:p>
        </p:txBody>
      </p:sp>
      <p:cxnSp>
        <p:nvCxnSpPr>
          <p:cNvPr id="8" name="Connector: Curved 7">
            <a:extLst>
              <a:ext uri="{FF2B5EF4-FFF2-40B4-BE49-F238E27FC236}">
                <a16:creationId xmlns:a16="http://schemas.microsoft.com/office/drawing/2014/main" id="{4F6763DC-78DA-077F-776A-60F9305D7E7A}"/>
              </a:ext>
            </a:extLst>
          </p:cNvPr>
          <p:cNvCxnSpPr>
            <a:stCxn id="6" idx="3"/>
          </p:cNvCxnSpPr>
          <p:nvPr/>
        </p:nvCxnSpPr>
        <p:spPr>
          <a:xfrm flipV="1">
            <a:off x="2438400" y="1005839"/>
            <a:ext cx="5074920" cy="2298354"/>
          </a:xfrm>
          <a:prstGeom prst="curvedConnector3">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51534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B37D-2CA4-CBCA-971A-F26940B8F21C}"/>
              </a:ext>
            </a:extLst>
          </p:cNvPr>
          <p:cNvSpPr>
            <a:spLocks noGrp="1"/>
          </p:cNvSpPr>
          <p:nvPr>
            <p:ph type="title"/>
          </p:nvPr>
        </p:nvSpPr>
        <p:spPr>
          <a:xfrm>
            <a:off x="838200" y="0"/>
            <a:ext cx="10515600" cy="1325563"/>
          </a:xfrm>
        </p:spPr>
        <p:txBody>
          <a:bodyPr>
            <a:normAutofit/>
          </a:bodyPr>
          <a:lstStyle/>
          <a:p>
            <a:pPr algn="ctr"/>
            <a:r>
              <a:rPr lang="en-US" sz="3600"/>
              <a:t>Employee Bee Phase:</a:t>
            </a:r>
            <a:endParaRPr lang="en-IN" sz="3600" dirty="0"/>
          </a:p>
        </p:txBody>
      </p:sp>
      <p:graphicFrame>
        <p:nvGraphicFramePr>
          <p:cNvPr id="4" name="Content Placeholder 3">
            <a:extLst>
              <a:ext uri="{FF2B5EF4-FFF2-40B4-BE49-F238E27FC236}">
                <a16:creationId xmlns:a16="http://schemas.microsoft.com/office/drawing/2014/main" id="{CD321C8E-70A6-0769-B912-61128073942D}"/>
              </a:ext>
            </a:extLst>
          </p:cNvPr>
          <p:cNvGraphicFramePr>
            <a:graphicFrameLocks/>
          </p:cNvGraphicFramePr>
          <p:nvPr>
            <p:extLst>
              <p:ext uri="{D42A27DB-BD31-4B8C-83A1-F6EECF244321}">
                <p14:modId xmlns:p14="http://schemas.microsoft.com/office/powerpoint/2010/main" val="4013739629"/>
              </p:ext>
            </p:extLst>
          </p:nvPr>
        </p:nvGraphicFramePr>
        <p:xfrm>
          <a:off x="747832" y="882914"/>
          <a:ext cx="9975600" cy="585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153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498757D-7A85-9348-0170-C86AFFC741F3}"/>
              </a:ext>
            </a:extLst>
          </p:cNvPr>
          <p:cNvSpPr/>
          <p:nvPr/>
        </p:nvSpPr>
        <p:spPr>
          <a:xfrm>
            <a:off x="3359150" y="2825750"/>
            <a:ext cx="4432300" cy="11366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FC88944-BF81-6470-5C2A-06DCCFD73B7D}"/>
              </a:ext>
            </a:extLst>
          </p:cNvPr>
          <p:cNvSpPr>
            <a:spLocks noGrp="1"/>
          </p:cNvSpPr>
          <p:nvPr>
            <p:ph type="title"/>
          </p:nvPr>
        </p:nvSpPr>
        <p:spPr/>
        <p:txBody>
          <a:bodyPr/>
          <a:lstStyle/>
          <a:p>
            <a:pPr algn="ctr"/>
            <a:r>
              <a:rPr lang="en-US" dirty="0"/>
              <a:t>Mutation Operator</a:t>
            </a:r>
            <a:endParaRPr lang="en-IN" dirty="0"/>
          </a:p>
        </p:txBody>
      </p:sp>
      <p:graphicFrame>
        <p:nvGraphicFramePr>
          <p:cNvPr id="3" name="Table 2">
            <a:extLst>
              <a:ext uri="{FF2B5EF4-FFF2-40B4-BE49-F238E27FC236}">
                <a16:creationId xmlns:a16="http://schemas.microsoft.com/office/drawing/2014/main" id="{4A2798CB-5A09-4504-8709-71B960CA4DFE}"/>
              </a:ext>
            </a:extLst>
          </p:cNvPr>
          <p:cNvGraphicFramePr>
            <a:graphicFrameLocks noGrp="1"/>
          </p:cNvGraphicFramePr>
          <p:nvPr>
            <p:extLst>
              <p:ext uri="{D42A27DB-BD31-4B8C-83A1-F6EECF244321}">
                <p14:modId xmlns:p14="http://schemas.microsoft.com/office/powerpoint/2010/main" val="3258446688"/>
              </p:ext>
            </p:extLst>
          </p:nvPr>
        </p:nvGraphicFramePr>
        <p:xfrm>
          <a:off x="2787650" y="1507808"/>
          <a:ext cx="4921250" cy="365760"/>
        </p:xfrm>
        <a:graphic>
          <a:graphicData uri="http://schemas.openxmlformats.org/drawingml/2006/table">
            <a:tbl>
              <a:tblPr firstRow="1" bandRow="1">
                <a:tableStyleId>{5940675A-B579-460E-94D1-54222C63F5DA}</a:tableStyleId>
              </a:tblPr>
              <a:tblGrid>
                <a:gridCol w="492125">
                  <a:extLst>
                    <a:ext uri="{9D8B030D-6E8A-4147-A177-3AD203B41FA5}">
                      <a16:colId xmlns:a16="http://schemas.microsoft.com/office/drawing/2014/main" val="2324073882"/>
                    </a:ext>
                  </a:extLst>
                </a:gridCol>
                <a:gridCol w="492125">
                  <a:extLst>
                    <a:ext uri="{9D8B030D-6E8A-4147-A177-3AD203B41FA5}">
                      <a16:colId xmlns:a16="http://schemas.microsoft.com/office/drawing/2014/main" val="1021379567"/>
                    </a:ext>
                  </a:extLst>
                </a:gridCol>
                <a:gridCol w="492125">
                  <a:extLst>
                    <a:ext uri="{9D8B030D-6E8A-4147-A177-3AD203B41FA5}">
                      <a16:colId xmlns:a16="http://schemas.microsoft.com/office/drawing/2014/main" val="317084754"/>
                    </a:ext>
                  </a:extLst>
                </a:gridCol>
                <a:gridCol w="492125">
                  <a:extLst>
                    <a:ext uri="{9D8B030D-6E8A-4147-A177-3AD203B41FA5}">
                      <a16:colId xmlns:a16="http://schemas.microsoft.com/office/drawing/2014/main" val="3179839908"/>
                    </a:ext>
                  </a:extLst>
                </a:gridCol>
                <a:gridCol w="492125">
                  <a:extLst>
                    <a:ext uri="{9D8B030D-6E8A-4147-A177-3AD203B41FA5}">
                      <a16:colId xmlns:a16="http://schemas.microsoft.com/office/drawing/2014/main" val="2380854954"/>
                    </a:ext>
                  </a:extLst>
                </a:gridCol>
                <a:gridCol w="492125">
                  <a:extLst>
                    <a:ext uri="{9D8B030D-6E8A-4147-A177-3AD203B41FA5}">
                      <a16:colId xmlns:a16="http://schemas.microsoft.com/office/drawing/2014/main" val="1983591734"/>
                    </a:ext>
                  </a:extLst>
                </a:gridCol>
                <a:gridCol w="492125">
                  <a:extLst>
                    <a:ext uri="{9D8B030D-6E8A-4147-A177-3AD203B41FA5}">
                      <a16:colId xmlns:a16="http://schemas.microsoft.com/office/drawing/2014/main" val="19421329"/>
                    </a:ext>
                  </a:extLst>
                </a:gridCol>
                <a:gridCol w="492125">
                  <a:extLst>
                    <a:ext uri="{9D8B030D-6E8A-4147-A177-3AD203B41FA5}">
                      <a16:colId xmlns:a16="http://schemas.microsoft.com/office/drawing/2014/main" val="1235834480"/>
                    </a:ext>
                  </a:extLst>
                </a:gridCol>
                <a:gridCol w="492125">
                  <a:extLst>
                    <a:ext uri="{9D8B030D-6E8A-4147-A177-3AD203B41FA5}">
                      <a16:colId xmlns:a16="http://schemas.microsoft.com/office/drawing/2014/main" val="177528924"/>
                    </a:ext>
                  </a:extLst>
                </a:gridCol>
                <a:gridCol w="492125">
                  <a:extLst>
                    <a:ext uri="{9D8B030D-6E8A-4147-A177-3AD203B41FA5}">
                      <a16:colId xmlns:a16="http://schemas.microsoft.com/office/drawing/2014/main" val="3016520344"/>
                    </a:ext>
                  </a:extLst>
                </a:gridCol>
              </a:tblGrid>
              <a:tr h="314218">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b="1" u="none" dirty="0">
                          <a:solidFill>
                            <a:srgbClr val="FF0000"/>
                          </a:solidFill>
                        </a:rPr>
                        <a:t>0</a:t>
                      </a:r>
                      <a:endParaRPr lang="en-IN" b="1" u="none" dirty="0">
                        <a:solidFill>
                          <a:srgbClr val="FF0000"/>
                        </a:solidFill>
                      </a:endParaRPr>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624984453"/>
                  </a:ext>
                </a:extLst>
              </a:tr>
            </a:tbl>
          </a:graphicData>
        </a:graphic>
      </p:graphicFrame>
      <p:graphicFrame>
        <p:nvGraphicFramePr>
          <p:cNvPr id="5" name="Table 4">
            <a:extLst>
              <a:ext uri="{FF2B5EF4-FFF2-40B4-BE49-F238E27FC236}">
                <a16:creationId xmlns:a16="http://schemas.microsoft.com/office/drawing/2014/main" id="{C19A0446-E5B3-42BF-54B9-FA9E81DC24BE}"/>
              </a:ext>
            </a:extLst>
          </p:cNvPr>
          <p:cNvGraphicFramePr>
            <a:graphicFrameLocks noGrp="1"/>
          </p:cNvGraphicFramePr>
          <p:nvPr>
            <p:extLst>
              <p:ext uri="{D42A27DB-BD31-4B8C-83A1-F6EECF244321}">
                <p14:modId xmlns:p14="http://schemas.microsoft.com/office/powerpoint/2010/main" val="4007128343"/>
              </p:ext>
            </p:extLst>
          </p:nvPr>
        </p:nvGraphicFramePr>
        <p:xfrm>
          <a:off x="200025" y="5371187"/>
          <a:ext cx="4921250" cy="365760"/>
        </p:xfrm>
        <a:graphic>
          <a:graphicData uri="http://schemas.openxmlformats.org/drawingml/2006/table">
            <a:tbl>
              <a:tblPr firstRow="1" bandRow="1">
                <a:tableStyleId>{5940675A-B579-460E-94D1-54222C63F5DA}</a:tableStyleId>
              </a:tblPr>
              <a:tblGrid>
                <a:gridCol w="492125">
                  <a:extLst>
                    <a:ext uri="{9D8B030D-6E8A-4147-A177-3AD203B41FA5}">
                      <a16:colId xmlns:a16="http://schemas.microsoft.com/office/drawing/2014/main" val="2324073882"/>
                    </a:ext>
                  </a:extLst>
                </a:gridCol>
                <a:gridCol w="492125">
                  <a:extLst>
                    <a:ext uri="{9D8B030D-6E8A-4147-A177-3AD203B41FA5}">
                      <a16:colId xmlns:a16="http://schemas.microsoft.com/office/drawing/2014/main" val="1021379567"/>
                    </a:ext>
                  </a:extLst>
                </a:gridCol>
                <a:gridCol w="492125">
                  <a:extLst>
                    <a:ext uri="{9D8B030D-6E8A-4147-A177-3AD203B41FA5}">
                      <a16:colId xmlns:a16="http://schemas.microsoft.com/office/drawing/2014/main" val="317084754"/>
                    </a:ext>
                  </a:extLst>
                </a:gridCol>
                <a:gridCol w="492125">
                  <a:extLst>
                    <a:ext uri="{9D8B030D-6E8A-4147-A177-3AD203B41FA5}">
                      <a16:colId xmlns:a16="http://schemas.microsoft.com/office/drawing/2014/main" val="3179839908"/>
                    </a:ext>
                  </a:extLst>
                </a:gridCol>
                <a:gridCol w="492125">
                  <a:extLst>
                    <a:ext uri="{9D8B030D-6E8A-4147-A177-3AD203B41FA5}">
                      <a16:colId xmlns:a16="http://schemas.microsoft.com/office/drawing/2014/main" val="2380854954"/>
                    </a:ext>
                  </a:extLst>
                </a:gridCol>
                <a:gridCol w="492125">
                  <a:extLst>
                    <a:ext uri="{9D8B030D-6E8A-4147-A177-3AD203B41FA5}">
                      <a16:colId xmlns:a16="http://schemas.microsoft.com/office/drawing/2014/main" val="1983591734"/>
                    </a:ext>
                  </a:extLst>
                </a:gridCol>
                <a:gridCol w="492125">
                  <a:extLst>
                    <a:ext uri="{9D8B030D-6E8A-4147-A177-3AD203B41FA5}">
                      <a16:colId xmlns:a16="http://schemas.microsoft.com/office/drawing/2014/main" val="19421329"/>
                    </a:ext>
                  </a:extLst>
                </a:gridCol>
                <a:gridCol w="492125">
                  <a:extLst>
                    <a:ext uri="{9D8B030D-6E8A-4147-A177-3AD203B41FA5}">
                      <a16:colId xmlns:a16="http://schemas.microsoft.com/office/drawing/2014/main" val="1235834480"/>
                    </a:ext>
                  </a:extLst>
                </a:gridCol>
                <a:gridCol w="492125">
                  <a:extLst>
                    <a:ext uri="{9D8B030D-6E8A-4147-A177-3AD203B41FA5}">
                      <a16:colId xmlns:a16="http://schemas.microsoft.com/office/drawing/2014/main" val="177528924"/>
                    </a:ext>
                  </a:extLst>
                </a:gridCol>
                <a:gridCol w="492125">
                  <a:extLst>
                    <a:ext uri="{9D8B030D-6E8A-4147-A177-3AD203B41FA5}">
                      <a16:colId xmlns:a16="http://schemas.microsoft.com/office/drawing/2014/main" val="3016520344"/>
                    </a:ext>
                  </a:extLst>
                </a:gridCol>
              </a:tblGrid>
              <a:tr h="314218">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b="1" dirty="0">
                          <a:solidFill>
                            <a:srgbClr val="FF0000"/>
                          </a:solidFill>
                        </a:rPr>
                        <a:t>1</a:t>
                      </a:r>
                      <a:endParaRPr lang="en-IN" b="1" dirty="0">
                        <a:solidFill>
                          <a:srgbClr val="FF0000"/>
                        </a:solidFill>
                      </a:endParaRPr>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624984453"/>
                  </a:ext>
                </a:extLst>
              </a:tr>
            </a:tbl>
          </a:graphicData>
        </a:graphic>
      </p:graphicFrame>
      <p:graphicFrame>
        <p:nvGraphicFramePr>
          <p:cNvPr id="9" name="Table 8">
            <a:extLst>
              <a:ext uri="{FF2B5EF4-FFF2-40B4-BE49-F238E27FC236}">
                <a16:creationId xmlns:a16="http://schemas.microsoft.com/office/drawing/2014/main" id="{9CD3817A-BA9A-5427-C1AA-20C10F876073}"/>
              </a:ext>
            </a:extLst>
          </p:cNvPr>
          <p:cNvGraphicFramePr>
            <a:graphicFrameLocks noGrp="1"/>
          </p:cNvGraphicFramePr>
          <p:nvPr>
            <p:extLst>
              <p:ext uri="{D42A27DB-BD31-4B8C-83A1-F6EECF244321}">
                <p14:modId xmlns:p14="http://schemas.microsoft.com/office/powerpoint/2010/main" val="3946427140"/>
              </p:ext>
            </p:extLst>
          </p:nvPr>
        </p:nvGraphicFramePr>
        <p:xfrm>
          <a:off x="2787650" y="2105818"/>
          <a:ext cx="4921250" cy="365760"/>
        </p:xfrm>
        <a:graphic>
          <a:graphicData uri="http://schemas.openxmlformats.org/drawingml/2006/table">
            <a:tbl>
              <a:tblPr firstRow="1" bandRow="1">
                <a:tableStyleId>{5940675A-B579-460E-94D1-54222C63F5DA}</a:tableStyleId>
              </a:tblPr>
              <a:tblGrid>
                <a:gridCol w="492125">
                  <a:extLst>
                    <a:ext uri="{9D8B030D-6E8A-4147-A177-3AD203B41FA5}">
                      <a16:colId xmlns:a16="http://schemas.microsoft.com/office/drawing/2014/main" val="2324073882"/>
                    </a:ext>
                  </a:extLst>
                </a:gridCol>
                <a:gridCol w="492125">
                  <a:extLst>
                    <a:ext uri="{9D8B030D-6E8A-4147-A177-3AD203B41FA5}">
                      <a16:colId xmlns:a16="http://schemas.microsoft.com/office/drawing/2014/main" val="1021379567"/>
                    </a:ext>
                  </a:extLst>
                </a:gridCol>
                <a:gridCol w="492125">
                  <a:extLst>
                    <a:ext uri="{9D8B030D-6E8A-4147-A177-3AD203B41FA5}">
                      <a16:colId xmlns:a16="http://schemas.microsoft.com/office/drawing/2014/main" val="317084754"/>
                    </a:ext>
                  </a:extLst>
                </a:gridCol>
                <a:gridCol w="492125">
                  <a:extLst>
                    <a:ext uri="{9D8B030D-6E8A-4147-A177-3AD203B41FA5}">
                      <a16:colId xmlns:a16="http://schemas.microsoft.com/office/drawing/2014/main" val="3179839908"/>
                    </a:ext>
                  </a:extLst>
                </a:gridCol>
                <a:gridCol w="492125">
                  <a:extLst>
                    <a:ext uri="{9D8B030D-6E8A-4147-A177-3AD203B41FA5}">
                      <a16:colId xmlns:a16="http://schemas.microsoft.com/office/drawing/2014/main" val="2380854954"/>
                    </a:ext>
                  </a:extLst>
                </a:gridCol>
                <a:gridCol w="492125">
                  <a:extLst>
                    <a:ext uri="{9D8B030D-6E8A-4147-A177-3AD203B41FA5}">
                      <a16:colId xmlns:a16="http://schemas.microsoft.com/office/drawing/2014/main" val="1983591734"/>
                    </a:ext>
                  </a:extLst>
                </a:gridCol>
                <a:gridCol w="492125">
                  <a:extLst>
                    <a:ext uri="{9D8B030D-6E8A-4147-A177-3AD203B41FA5}">
                      <a16:colId xmlns:a16="http://schemas.microsoft.com/office/drawing/2014/main" val="19421329"/>
                    </a:ext>
                  </a:extLst>
                </a:gridCol>
                <a:gridCol w="492125">
                  <a:extLst>
                    <a:ext uri="{9D8B030D-6E8A-4147-A177-3AD203B41FA5}">
                      <a16:colId xmlns:a16="http://schemas.microsoft.com/office/drawing/2014/main" val="1235834480"/>
                    </a:ext>
                  </a:extLst>
                </a:gridCol>
                <a:gridCol w="492125">
                  <a:extLst>
                    <a:ext uri="{9D8B030D-6E8A-4147-A177-3AD203B41FA5}">
                      <a16:colId xmlns:a16="http://schemas.microsoft.com/office/drawing/2014/main" val="177528924"/>
                    </a:ext>
                  </a:extLst>
                </a:gridCol>
                <a:gridCol w="492125">
                  <a:extLst>
                    <a:ext uri="{9D8B030D-6E8A-4147-A177-3AD203B41FA5}">
                      <a16:colId xmlns:a16="http://schemas.microsoft.com/office/drawing/2014/main" val="3016520344"/>
                    </a:ext>
                  </a:extLst>
                </a:gridCol>
              </a:tblGrid>
              <a:tr h="314218">
                <a:tc>
                  <a:txBody>
                    <a:bodyPr/>
                    <a:lstStyle/>
                    <a:p>
                      <a:r>
                        <a:rPr lang="en-US" dirty="0"/>
                        <a:t>0.3</a:t>
                      </a:r>
                      <a:endParaRPr lang="en-IN" dirty="0"/>
                    </a:p>
                  </a:txBody>
                  <a:tcPr/>
                </a:tc>
                <a:tc>
                  <a:txBody>
                    <a:bodyPr/>
                    <a:lstStyle/>
                    <a:p>
                      <a:r>
                        <a:rPr lang="en-US" dirty="0"/>
                        <a:t>0.6</a:t>
                      </a:r>
                      <a:endParaRPr lang="en-IN" dirty="0"/>
                    </a:p>
                  </a:txBody>
                  <a:tcPr/>
                </a:tc>
                <a:tc>
                  <a:txBody>
                    <a:bodyPr/>
                    <a:lstStyle/>
                    <a:p>
                      <a:r>
                        <a:rPr lang="en-US" dirty="0"/>
                        <a:t>0.8</a:t>
                      </a:r>
                      <a:endParaRPr lang="en-IN" dirty="0"/>
                    </a:p>
                  </a:txBody>
                  <a:tcPr/>
                </a:tc>
                <a:tc>
                  <a:txBody>
                    <a:bodyPr/>
                    <a:lstStyle/>
                    <a:p>
                      <a:r>
                        <a:rPr lang="en-US" dirty="0"/>
                        <a:t>0.7</a:t>
                      </a:r>
                      <a:endParaRPr lang="en-IN" dirty="0"/>
                    </a:p>
                  </a:txBody>
                  <a:tcPr/>
                </a:tc>
                <a:tc>
                  <a:txBody>
                    <a:bodyPr/>
                    <a:lstStyle/>
                    <a:p>
                      <a:r>
                        <a:rPr lang="en-US" b="1" u="none" dirty="0">
                          <a:solidFill>
                            <a:srgbClr val="FF0000"/>
                          </a:solidFill>
                        </a:rPr>
                        <a:t>0.1</a:t>
                      </a:r>
                      <a:endParaRPr lang="en-IN" b="1" u="none" dirty="0">
                        <a:solidFill>
                          <a:srgbClr val="FF0000"/>
                        </a:solidFill>
                      </a:endParaRPr>
                    </a:p>
                  </a:txBody>
                  <a:tcPr/>
                </a:tc>
                <a:tc>
                  <a:txBody>
                    <a:bodyPr/>
                    <a:lstStyle/>
                    <a:p>
                      <a:r>
                        <a:rPr lang="en-US" dirty="0"/>
                        <a:t>0.6</a:t>
                      </a:r>
                      <a:endParaRPr lang="en-IN" dirty="0"/>
                    </a:p>
                  </a:txBody>
                  <a:tcPr/>
                </a:tc>
                <a:tc>
                  <a:txBody>
                    <a:bodyPr/>
                    <a:lstStyle/>
                    <a:p>
                      <a:r>
                        <a:rPr lang="en-US" dirty="0"/>
                        <a:t>0.5</a:t>
                      </a:r>
                      <a:endParaRPr lang="en-IN" dirty="0"/>
                    </a:p>
                  </a:txBody>
                  <a:tcPr/>
                </a:tc>
                <a:tc>
                  <a:txBody>
                    <a:bodyPr/>
                    <a:lstStyle/>
                    <a:p>
                      <a:r>
                        <a:rPr lang="en-US" dirty="0"/>
                        <a:t>0.4</a:t>
                      </a:r>
                      <a:endParaRPr lang="en-IN" dirty="0"/>
                    </a:p>
                  </a:txBody>
                  <a:tcPr/>
                </a:tc>
                <a:tc>
                  <a:txBody>
                    <a:bodyPr/>
                    <a:lstStyle/>
                    <a:p>
                      <a:r>
                        <a:rPr lang="en-US" dirty="0"/>
                        <a:t>0.3</a:t>
                      </a:r>
                      <a:endParaRPr lang="en-IN" dirty="0"/>
                    </a:p>
                  </a:txBody>
                  <a:tcPr/>
                </a:tc>
                <a:tc>
                  <a:txBody>
                    <a:bodyPr/>
                    <a:lstStyle/>
                    <a:p>
                      <a:r>
                        <a:rPr lang="en-US" dirty="0"/>
                        <a:t>0.9</a:t>
                      </a:r>
                      <a:endParaRPr lang="en-IN" dirty="0"/>
                    </a:p>
                  </a:txBody>
                  <a:tcPr/>
                </a:tc>
                <a:extLst>
                  <a:ext uri="{0D108BD9-81ED-4DB2-BD59-A6C34878D82A}">
                    <a16:rowId xmlns:a16="http://schemas.microsoft.com/office/drawing/2014/main" val="624984453"/>
                  </a:ext>
                </a:extLst>
              </a:tr>
            </a:tbl>
          </a:graphicData>
        </a:graphic>
      </p:graphicFrame>
      <p:sp>
        <p:nvSpPr>
          <p:cNvPr id="14" name="Rectangle 13">
            <a:extLst>
              <a:ext uri="{FF2B5EF4-FFF2-40B4-BE49-F238E27FC236}">
                <a16:creationId xmlns:a16="http://schemas.microsoft.com/office/drawing/2014/main" id="{29BCFBA4-05D9-433C-EC40-05ECE0D0373D}"/>
              </a:ext>
            </a:extLst>
          </p:cNvPr>
          <p:cNvSpPr/>
          <p:nvPr/>
        </p:nvSpPr>
        <p:spPr>
          <a:xfrm>
            <a:off x="8077200" y="1646236"/>
            <a:ext cx="1771644" cy="8253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Mutation Probability Check</a:t>
            </a:r>
            <a:endParaRPr lang="en-IN" dirty="0"/>
          </a:p>
        </p:txBody>
      </p:sp>
      <p:sp>
        <p:nvSpPr>
          <p:cNvPr id="16" name="Rectangle 15">
            <a:extLst>
              <a:ext uri="{FF2B5EF4-FFF2-40B4-BE49-F238E27FC236}">
                <a16:creationId xmlns:a16="http://schemas.microsoft.com/office/drawing/2014/main" id="{03D92FB2-85B9-F403-9BBA-DA6F6BD72E4D}"/>
              </a:ext>
            </a:extLst>
          </p:cNvPr>
          <p:cNvSpPr/>
          <p:nvPr/>
        </p:nvSpPr>
        <p:spPr>
          <a:xfrm>
            <a:off x="3556000" y="2960612"/>
            <a:ext cx="1771644" cy="8253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Average Sentence Similarity Check</a:t>
            </a:r>
            <a:endParaRPr lang="en-IN" dirty="0"/>
          </a:p>
        </p:txBody>
      </p:sp>
      <p:sp>
        <p:nvSpPr>
          <p:cNvPr id="17" name="Rectangle 16">
            <a:extLst>
              <a:ext uri="{FF2B5EF4-FFF2-40B4-BE49-F238E27FC236}">
                <a16:creationId xmlns:a16="http://schemas.microsoft.com/office/drawing/2014/main" id="{F3341422-6ADC-992A-0D1F-6E4FC54F8833}"/>
              </a:ext>
            </a:extLst>
          </p:cNvPr>
          <p:cNvSpPr/>
          <p:nvPr/>
        </p:nvSpPr>
        <p:spPr>
          <a:xfrm>
            <a:off x="9925050" y="1912857"/>
            <a:ext cx="1771644" cy="2921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value&lt;=0.1(pm)</a:t>
            </a:r>
            <a:endParaRPr lang="en-IN" dirty="0"/>
          </a:p>
        </p:txBody>
      </p:sp>
      <p:pic>
        <p:nvPicPr>
          <p:cNvPr id="19" name="Picture 18">
            <a:extLst>
              <a:ext uri="{FF2B5EF4-FFF2-40B4-BE49-F238E27FC236}">
                <a16:creationId xmlns:a16="http://schemas.microsoft.com/office/drawing/2014/main" id="{38566E13-F46A-34C1-CF63-8D3D4873ECBD}"/>
              </a:ext>
            </a:extLst>
          </p:cNvPr>
          <p:cNvPicPr>
            <a:picLocks noChangeAspect="1"/>
          </p:cNvPicPr>
          <p:nvPr/>
        </p:nvPicPr>
        <p:blipFill>
          <a:blip r:embed="rId2">
            <a:duotone>
              <a:prstClr val="black"/>
              <a:schemeClr val="accent2">
                <a:tint val="45000"/>
                <a:satMod val="400000"/>
              </a:schemeClr>
            </a:duotone>
          </a:blip>
          <a:stretch>
            <a:fillRect/>
          </a:stretch>
        </p:blipFill>
        <p:spPr>
          <a:xfrm>
            <a:off x="5435600" y="3161153"/>
            <a:ext cx="2124075" cy="424260"/>
          </a:xfrm>
          <a:prstGeom prst="rect">
            <a:avLst/>
          </a:prstGeom>
        </p:spPr>
      </p:pic>
      <p:sp>
        <p:nvSpPr>
          <p:cNvPr id="22" name="Rectangle 21">
            <a:extLst>
              <a:ext uri="{FF2B5EF4-FFF2-40B4-BE49-F238E27FC236}">
                <a16:creationId xmlns:a16="http://schemas.microsoft.com/office/drawing/2014/main" id="{9681BACF-D33E-9663-4270-37648038AFBD}"/>
              </a:ext>
            </a:extLst>
          </p:cNvPr>
          <p:cNvSpPr/>
          <p:nvPr/>
        </p:nvSpPr>
        <p:spPr>
          <a:xfrm>
            <a:off x="88900" y="1487926"/>
            <a:ext cx="1771644" cy="4151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Original vector</a:t>
            </a:r>
            <a:endParaRPr lang="en-IN" dirty="0"/>
          </a:p>
        </p:txBody>
      </p:sp>
      <p:sp>
        <p:nvSpPr>
          <p:cNvPr id="23" name="Rectangle 22">
            <a:extLst>
              <a:ext uri="{FF2B5EF4-FFF2-40B4-BE49-F238E27FC236}">
                <a16:creationId xmlns:a16="http://schemas.microsoft.com/office/drawing/2014/main" id="{4B43484D-E89D-675A-584D-F549D4B8A095}"/>
              </a:ext>
            </a:extLst>
          </p:cNvPr>
          <p:cNvSpPr/>
          <p:nvPr/>
        </p:nvSpPr>
        <p:spPr>
          <a:xfrm>
            <a:off x="88900" y="2105818"/>
            <a:ext cx="1771644" cy="4151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Random vector</a:t>
            </a:r>
            <a:endParaRPr lang="en-IN" dirty="0"/>
          </a:p>
        </p:txBody>
      </p:sp>
      <p:graphicFrame>
        <p:nvGraphicFramePr>
          <p:cNvPr id="24" name="Table 23">
            <a:extLst>
              <a:ext uri="{FF2B5EF4-FFF2-40B4-BE49-F238E27FC236}">
                <a16:creationId xmlns:a16="http://schemas.microsoft.com/office/drawing/2014/main" id="{2E4E0A14-1AD1-17C1-C33B-8397E7075CEA}"/>
              </a:ext>
            </a:extLst>
          </p:cNvPr>
          <p:cNvGraphicFramePr>
            <a:graphicFrameLocks noGrp="1"/>
          </p:cNvGraphicFramePr>
          <p:nvPr>
            <p:extLst>
              <p:ext uri="{D42A27DB-BD31-4B8C-83A1-F6EECF244321}">
                <p14:modId xmlns:p14="http://schemas.microsoft.com/office/powerpoint/2010/main" val="899967224"/>
              </p:ext>
            </p:extLst>
          </p:nvPr>
        </p:nvGraphicFramePr>
        <p:xfrm>
          <a:off x="6140452" y="5371187"/>
          <a:ext cx="4921250" cy="365760"/>
        </p:xfrm>
        <a:graphic>
          <a:graphicData uri="http://schemas.openxmlformats.org/drawingml/2006/table">
            <a:tbl>
              <a:tblPr firstRow="1" bandRow="1">
                <a:tableStyleId>{5940675A-B579-460E-94D1-54222C63F5DA}</a:tableStyleId>
              </a:tblPr>
              <a:tblGrid>
                <a:gridCol w="492125">
                  <a:extLst>
                    <a:ext uri="{9D8B030D-6E8A-4147-A177-3AD203B41FA5}">
                      <a16:colId xmlns:a16="http://schemas.microsoft.com/office/drawing/2014/main" val="2324073882"/>
                    </a:ext>
                  </a:extLst>
                </a:gridCol>
                <a:gridCol w="492125">
                  <a:extLst>
                    <a:ext uri="{9D8B030D-6E8A-4147-A177-3AD203B41FA5}">
                      <a16:colId xmlns:a16="http://schemas.microsoft.com/office/drawing/2014/main" val="1021379567"/>
                    </a:ext>
                  </a:extLst>
                </a:gridCol>
                <a:gridCol w="492125">
                  <a:extLst>
                    <a:ext uri="{9D8B030D-6E8A-4147-A177-3AD203B41FA5}">
                      <a16:colId xmlns:a16="http://schemas.microsoft.com/office/drawing/2014/main" val="317084754"/>
                    </a:ext>
                  </a:extLst>
                </a:gridCol>
                <a:gridCol w="492125">
                  <a:extLst>
                    <a:ext uri="{9D8B030D-6E8A-4147-A177-3AD203B41FA5}">
                      <a16:colId xmlns:a16="http://schemas.microsoft.com/office/drawing/2014/main" val="3179839908"/>
                    </a:ext>
                  </a:extLst>
                </a:gridCol>
                <a:gridCol w="492125">
                  <a:extLst>
                    <a:ext uri="{9D8B030D-6E8A-4147-A177-3AD203B41FA5}">
                      <a16:colId xmlns:a16="http://schemas.microsoft.com/office/drawing/2014/main" val="2380854954"/>
                    </a:ext>
                  </a:extLst>
                </a:gridCol>
                <a:gridCol w="492125">
                  <a:extLst>
                    <a:ext uri="{9D8B030D-6E8A-4147-A177-3AD203B41FA5}">
                      <a16:colId xmlns:a16="http://schemas.microsoft.com/office/drawing/2014/main" val="1983591734"/>
                    </a:ext>
                  </a:extLst>
                </a:gridCol>
                <a:gridCol w="492125">
                  <a:extLst>
                    <a:ext uri="{9D8B030D-6E8A-4147-A177-3AD203B41FA5}">
                      <a16:colId xmlns:a16="http://schemas.microsoft.com/office/drawing/2014/main" val="19421329"/>
                    </a:ext>
                  </a:extLst>
                </a:gridCol>
                <a:gridCol w="492125">
                  <a:extLst>
                    <a:ext uri="{9D8B030D-6E8A-4147-A177-3AD203B41FA5}">
                      <a16:colId xmlns:a16="http://schemas.microsoft.com/office/drawing/2014/main" val="1235834480"/>
                    </a:ext>
                  </a:extLst>
                </a:gridCol>
                <a:gridCol w="492125">
                  <a:extLst>
                    <a:ext uri="{9D8B030D-6E8A-4147-A177-3AD203B41FA5}">
                      <a16:colId xmlns:a16="http://schemas.microsoft.com/office/drawing/2014/main" val="177528924"/>
                    </a:ext>
                  </a:extLst>
                </a:gridCol>
                <a:gridCol w="492125">
                  <a:extLst>
                    <a:ext uri="{9D8B030D-6E8A-4147-A177-3AD203B41FA5}">
                      <a16:colId xmlns:a16="http://schemas.microsoft.com/office/drawing/2014/main" val="3016520344"/>
                    </a:ext>
                  </a:extLst>
                </a:gridCol>
              </a:tblGrid>
              <a:tr h="314218">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b="1" dirty="0">
                          <a:solidFill>
                            <a:srgbClr val="FF0000"/>
                          </a:solidFill>
                        </a:rPr>
                        <a:t>0</a:t>
                      </a:r>
                      <a:endParaRPr lang="en-IN" b="1" dirty="0">
                        <a:solidFill>
                          <a:srgbClr val="FF0000"/>
                        </a:solidFill>
                      </a:endParaRPr>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624984453"/>
                  </a:ext>
                </a:extLst>
              </a:tr>
            </a:tbl>
          </a:graphicData>
        </a:graphic>
      </p:graphicFrame>
      <p:cxnSp>
        <p:nvCxnSpPr>
          <p:cNvPr id="27" name="Connector: Curved 26">
            <a:extLst>
              <a:ext uri="{FF2B5EF4-FFF2-40B4-BE49-F238E27FC236}">
                <a16:creationId xmlns:a16="http://schemas.microsoft.com/office/drawing/2014/main" id="{8675C27C-82D0-D7EC-C9A2-1BED63AAF3D5}"/>
              </a:ext>
            </a:extLst>
          </p:cNvPr>
          <p:cNvCxnSpPr>
            <a:stCxn id="25" idx="2"/>
            <a:endCxn id="5" idx="0"/>
          </p:cNvCxnSpPr>
          <p:nvPr/>
        </p:nvCxnSpPr>
        <p:spPr>
          <a:xfrm rot="5400000">
            <a:off x="3413582" y="3209468"/>
            <a:ext cx="1408787" cy="2914650"/>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Connector: Curved 28">
            <a:extLst>
              <a:ext uri="{FF2B5EF4-FFF2-40B4-BE49-F238E27FC236}">
                <a16:creationId xmlns:a16="http://schemas.microsoft.com/office/drawing/2014/main" id="{A084E98D-7972-AF15-6025-12012618796D}"/>
              </a:ext>
            </a:extLst>
          </p:cNvPr>
          <p:cNvCxnSpPr>
            <a:stCxn id="25" idx="2"/>
            <a:endCxn id="24" idx="0"/>
          </p:cNvCxnSpPr>
          <p:nvPr/>
        </p:nvCxnSpPr>
        <p:spPr>
          <a:xfrm rot="16200000" flipH="1">
            <a:off x="6383795" y="3153904"/>
            <a:ext cx="1408787" cy="3025777"/>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ectangle 31">
            <a:extLst>
              <a:ext uri="{FF2B5EF4-FFF2-40B4-BE49-F238E27FC236}">
                <a16:creationId xmlns:a16="http://schemas.microsoft.com/office/drawing/2014/main" id="{BDA887B0-2661-193C-BE0D-64F6BBB7C07F}"/>
              </a:ext>
            </a:extLst>
          </p:cNvPr>
          <p:cNvSpPr/>
          <p:nvPr/>
        </p:nvSpPr>
        <p:spPr>
          <a:xfrm>
            <a:off x="2374900" y="4666792"/>
            <a:ext cx="609600" cy="27350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Yes</a:t>
            </a:r>
            <a:endParaRPr lang="en-IN" dirty="0"/>
          </a:p>
        </p:txBody>
      </p:sp>
      <p:sp>
        <p:nvSpPr>
          <p:cNvPr id="33" name="Rectangle 32">
            <a:extLst>
              <a:ext uri="{FF2B5EF4-FFF2-40B4-BE49-F238E27FC236}">
                <a16:creationId xmlns:a16="http://schemas.microsoft.com/office/drawing/2014/main" id="{A73AEAC4-D5AE-871F-BF9A-40D58A4A0650}"/>
              </a:ext>
            </a:extLst>
          </p:cNvPr>
          <p:cNvSpPr/>
          <p:nvPr/>
        </p:nvSpPr>
        <p:spPr>
          <a:xfrm>
            <a:off x="8296278" y="4666792"/>
            <a:ext cx="609600" cy="27350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No</a:t>
            </a:r>
            <a:endParaRPr lang="en-IN" dirty="0"/>
          </a:p>
        </p:txBody>
      </p:sp>
      <p:sp>
        <p:nvSpPr>
          <p:cNvPr id="4" name="TextBox 3">
            <a:extLst>
              <a:ext uri="{FF2B5EF4-FFF2-40B4-BE49-F238E27FC236}">
                <a16:creationId xmlns:a16="http://schemas.microsoft.com/office/drawing/2014/main" id="{6D6B5DDB-C4EB-48AE-1E82-4BA65A7EA4D3}"/>
              </a:ext>
            </a:extLst>
          </p:cNvPr>
          <p:cNvSpPr txBox="1"/>
          <p:nvPr/>
        </p:nvSpPr>
        <p:spPr>
          <a:xfrm>
            <a:off x="8509518" y="3429000"/>
            <a:ext cx="3154710" cy="461665"/>
          </a:xfrm>
          <a:prstGeom prst="rect">
            <a:avLst/>
          </a:prstGeom>
          <a:noFill/>
        </p:spPr>
        <p:txBody>
          <a:bodyPr wrap="none" rtlCol="0">
            <a:spAutoFit/>
          </a:bodyPr>
          <a:lstStyle/>
          <a:p>
            <a:r>
              <a:rPr lang="en-US" sz="1200" dirty="0"/>
              <a:t>O- central theme of the document represented </a:t>
            </a:r>
          </a:p>
          <a:p>
            <a:r>
              <a:rPr lang="en-US" sz="1200" dirty="0"/>
              <a:t>In the vector format</a:t>
            </a:r>
            <a:endParaRPr lang="en-IN" sz="1200" dirty="0"/>
          </a:p>
        </p:txBody>
      </p:sp>
    </p:spTree>
    <p:extLst>
      <p:ext uri="{BB962C8B-B14F-4D97-AF65-F5344CB8AC3E}">
        <p14:creationId xmlns:p14="http://schemas.microsoft.com/office/powerpoint/2010/main" val="46328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026B-4447-8438-675C-818469FC40F5}"/>
              </a:ext>
            </a:extLst>
          </p:cNvPr>
          <p:cNvSpPr>
            <a:spLocks noGrp="1"/>
          </p:cNvSpPr>
          <p:nvPr>
            <p:ph type="title"/>
          </p:nvPr>
        </p:nvSpPr>
        <p:spPr/>
        <p:txBody>
          <a:bodyPr/>
          <a:lstStyle/>
          <a:p>
            <a:pPr algn="ctr"/>
            <a:r>
              <a:rPr lang="en-US" dirty="0"/>
              <a:t>Average Sentence Similarity Check</a:t>
            </a:r>
            <a:endParaRPr lang="en-IN" dirty="0"/>
          </a:p>
        </p:txBody>
      </p:sp>
      <p:pic>
        <p:nvPicPr>
          <p:cNvPr id="3" name="Picture 2">
            <a:extLst>
              <a:ext uri="{FF2B5EF4-FFF2-40B4-BE49-F238E27FC236}">
                <a16:creationId xmlns:a16="http://schemas.microsoft.com/office/drawing/2014/main" id="{4E1D031B-4B07-8879-47F0-455ADADF0E4E}"/>
              </a:ext>
            </a:extLst>
          </p:cNvPr>
          <p:cNvPicPr>
            <a:picLocks noChangeAspect="1"/>
          </p:cNvPicPr>
          <p:nvPr/>
        </p:nvPicPr>
        <p:blipFill>
          <a:blip r:embed="rId2">
            <a:duotone>
              <a:prstClr val="black"/>
              <a:schemeClr val="accent2">
                <a:tint val="45000"/>
                <a:satMod val="400000"/>
              </a:schemeClr>
            </a:duotone>
          </a:blip>
          <a:stretch>
            <a:fillRect/>
          </a:stretch>
        </p:blipFill>
        <p:spPr>
          <a:xfrm>
            <a:off x="3197070" y="1440404"/>
            <a:ext cx="5797860" cy="1158057"/>
          </a:xfrm>
          <a:prstGeom prst="rect">
            <a:avLst/>
          </a:prstGeom>
        </p:spPr>
      </p:pic>
      <p:sp>
        <p:nvSpPr>
          <p:cNvPr id="4" name="Rectangle 3">
            <a:extLst>
              <a:ext uri="{FF2B5EF4-FFF2-40B4-BE49-F238E27FC236}">
                <a16:creationId xmlns:a16="http://schemas.microsoft.com/office/drawing/2014/main" id="{692F688E-A545-F478-9CF2-3CBD4DB4CD26}"/>
              </a:ext>
            </a:extLst>
          </p:cNvPr>
          <p:cNvSpPr/>
          <p:nvPr/>
        </p:nvSpPr>
        <p:spPr>
          <a:xfrm>
            <a:off x="1782417" y="3250096"/>
            <a:ext cx="2657061" cy="1540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Similarity of a sentence with the mean document vector</a:t>
            </a:r>
            <a:endParaRPr lang="en-IN" dirty="0"/>
          </a:p>
        </p:txBody>
      </p:sp>
      <p:sp>
        <p:nvSpPr>
          <p:cNvPr id="5" name="Rectangle 4">
            <a:extLst>
              <a:ext uri="{FF2B5EF4-FFF2-40B4-BE49-F238E27FC236}">
                <a16:creationId xmlns:a16="http://schemas.microsoft.com/office/drawing/2014/main" id="{8AEDA90D-3DE5-5991-C260-ED655E6E7E56}"/>
              </a:ext>
            </a:extLst>
          </p:cNvPr>
          <p:cNvSpPr/>
          <p:nvPr/>
        </p:nvSpPr>
        <p:spPr>
          <a:xfrm>
            <a:off x="8289235" y="3250096"/>
            <a:ext cx="2657061" cy="15405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Mean similarity of a sentence with the mean document vector</a:t>
            </a:r>
            <a:endParaRPr lang="en-IN" dirty="0"/>
          </a:p>
          <a:p>
            <a:pPr algn="ctr"/>
            <a:endParaRPr lang="en-IN" dirty="0"/>
          </a:p>
        </p:txBody>
      </p:sp>
      <p:cxnSp>
        <p:nvCxnSpPr>
          <p:cNvPr id="7" name="Straight Arrow Connector 6">
            <a:extLst>
              <a:ext uri="{FF2B5EF4-FFF2-40B4-BE49-F238E27FC236}">
                <a16:creationId xmlns:a16="http://schemas.microsoft.com/office/drawing/2014/main" id="{0EB5EB67-B799-F08E-D36D-4BE27D2A6198}"/>
              </a:ext>
            </a:extLst>
          </p:cNvPr>
          <p:cNvCxnSpPr>
            <a:endCxn id="4" idx="0"/>
          </p:cNvCxnSpPr>
          <p:nvPr/>
        </p:nvCxnSpPr>
        <p:spPr>
          <a:xfrm flipH="1">
            <a:off x="3110948" y="2213113"/>
            <a:ext cx="1328530" cy="10369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4FC9CBA0-914D-8097-8DE1-324185FD835B}"/>
              </a:ext>
            </a:extLst>
          </p:cNvPr>
          <p:cNvCxnSpPr>
            <a:endCxn id="5" idx="0"/>
          </p:cNvCxnSpPr>
          <p:nvPr/>
        </p:nvCxnSpPr>
        <p:spPr>
          <a:xfrm>
            <a:off x="6897757" y="2213113"/>
            <a:ext cx="2720009" cy="10369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081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8E6E-95CE-049E-1A68-5C2791C34FD0}"/>
              </a:ext>
            </a:extLst>
          </p:cNvPr>
          <p:cNvSpPr>
            <a:spLocks noGrp="1"/>
          </p:cNvSpPr>
          <p:nvPr>
            <p:ph type="title"/>
          </p:nvPr>
        </p:nvSpPr>
        <p:spPr/>
        <p:txBody>
          <a:bodyPr>
            <a:normAutofit/>
          </a:bodyPr>
          <a:lstStyle/>
          <a:p>
            <a:pPr algn="ctr"/>
            <a:r>
              <a:rPr lang="en-US" sz="3600" dirty="0"/>
              <a:t>Problem Statement:</a:t>
            </a:r>
            <a:endParaRPr lang="en-IN" sz="3600" dirty="0"/>
          </a:p>
        </p:txBody>
      </p:sp>
      <p:sp>
        <p:nvSpPr>
          <p:cNvPr id="3" name="Content Placeholder 2">
            <a:extLst>
              <a:ext uri="{FF2B5EF4-FFF2-40B4-BE49-F238E27FC236}">
                <a16:creationId xmlns:a16="http://schemas.microsoft.com/office/drawing/2014/main" id="{5A57FBAD-4D9E-A29E-5B43-F772167DAD6E}"/>
              </a:ext>
            </a:extLst>
          </p:cNvPr>
          <p:cNvSpPr>
            <a:spLocks noGrp="1"/>
          </p:cNvSpPr>
          <p:nvPr>
            <p:ph idx="1"/>
          </p:nvPr>
        </p:nvSpPr>
        <p:spPr/>
        <p:txBody>
          <a:bodyPr/>
          <a:lstStyle/>
          <a:p>
            <a:r>
              <a:rPr lang="en-US" b="0" i="0" dirty="0">
                <a:effectLst/>
                <a:latin typeface="+mj-lt"/>
              </a:rPr>
              <a:t>Extractive summarization selects a subset of sentences from the given text to form a summary.</a:t>
            </a:r>
          </a:p>
          <a:p>
            <a:r>
              <a:rPr lang="en-US" dirty="0">
                <a:latin typeface="+mj-lt"/>
              </a:rPr>
              <a:t>Summarization involves various factors , out of which coverage and redundancy reduction are the objectives which we have taken into account</a:t>
            </a:r>
          </a:p>
          <a:p>
            <a:r>
              <a:rPr lang="en-US" dirty="0">
                <a:latin typeface="+mj-lt"/>
              </a:rPr>
              <a:t>We have also addressed some of the constraints like Summary length</a:t>
            </a:r>
          </a:p>
          <a:p>
            <a:r>
              <a:rPr lang="en-US" b="1" dirty="0">
                <a:solidFill>
                  <a:srgbClr val="FF0000"/>
                </a:solidFill>
              </a:rPr>
              <a:t>Our aim, is to incorporate these objectives and constraints into our optimization model and get the extractive summary of the given full text.</a:t>
            </a:r>
            <a:endParaRPr lang="en-IN" b="1" dirty="0">
              <a:solidFill>
                <a:srgbClr val="FF0000"/>
              </a:solidFill>
            </a:endParaRPr>
          </a:p>
        </p:txBody>
      </p:sp>
    </p:spTree>
    <p:extLst>
      <p:ext uri="{BB962C8B-B14F-4D97-AF65-F5344CB8AC3E}">
        <p14:creationId xmlns:p14="http://schemas.microsoft.com/office/powerpoint/2010/main" val="3216937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9F6B2CA-42FD-7834-54D7-7D9BF87D2D01}"/>
              </a:ext>
            </a:extLst>
          </p:cNvPr>
          <p:cNvPicPr>
            <a:picLocks noChangeAspect="1"/>
          </p:cNvPicPr>
          <p:nvPr/>
        </p:nvPicPr>
        <p:blipFill>
          <a:blip r:embed="rId2"/>
          <a:stretch>
            <a:fillRect/>
          </a:stretch>
        </p:blipFill>
        <p:spPr>
          <a:xfrm>
            <a:off x="1176722" y="2805641"/>
            <a:ext cx="10043413" cy="1515533"/>
          </a:xfrm>
          <a:prstGeom prst="rect">
            <a:avLst/>
          </a:prstGeom>
        </p:spPr>
      </p:pic>
      <p:sp>
        <p:nvSpPr>
          <p:cNvPr id="2" name="Title 1">
            <a:extLst>
              <a:ext uri="{FF2B5EF4-FFF2-40B4-BE49-F238E27FC236}">
                <a16:creationId xmlns:a16="http://schemas.microsoft.com/office/drawing/2014/main" id="{D829F48D-1729-D590-B78C-10EB8B1FED16}"/>
              </a:ext>
            </a:extLst>
          </p:cNvPr>
          <p:cNvSpPr>
            <a:spLocks noGrp="1"/>
          </p:cNvSpPr>
          <p:nvPr>
            <p:ph type="title"/>
          </p:nvPr>
        </p:nvSpPr>
        <p:spPr>
          <a:xfrm>
            <a:off x="838200" y="-295275"/>
            <a:ext cx="10515600" cy="1325563"/>
          </a:xfrm>
        </p:spPr>
        <p:txBody>
          <a:bodyPr/>
          <a:lstStyle/>
          <a:p>
            <a:pPr algn="ctr"/>
            <a:r>
              <a:rPr lang="en-IN" dirty="0"/>
              <a:t>Dominance Criteria Check</a:t>
            </a:r>
          </a:p>
        </p:txBody>
      </p:sp>
      <p:sp>
        <p:nvSpPr>
          <p:cNvPr id="3" name="Content Placeholder 2">
            <a:extLst>
              <a:ext uri="{FF2B5EF4-FFF2-40B4-BE49-F238E27FC236}">
                <a16:creationId xmlns:a16="http://schemas.microsoft.com/office/drawing/2014/main" id="{CE4369F0-D31A-4DC6-E753-15D8D561CD40}"/>
              </a:ext>
            </a:extLst>
          </p:cNvPr>
          <p:cNvSpPr>
            <a:spLocks noGrp="1"/>
          </p:cNvSpPr>
          <p:nvPr>
            <p:ph idx="1"/>
          </p:nvPr>
        </p:nvSpPr>
        <p:spPr>
          <a:xfrm>
            <a:off x="622299" y="685917"/>
            <a:ext cx="11374903" cy="5549877"/>
          </a:xfrm>
        </p:spPr>
        <p:txBody>
          <a:bodyPr>
            <a:normAutofit/>
          </a:bodyPr>
          <a:lstStyle/>
          <a:p>
            <a:r>
              <a:rPr lang="en-IN" dirty="0"/>
              <a:t>The dominance criteria is used to compare 2 members or objective vectors </a:t>
            </a:r>
          </a:p>
          <a:p>
            <a:r>
              <a:rPr lang="en-IN" dirty="0"/>
              <a:t>In our case, since we have 2 objectives, the objective vectors shall be of dimension = 2. Let the members be </a:t>
            </a:r>
            <a:r>
              <a:rPr lang="en-IN" dirty="0" err="1"/>
              <a:t>i</a:t>
            </a:r>
            <a:r>
              <a:rPr lang="en-IN" dirty="0"/>
              <a:t> and j, and their corresponding objective vectors be v</a:t>
            </a:r>
            <a:r>
              <a:rPr lang="en-IN" baseline="-25000" dirty="0"/>
              <a:t>i </a:t>
            </a:r>
            <a:r>
              <a:rPr lang="en-IN" dirty="0"/>
              <a:t>and </a:t>
            </a:r>
            <a:r>
              <a:rPr lang="en-IN" dirty="0" err="1"/>
              <a:t>v</a:t>
            </a:r>
            <a:r>
              <a:rPr lang="en-IN" baseline="-25000" dirty="0" err="1"/>
              <a:t>j</a:t>
            </a:r>
            <a:r>
              <a:rPr lang="en-IN" baseline="-25000" dirty="0"/>
              <a:t> </a:t>
            </a:r>
          </a:p>
          <a:p>
            <a:r>
              <a:rPr lang="en-IN" dirty="0"/>
              <a:t>Mathematically : </a:t>
            </a:r>
          </a:p>
          <a:p>
            <a:endParaRPr lang="en-IN" baseline="-25000" dirty="0"/>
          </a:p>
          <a:p>
            <a:endParaRPr lang="en-IN" dirty="0"/>
          </a:p>
          <a:p>
            <a:r>
              <a:rPr lang="en-IN" dirty="0"/>
              <a:t>The dominance criteria can return either of the 3 below outputs:</a:t>
            </a:r>
          </a:p>
          <a:p>
            <a:pPr marL="0" indent="0">
              <a:buNone/>
            </a:pPr>
            <a:endParaRPr lang="en-IN" dirty="0"/>
          </a:p>
        </p:txBody>
      </p:sp>
      <p:sp>
        <p:nvSpPr>
          <p:cNvPr id="4" name="Rectangle 3">
            <a:extLst>
              <a:ext uri="{FF2B5EF4-FFF2-40B4-BE49-F238E27FC236}">
                <a16:creationId xmlns:a16="http://schemas.microsoft.com/office/drawing/2014/main" id="{616F9844-0494-A994-2482-3AC96FB30B99}"/>
              </a:ext>
            </a:extLst>
          </p:cNvPr>
          <p:cNvSpPr/>
          <p:nvPr/>
        </p:nvSpPr>
        <p:spPr>
          <a:xfrm>
            <a:off x="4125383" y="4512733"/>
            <a:ext cx="2751667" cy="685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Dominance(</a:t>
            </a:r>
            <a:r>
              <a:rPr lang="en-IN" dirty="0" err="1"/>
              <a:t>v</a:t>
            </a:r>
            <a:r>
              <a:rPr lang="en-IN" baseline="-25000" dirty="0" err="1"/>
              <a:t>i</a:t>
            </a:r>
            <a:r>
              <a:rPr lang="en-IN" dirty="0" err="1"/>
              <a:t>,v</a:t>
            </a:r>
            <a:r>
              <a:rPr lang="en-IN" baseline="-25000" dirty="0" err="1"/>
              <a:t>j</a:t>
            </a:r>
            <a:r>
              <a:rPr lang="en-IN" dirty="0"/>
              <a:t>)</a:t>
            </a:r>
          </a:p>
        </p:txBody>
      </p:sp>
      <p:sp>
        <p:nvSpPr>
          <p:cNvPr id="5" name="Rectangle 4">
            <a:extLst>
              <a:ext uri="{FF2B5EF4-FFF2-40B4-BE49-F238E27FC236}">
                <a16:creationId xmlns:a16="http://schemas.microsoft.com/office/drawing/2014/main" id="{8FD91572-3786-7646-CB5C-D81BFA84D144}"/>
              </a:ext>
            </a:extLst>
          </p:cNvPr>
          <p:cNvSpPr/>
          <p:nvPr/>
        </p:nvSpPr>
        <p:spPr>
          <a:xfrm>
            <a:off x="1526116" y="6107378"/>
            <a:ext cx="2751667" cy="685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v</a:t>
            </a:r>
            <a:r>
              <a:rPr lang="en-IN" baseline="-25000" dirty="0"/>
              <a:t>i </a:t>
            </a:r>
            <a:r>
              <a:rPr lang="en-IN" dirty="0"/>
              <a:t>: This means v</a:t>
            </a:r>
            <a:r>
              <a:rPr lang="en-IN" baseline="-25000" dirty="0"/>
              <a:t>i </a:t>
            </a:r>
            <a:r>
              <a:rPr lang="en-IN" dirty="0"/>
              <a:t>dominates </a:t>
            </a:r>
            <a:r>
              <a:rPr lang="en-IN" dirty="0" err="1"/>
              <a:t>v</a:t>
            </a:r>
            <a:r>
              <a:rPr lang="en-IN" baseline="-25000" dirty="0" err="1"/>
              <a:t>j</a:t>
            </a:r>
            <a:endParaRPr lang="en-IN" dirty="0"/>
          </a:p>
        </p:txBody>
      </p:sp>
      <p:sp>
        <p:nvSpPr>
          <p:cNvPr id="6" name="Rectangle 5">
            <a:extLst>
              <a:ext uri="{FF2B5EF4-FFF2-40B4-BE49-F238E27FC236}">
                <a16:creationId xmlns:a16="http://schemas.microsoft.com/office/drawing/2014/main" id="{6A35BF25-C5B5-6B93-D14A-26584ED39079}"/>
              </a:ext>
            </a:extLst>
          </p:cNvPr>
          <p:cNvSpPr/>
          <p:nvPr/>
        </p:nvSpPr>
        <p:spPr>
          <a:xfrm>
            <a:off x="7744883" y="6118229"/>
            <a:ext cx="2751667" cy="685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err="1"/>
              <a:t>v</a:t>
            </a:r>
            <a:r>
              <a:rPr lang="en-IN" baseline="-25000" dirty="0" err="1"/>
              <a:t>j</a:t>
            </a:r>
            <a:r>
              <a:rPr lang="en-IN" baseline="-25000" dirty="0"/>
              <a:t> </a:t>
            </a:r>
            <a:r>
              <a:rPr lang="en-IN" dirty="0"/>
              <a:t>: This means </a:t>
            </a:r>
            <a:r>
              <a:rPr lang="en-IN" dirty="0" err="1"/>
              <a:t>v</a:t>
            </a:r>
            <a:r>
              <a:rPr lang="en-IN" baseline="-25000" dirty="0" err="1"/>
              <a:t>j</a:t>
            </a:r>
            <a:r>
              <a:rPr lang="en-IN" baseline="-25000" dirty="0"/>
              <a:t> </a:t>
            </a:r>
            <a:r>
              <a:rPr lang="en-IN" dirty="0"/>
              <a:t>dominates v</a:t>
            </a:r>
            <a:r>
              <a:rPr lang="en-IN" baseline="-25000" dirty="0"/>
              <a:t>i</a:t>
            </a:r>
            <a:endParaRPr lang="en-IN" dirty="0"/>
          </a:p>
        </p:txBody>
      </p:sp>
      <p:sp>
        <p:nvSpPr>
          <p:cNvPr id="7" name="Rectangle 6">
            <a:extLst>
              <a:ext uri="{FF2B5EF4-FFF2-40B4-BE49-F238E27FC236}">
                <a16:creationId xmlns:a16="http://schemas.microsoft.com/office/drawing/2014/main" id="{7AC41FA9-8244-7BB4-1AE1-495676E484CD}"/>
              </a:ext>
            </a:extLst>
          </p:cNvPr>
          <p:cNvSpPr/>
          <p:nvPr/>
        </p:nvSpPr>
        <p:spPr>
          <a:xfrm>
            <a:off x="4673599" y="6118229"/>
            <a:ext cx="2751667"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t>None : This is the non-dominating condition</a:t>
            </a:r>
          </a:p>
        </p:txBody>
      </p:sp>
      <p:cxnSp>
        <p:nvCxnSpPr>
          <p:cNvPr id="9" name="Connector: Curved 8">
            <a:extLst>
              <a:ext uri="{FF2B5EF4-FFF2-40B4-BE49-F238E27FC236}">
                <a16:creationId xmlns:a16="http://schemas.microsoft.com/office/drawing/2014/main" id="{C7363F40-11CB-05D1-4BBB-9BE1BDFDC4F2}"/>
              </a:ext>
            </a:extLst>
          </p:cNvPr>
          <p:cNvCxnSpPr>
            <a:stCxn id="4" idx="2"/>
            <a:endCxn id="5" idx="0"/>
          </p:cNvCxnSpPr>
          <p:nvPr/>
        </p:nvCxnSpPr>
        <p:spPr>
          <a:xfrm rot="5400000">
            <a:off x="3747162" y="4353322"/>
            <a:ext cx="908845" cy="25992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FAE28873-1B9E-6C88-4686-60D021C561EF}"/>
              </a:ext>
            </a:extLst>
          </p:cNvPr>
          <p:cNvCxnSpPr>
            <a:stCxn id="4" idx="2"/>
            <a:endCxn id="7" idx="0"/>
          </p:cNvCxnSpPr>
          <p:nvPr/>
        </p:nvCxnSpPr>
        <p:spPr>
          <a:xfrm rot="16200000" flipH="1">
            <a:off x="5315477" y="5384273"/>
            <a:ext cx="919696" cy="5482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15724E9A-7000-E859-DE5F-659D7A3019B1}"/>
              </a:ext>
            </a:extLst>
          </p:cNvPr>
          <p:cNvCxnSpPr>
            <a:stCxn id="4" idx="2"/>
            <a:endCxn id="6" idx="0"/>
          </p:cNvCxnSpPr>
          <p:nvPr/>
        </p:nvCxnSpPr>
        <p:spPr>
          <a:xfrm rot="16200000" flipH="1">
            <a:off x="6851119" y="3848631"/>
            <a:ext cx="919696" cy="36195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49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2948-D4E6-9965-8762-1FCBD4BECB41}"/>
              </a:ext>
            </a:extLst>
          </p:cNvPr>
          <p:cNvSpPr>
            <a:spLocks noGrp="1"/>
          </p:cNvSpPr>
          <p:nvPr>
            <p:ph type="title"/>
          </p:nvPr>
        </p:nvSpPr>
        <p:spPr>
          <a:xfrm>
            <a:off x="946150" y="526471"/>
            <a:ext cx="10515600" cy="646331"/>
          </a:xfrm>
        </p:spPr>
        <p:txBody>
          <a:bodyPr>
            <a:noAutofit/>
          </a:bodyPr>
          <a:lstStyle/>
          <a:p>
            <a:pPr algn="ctr"/>
            <a:r>
              <a:rPr lang="en-IN" dirty="0"/>
              <a:t>Domination criteria check</a:t>
            </a:r>
          </a:p>
        </p:txBody>
      </p:sp>
      <p:sp>
        <p:nvSpPr>
          <p:cNvPr id="4" name="TextBox 3">
            <a:extLst>
              <a:ext uri="{FF2B5EF4-FFF2-40B4-BE49-F238E27FC236}">
                <a16:creationId xmlns:a16="http://schemas.microsoft.com/office/drawing/2014/main" id="{EABB4833-257D-2839-1C04-EA889BD0AFA5}"/>
              </a:ext>
            </a:extLst>
          </p:cNvPr>
          <p:cNvSpPr txBox="1"/>
          <p:nvPr/>
        </p:nvSpPr>
        <p:spPr>
          <a:xfrm>
            <a:off x="517102" y="1286516"/>
            <a:ext cx="2501053"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IN" dirty="0"/>
              <a:t>Candidate Summary : </a:t>
            </a:r>
            <a:r>
              <a:rPr lang="en-IN" dirty="0" err="1"/>
              <a:t>i</a:t>
            </a:r>
            <a:endParaRPr lang="en-IN" dirty="0"/>
          </a:p>
          <a:p>
            <a:pPr algn="ctr"/>
            <a:r>
              <a:rPr lang="en-IN" dirty="0"/>
              <a:t>v</a:t>
            </a:r>
            <a:r>
              <a:rPr lang="en-IN" baseline="-25000" dirty="0"/>
              <a:t>i </a:t>
            </a:r>
            <a:r>
              <a:rPr lang="en-IN" dirty="0"/>
              <a:t>: (z1,z2)</a:t>
            </a:r>
          </a:p>
        </p:txBody>
      </p:sp>
      <p:sp>
        <p:nvSpPr>
          <p:cNvPr id="5" name="TextBox 4">
            <a:extLst>
              <a:ext uri="{FF2B5EF4-FFF2-40B4-BE49-F238E27FC236}">
                <a16:creationId xmlns:a16="http://schemas.microsoft.com/office/drawing/2014/main" id="{59F8C47F-0428-8FEC-32D0-382559E8CD9B}"/>
              </a:ext>
            </a:extLst>
          </p:cNvPr>
          <p:cNvSpPr txBox="1"/>
          <p:nvPr/>
        </p:nvSpPr>
        <p:spPr>
          <a:xfrm>
            <a:off x="9256395" y="1404363"/>
            <a:ext cx="2501053"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IN" dirty="0"/>
              <a:t>Candidate Summary : j</a:t>
            </a:r>
          </a:p>
          <a:p>
            <a:pPr algn="ctr"/>
            <a:r>
              <a:rPr lang="en-IN" dirty="0" err="1"/>
              <a:t>v</a:t>
            </a:r>
            <a:r>
              <a:rPr lang="en-IN" baseline="-25000" dirty="0" err="1"/>
              <a:t>j</a:t>
            </a:r>
            <a:r>
              <a:rPr lang="en-IN" dirty="0"/>
              <a:t> : (z1,z2)</a:t>
            </a:r>
          </a:p>
        </p:txBody>
      </p:sp>
      <p:sp>
        <p:nvSpPr>
          <p:cNvPr id="6" name="Rectangle 5">
            <a:extLst>
              <a:ext uri="{FF2B5EF4-FFF2-40B4-BE49-F238E27FC236}">
                <a16:creationId xmlns:a16="http://schemas.microsoft.com/office/drawing/2014/main" id="{FF64FB68-2FC5-2C2F-2493-011E743269E7}"/>
              </a:ext>
            </a:extLst>
          </p:cNvPr>
          <p:cNvSpPr/>
          <p:nvPr/>
        </p:nvSpPr>
        <p:spPr>
          <a:xfrm>
            <a:off x="194734" y="4490720"/>
            <a:ext cx="1910080" cy="873760"/>
          </a:xfrm>
          <a:prstGeom prst="rect">
            <a:avLst/>
          </a:prstGeom>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z1,i&gt;z1,j and z2,i&gt;=z2,j</a:t>
            </a:r>
          </a:p>
        </p:txBody>
      </p:sp>
      <p:sp>
        <p:nvSpPr>
          <p:cNvPr id="7" name="Rectangle 6">
            <a:extLst>
              <a:ext uri="{FF2B5EF4-FFF2-40B4-BE49-F238E27FC236}">
                <a16:creationId xmlns:a16="http://schemas.microsoft.com/office/drawing/2014/main" id="{7063C871-2E3D-496C-3CC4-76FB3D59A3A8}"/>
              </a:ext>
            </a:extLst>
          </p:cNvPr>
          <p:cNvSpPr/>
          <p:nvPr/>
        </p:nvSpPr>
        <p:spPr>
          <a:xfrm>
            <a:off x="2244938" y="4495808"/>
            <a:ext cx="1910080" cy="873760"/>
          </a:xfrm>
          <a:prstGeom prst="rect">
            <a:avLst/>
          </a:prstGeom>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z1,i&gt;=z1,j and z2,i&gt;z2,j </a:t>
            </a:r>
          </a:p>
        </p:txBody>
      </p:sp>
      <p:sp>
        <p:nvSpPr>
          <p:cNvPr id="8" name="Rectangle 7">
            <a:extLst>
              <a:ext uri="{FF2B5EF4-FFF2-40B4-BE49-F238E27FC236}">
                <a16:creationId xmlns:a16="http://schemas.microsoft.com/office/drawing/2014/main" id="{1C2FD3FC-EC7F-A109-9D3B-A5046CDBE971}"/>
              </a:ext>
            </a:extLst>
          </p:cNvPr>
          <p:cNvSpPr/>
          <p:nvPr/>
        </p:nvSpPr>
        <p:spPr>
          <a:xfrm>
            <a:off x="4616450" y="4823046"/>
            <a:ext cx="2901950" cy="514346"/>
          </a:xfrm>
          <a:prstGeom prst="rect">
            <a:avLst/>
          </a:prstGeom>
          <a:solidFill>
            <a:srgbClr val="92D05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z1,i &gt;z1,j but z2,i &lt;z2,j</a:t>
            </a:r>
          </a:p>
        </p:txBody>
      </p:sp>
      <p:cxnSp>
        <p:nvCxnSpPr>
          <p:cNvPr id="10" name="Straight Arrow Connector 9">
            <a:extLst>
              <a:ext uri="{FF2B5EF4-FFF2-40B4-BE49-F238E27FC236}">
                <a16:creationId xmlns:a16="http://schemas.microsoft.com/office/drawing/2014/main" id="{2AF6FA33-CD77-BF9C-6A63-6653C332CABD}"/>
              </a:ext>
            </a:extLst>
          </p:cNvPr>
          <p:cNvCxnSpPr>
            <a:stCxn id="4" idx="2"/>
            <a:endCxn id="6" idx="0"/>
          </p:cNvCxnSpPr>
          <p:nvPr/>
        </p:nvCxnSpPr>
        <p:spPr>
          <a:xfrm flipH="1">
            <a:off x="1149774" y="1932847"/>
            <a:ext cx="617855" cy="25578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D5BBBC3-75DB-4F4D-888D-719E6480DB1F}"/>
              </a:ext>
            </a:extLst>
          </p:cNvPr>
          <p:cNvCxnSpPr>
            <a:stCxn id="4" idx="2"/>
            <a:endCxn id="7" idx="0"/>
          </p:cNvCxnSpPr>
          <p:nvPr/>
        </p:nvCxnSpPr>
        <p:spPr>
          <a:xfrm>
            <a:off x="1767629" y="1932847"/>
            <a:ext cx="1432349" cy="2562961"/>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BCA09-61E3-8C1E-0C13-4D1566CE371B}"/>
              </a:ext>
            </a:extLst>
          </p:cNvPr>
          <p:cNvCxnSpPr>
            <a:cxnSpLocks/>
            <a:stCxn id="4" idx="2"/>
            <a:endCxn id="8" idx="0"/>
          </p:cNvCxnSpPr>
          <p:nvPr/>
        </p:nvCxnSpPr>
        <p:spPr>
          <a:xfrm>
            <a:off x="1767629" y="1932847"/>
            <a:ext cx="4299796" cy="2890199"/>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B2DC68F-09BC-FC73-F225-84121D9A2290}"/>
              </a:ext>
            </a:extLst>
          </p:cNvPr>
          <p:cNvCxnSpPr>
            <a:stCxn id="5" idx="2"/>
            <a:endCxn id="6" idx="0"/>
          </p:cNvCxnSpPr>
          <p:nvPr/>
        </p:nvCxnSpPr>
        <p:spPr>
          <a:xfrm flipH="1">
            <a:off x="1149774" y="2050694"/>
            <a:ext cx="9357148" cy="2440026"/>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09B1E5F6-02DC-C55B-2046-82EE56DA049E}"/>
              </a:ext>
            </a:extLst>
          </p:cNvPr>
          <p:cNvCxnSpPr>
            <a:stCxn id="5" idx="2"/>
            <a:endCxn id="7" idx="0"/>
          </p:cNvCxnSpPr>
          <p:nvPr/>
        </p:nvCxnSpPr>
        <p:spPr>
          <a:xfrm flipH="1">
            <a:off x="3199978" y="2050694"/>
            <a:ext cx="7306944" cy="2445114"/>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03B55E9-1516-8D41-998F-D8703F68DCC1}"/>
              </a:ext>
            </a:extLst>
          </p:cNvPr>
          <p:cNvCxnSpPr>
            <a:cxnSpLocks/>
            <a:stCxn id="5" idx="2"/>
            <a:endCxn id="8" idx="0"/>
          </p:cNvCxnSpPr>
          <p:nvPr/>
        </p:nvCxnSpPr>
        <p:spPr>
          <a:xfrm flipH="1">
            <a:off x="6067425" y="2050694"/>
            <a:ext cx="4439497" cy="2772352"/>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93B397F9-E928-3356-59DD-4214CA3F0682}"/>
              </a:ext>
            </a:extLst>
          </p:cNvPr>
          <p:cNvSpPr/>
          <p:nvPr/>
        </p:nvSpPr>
        <p:spPr>
          <a:xfrm>
            <a:off x="8115302" y="4494952"/>
            <a:ext cx="1910080" cy="873760"/>
          </a:xfrm>
          <a:prstGeom prst="rect">
            <a:avLst/>
          </a:prstGeom>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z1,j&gt;z1,i and z2,j&gt;=z2,i</a:t>
            </a:r>
          </a:p>
          <a:p>
            <a:pPr algn="ctr"/>
            <a:endParaRPr lang="en-IN" dirty="0">
              <a:solidFill>
                <a:srgbClr val="C00000"/>
              </a:solidFill>
            </a:endParaRPr>
          </a:p>
        </p:txBody>
      </p:sp>
      <p:sp>
        <p:nvSpPr>
          <p:cNvPr id="29" name="Rectangle 28">
            <a:extLst>
              <a:ext uri="{FF2B5EF4-FFF2-40B4-BE49-F238E27FC236}">
                <a16:creationId xmlns:a16="http://schemas.microsoft.com/office/drawing/2014/main" id="{D360FB66-BDA3-856D-E184-1BA1F2F9E502}"/>
              </a:ext>
            </a:extLst>
          </p:cNvPr>
          <p:cNvSpPr/>
          <p:nvPr/>
        </p:nvSpPr>
        <p:spPr>
          <a:xfrm>
            <a:off x="10087186" y="4490720"/>
            <a:ext cx="1910080" cy="873760"/>
          </a:xfrm>
          <a:prstGeom prst="rect">
            <a:avLst/>
          </a:prstGeom>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z1,j&gt;=z1,i and z2,j&gt;z2,i </a:t>
            </a:r>
          </a:p>
          <a:p>
            <a:pPr algn="ctr"/>
            <a:endParaRPr lang="en-IN" dirty="0">
              <a:solidFill>
                <a:srgbClr val="C00000"/>
              </a:solidFill>
            </a:endParaRPr>
          </a:p>
        </p:txBody>
      </p:sp>
      <p:sp>
        <p:nvSpPr>
          <p:cNvPr id="43" name="Rectangle 42">
            <a:extLst>
              <a:ext uri="{FF2B5EF4-FFF2-40B4-BE49-F238E27FC236}">
                <a16:creationId xmlns:a16="http://schemas.microsoft.com/office/drawing/2014/main" id="{80961789-E7AA-2EB8-7CF4-0E2C85EB2825}"/>
              </a:ext>
            </a:extLst>
          </p:cNvPr>
          <p:cNvSpPr/>
          <p:nvPr/>
        </p:nvSpPr>
        <p:spPr>
          <a:xfrm>
            <a:off x="4616450" y="5302255"/>
            <a:ext cx="2901950" cy="425445"/>
          </a:xfrm>
          <a:prstGeom prst="rect">
            <a:avLst/>
          </a:prstGeom>
          <a:solidFill>
            <a:srgbClr val="92D05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solidFill>
                  <a:srgbClr val="C00000"/>
                </a:solidFill>
              </a:rPr>
              <a:t>If z1,i &lt;z1,j but z2,i &gt;z2,j</a:t>
            </a:r>
          </a:p>
        </p:txBody>
      </p:sp>
      <p:cxnSp>
        <p:nvCxnSpPr>
          <p:cNvPr id="51" name="Straight Arrow Connector 50">
            <a:extLst>
              <a:ext uri="{FF2B5EF4-FFF2-40B4-BE49-F238E27FC236}">
                <a16:creationId xmlns:a16="http://schemas.microsoft.com/office/drawing/2014/main" id="{748476FF-5BDA-21CA-7BC3-C2EF4F89E0F5}"/>
              </a:ext>
            </a:extLst>
          </p:cNvPr>
          <p:cNvCxnSpPr>
            <a:stCxn id="4" idx="2"/>
            <a:endCxn id="28" idx="0"/>
          </p:cNvCxnSpPr>
          <p:nvPr/>
        </p:nvCxnSpPr>
        <p:spPr>
          <a:xfrm>
            <a:off x="1767629" y="1932847"/>
            <a:ext cx="7302713" cy="2562105"/>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2E456EB-7DE0-E17F-0601-07395C2915A0}"/>
              </a:ext>
            </a:extLst>
          </p:cNvPr>
          <p:cNvCxnSpPr>
            <a:stCxn id="4" idx="2"/>
            <a:endCxn id="29" idx="0"/>
          </p:cNvCxnSpPr>
          <p:nvPr/>
        </p:nvCxnSpPr>
        <p:spPr>
          <a:xfrm>
            <a:off x="1767629" y="1932847"/>
            <a:ext cx="9274597" cy="2557873"/>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70156000-69FB-48AD-D880-4A3FCA3B09CC}"/>
              </a:ext>
            </a:extLst>
          </p:cNvPr>
          <p:cNvCxnSpPr>
            <a:stCxn id="5" idx="2"/>
            <a:endCxn id="28" idx="0"/>
          </p:cNvCxnSpPr>
          <p:nvPr/>
        </p:nvCxnSpPr>
        <p:spPr>
          <a:xfrm flipH="1">
            <a:off x="9070342" y="2050694"/>
            <a:ext cx="1436580" cy="2444258"/>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4A822DD-0F27-9CA9-EA65-B383CB9B679C}"/>
              </a:ext>
            </a:extLst>
          </p:cNvPr>
          <p:cNvCxnSpPr>
            <a:stCxn id="5" idx="2"/>
            <a:endCxn id="29" idx="0"/>
          </p:cNvCxnSpPr>
          <p:nvPr/>
        </p:nvCxnSpPr>
        <p:spPr>
          <a:xfrm>
            <a:off x="10506922" y="2050694"/>
            <a:ext cx="535304" cy="2440026"/>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A67576C6-7C05-B6C9-D676-13813D1E3233}"/>
              </a:ext>
            </a:extLst>
          </p:cNvPr>
          <p:cNvSpPr txBox="1"/>
          <p:nvPr/>
        </p:nvSpPr>
        <p:spPr>
          <a:xfrm>
            <a:off x="438150" y="5829300"/>
            <a:ext cx="3124200"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IN" dirty="0"/>
              <a:t>Summary </a:t>
            </a:r>
            <a:r>
              <a:rPr lang="en-IN" dirty="0" err="1"/>
              <a:t>i</a:t>
            </a:r>
            <a:r>
              <a:rPr lang="en-IN" dirty="0"/>
              <a:t> dominates j</a:t>
            </a:r>
          </a:p>
        </p:txBody>
      </p:sp>
      <p:sp>
        <p:nvSpPr>
          <p:cNvPr id="59" name="TextBox 58">
            <a:extLst>
              <a:ext uri="{FF2B5EF4-FFF2-40B4-BE49-F238E27FC236}">
                <a16:creationId xmlns:a16="http://schemas.microsoft.com/office/drawing/2014/main" id="{7D2AD49C-2AA6-BBB8-4CBD-6178D7392298}"/>
              </a:ext>
            </a:extLst>
          </p:cNvPr>
          <p:cNvSpPr txBox="1"/>
          <p:nvPr/>
        </p:nvSpPr>
        <p:spPr>
          <a:xfrm>
            <a:off x="4505325" y="6198632"/>
            <a:ext cx="3124200"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IN" dirty="0"/>
              <a:t>Non-Dominating condition</a:t>
            </a:r>
          </a:p>
        </p:txBody>
      </p:sp>
      <p:sp>
        <p:nvSpPr>
          <p:cNvPr id="60" name="TextBox 59">
            <a:extLst>
              <a:ext uri="{FF2B5EF4-FFF2-40B4-BE49-F238E27FC236}">
                <a16:creationId xmlns:a16="http://schemas.microsoft.com/office/drawing/2014/main" id="{BF31D6AF-A6E5-3A57-1F73-923EFF7D5850}"/>
              </a:ext>
            </a:extLst>
          </p:cNvPr>
          <p:cNvSpPr txBox="1"/>
          <p:nvPr/>
        </p:nvSpPr>
        <p:spPr>
          <a:xfrm>
            <a:off x="8550698" y="5727700"/>
            <a:ext cx="3124200"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IN" dirty="0"/>
              <a:t>Summary j dominates </a:t>
            </a:r>
            <a:r>
              <a:rPr lang="en-IN" dirty="0" err="1"/>
              <a:t>i</a:t>
            </a:r>
            <a:endParaRPr lang="en-IN" dirty="0"/>
          </a:p>
        </p:txBody>
      </p:sp>
    </p:spTree>
    <p:extLst>
      <p:ext uri="{BB962C8B-B14F-4D97-AF65-F5344CB8AC3E}">
        <p14:creationId xmlns:p14="http://schemas.microsoft.com/office/powerpoint/2010/main" val="78170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DFBF-DD38-5462-B470-F846DF1C35A2}"/>
              </a:ext>
            </a:extLst>
          </p:cNvPr>
          <p:cNvSpPr>
            <a:spLocks noGrp="1"/>
          </p:cNvSpPr>
          <p:nvPr>
            <p:ph type="title"/>
          </p:nvPr>
        </p:nvSpPr>
        <p:spPr/>
        <p:txBody>
          <a:bodyPr/>
          <a:lstStyle/>
          <a:p>
            <a:pPr algn="ctr"/>
            <a:r>
              <a:rPr lang="en-IN" dirty="0"/>
              <a:t>A simple example of domination criteria</a:t>
            </a:r>
          </a:p>
        </p:txBody>
      </p:sp>
      <p:sp>
        <p:nvSpPr>
          <p:cNvPr id="4" name="Rectangle 3">
            <a:extLst>
              <a:ext uri="{FF2B5EF4-FFF2-40B4-BE49-F238E27FC236}">
                <a16:creationId xmlns:a16="http://schemas.microsoft.com/office/drawing/2014/main" id="{559CE158-8B04-DD8D-3F27-6D1F5059CEB9}"/>
              </a:ext>
            </a:extLst>
          </p:cNvPr>
          <p:cNvSpPr/>
          <p:nvPr/>
        </p:nvSpPr>
        <p:spPr>
          <a:xfrm>
            <a:off x="982134" y="1540933"/>
            <a:ext cx="10371666" cy="4800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A96768CB-59BC-3E5A-AC00-465423764656}"/>
              </a:ext>
            </a:extLst>
          </p:cNvPr>
          <p:cNvSpPr/>
          <p:nvPr/>
        </p:nvSpPr>
        <p:spPr>
          <a:xfrm>
            <a:off x="1659466" y="2057400"/>
            <a:ext cx="2472267" cy="3860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A238CD88-DF10-64C7-317F-EBCB99BD06E5}"/>
              </a:ext>
            </a:extLst>
          </p:cNvPr>
          <p:cNvSpPr/>
          <p:nvPr/>
        </p:nvSpPr>
        <p:spPr>
          <a:xfrm>
            <a:off x="4876800" y="2057400"/>
            <a:ext cx="2472267" cy="38608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06D4F4FA-C83D-2903-7141-7DFFA85BF087}"/>
              </a:ext>
            </a:extLst>
          </p:cNvPr>
          <p:cNvSpPr/>
          <p:nvPr/>
        </p:nvSpPr>
        <p:spPr>
          <a:xfrm>
            <a:off x="8094134" y="2057400"/>
            <a:ext cx="2472267" cy="38608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1FD8A2E-F337-10DB-DACF-15B1230C8CF3}"/>
              </a:ext>
            </a:extLst>
          </p:cNvPr>
          <p:cNvSpPr txBox="1"/>
          <p:nvPr/>
        </p:nvSpPr>
        <p:spPr>
          <a:xfrm>
            <a:off x="8572500" y="2279639"/>
            <a:ext cx="1515534" cy="3139321"/>
          </a:xfrm>
          <a:prstGeom prst="rect">
            <a:avLst/>
          </a:prstGeom>
          <a:noFill/>
        </p:spPr>
        <p:txBody>
          <a:bodyPr wrap="square" rtlCol="0">
            <a:spAutoFit/>
          </a:bodyPr>
          <a:lstStyle/>
          <a:p>
            <a:r>
              <a:rPr lang="en-IN" b="1" dirty="0">
                <a:solidFill>
                  <a:schemeClr val="bg1"/>
                </a:solidFill>
              </a:rPr>
              <a:t>vi : (2,3)</a:t>
            </a:r>
          </a:p>
          <a:p>
            <a:r>
              <a:rPr lang="en-IN" b="1" dirty="0" err="1">
                <a:solidFill>
                  <a:schemeClr val="bg1"/>
                </a:solidFill>
              </a:rPr>
              <a:t>vj</a:t>
            </a:r>
            <a:r>
              <a:rPr lang="en-IN" b="1" dirty="0">
                <a:solidFill>
                  <a:schemeClr val="bg1"/>
                </a:solidFill>
              </a:rPr>
              <a:t> : (4,3)</a:t>
            </a:r>
          </a:p>
          <a:p>
            <a:endParaRPr lang="en-IN" b="1" dirty="0">
              <a:solidFill>
                <a:schemeClr val="bg1"/>
              </a:solidFill>
            </a:endParaRPr>
          </a:p>
          <a:p>
            <a:r>
              <a:rPr lang="en-IN" b="1" dirty="0">
                <a:solidFill>
                  <a:schemeClr val="bg1"/>
                </a:solidFill>
              </a:rPr>
              <a:t>Dimension 1 : 2&lt;4</a:t>
            </a:r>
          </a:p>
          <a:p>
            <a:endParaRPr lang="en-IN" b="1" dirty="0">
              <a:solidFill>
                <a:schemeClr val="bg1"/>
              </a:solidFill>
            </a:endParaRPr>
          </a:p>
          <a:p>
            <a:r>
              <a:rPr lang="en-IN" b="1" dirty="0">
                <a:solidFill>
                  <a:schemeClr val="bg1"/>
                </a:solidFill>
              </a:rPr>
              <a:t>Dimension 2: 3&lt;=3</a:t>
            </a:r>
          </a:p>
          <a:p>
            <a:endParaRPr lang="en-IN" b="1" dirty="0">
              <a:solidFill>
                <a:schemeClr val="bg1"/>
              </a:solidFill>
            </a:endParaRPr>
          </a:p>
          <a:p>
            <a:r>
              <a:rPr lang="en-IN" b="1" dirty="0">
                <a:solidFill>
                  <a:schemeClr val="bg1"/>
                </a:solidFill>
              </a:rPr>
              <a:t>Hence </a:t>
            </a:r>
            <a:r>
              <a:rPr lang="en-IN" b="1" dirty="0" err="1">
                <a:solidFill>
                  <a:schemeClr val="bg1"/>
                </a:solidFill>
              </a:rPr>
              <a:t>vj</a:t>
            </a:r>
            <a:r>
              <a:rPr lang="en-IN" b="1" dirty="0">
                <a:solidFill>
                  <a:schemeClr val="bg1"/>
                </a:solidFill>
              </a:rPr>
              <a:t> dominates vi </a:t>
            </a:r>
          </a:p>
        </p:txBody>
      </p:sp>
      <p:sp>
        <p:nvSpPr>
          <p:cNvPr id="11" name="TextBox 10">
            <a:extLst>
              <a:ext uri="{FF2B5EF4-FFF2-40B4-BE49-F238E27FC236}">
                <a16:creationId xmlns:a16="http://schemas.microsoft.com/office/drawing/2014/main" id="{210F45F0-E3BC-0012-2874-C5A24AE224CD}"/>
              </a:ext>
            </a:extLst>
          </p:cNvPr>
          <p:cNvSpPr txBox="1"/>
          <p:nvPr/>
        </p:nvSpPr>
        <p:spPr>
          <a:xfrm>
            <a:off x="1972731" y="2371572"/>
            <a:ext cx="1515534" cy="3139321"/>
          </a:xfrm>
          <a:prstGeom prst="rect">
            <a:avLst/>
          </a:prstGeom>
          <a:noFill/>
        </p:spPr>
        <p:txBody>
          <a:bodyPr wrap="square" rtlCol="0">
            <a:spAutoFit/>
          </a:bodyPr>
          <a:lstStyle/>
          <a:p>
            <a:r>
              <a:rPr lang="en-IN" b="1" dirty="0">
                <a:solidFill>
                  <a:schemeClr val="bg1"/>
                </a:solidFill>
              </a:rPr>
              <a:t>vi : (6,3)</a:t>
            </a:r>
          </a:p>
          <a:p>
            <a:r>
              <a:rPr lang="en-IN" b="1" dirty="0" err="1">
                <a:solidFill>
                  <a:schemeClr val="bg1"/>
                </a:solidFill>
              </a:rPr>
              <a:t>vj</a:t>
            </a:r>
            <a:r>
              <a:rPr lang="en-IN" b="1" dirty="0">
                <a:solidFill>
                  <a:schemeClr val="bg1"/>
                </a:solidFill>
              </a:rPr>
              <a:t> : (1,3)</a:t>
            </a:r>
          </a:p>
          <a:p>
            <a:endParaRPr lang="en-IN" b="1" dirty="0">
              <a:solidFill>
                <a:schemeClr val="bg1"/>
              </a:solidFill>
            </a:endParaRPr>
          </a:p>
          <a:p>
            <a:r>
              <a:rPr lang="en-IN" b="1" dirty="0">
                <a:solidFill>
                  <a:schemeClr val="bg1"/>
                </a:solidFill>
              </a:rPr>
              <a:t>Dimension 1 : 6&gt;1</a:t>
            </a:r>
          </a:p>
          <a:p>
            <a:endParaRPr lang="en-IN" b="1" dirty="0">
              <a:solidFill>
                <a:schemeClr val="bg1"/>
              </a:solidFill>
            </a:endParaRPr>
          </a:p>
          <a:p>
            <a:r>
              <a:rPr lang="en-IN" b="1" dirty="0">
                <a:solidFill>
                  <a:schemeClr val="bg1"/>
                </a:solidFill>
              </a:rPr>
              <a:t>Dimension 2: 3&gt;=3</a:t>
            </a:r>
          </a:p>
          <a:p>
            <a:endParaRPr lang="en-IN" b="1" dirty="0">
              <a:solidFill>
                <a:schemeClr val="bg1"/>
              </a:solidFill>
            </a:endParaRPr>
          </a:p>
          <a:p>
            <a:r>
              <a:rPr lang="en-IN" b="1" dirty="0">
                <a:solidFill>
                  <a:schemeClr val="bg1"/>
                </a:solidFill>
              </a:rPr>
              <a:t>Hence vi dominates </a:t>
            </a:r>
            <a:r>
              <a:rPr lang="en-IN" b="1" dirty="0" err="1">
                <a:solidFill>
                  <a:schemeClr val="bg1"/>
                </a:solidFill>
              </a:rPr>
              <a:t>vj</a:t>
            </a:r>
            <a:endParaRPr lang="en-IN" b="1" dirty="0">
              <a:solidFill>
                <a:schemeClr val="bg1"/>
              </a:solidFill>
            </a:endParaRPr>
          </a:p>
        </p:txBody>
      </p:sp>
      <p:sp>
        <p:nvSpPr>
          <p:cNvPr id="12" name="TextBox 11">
            <a:extLst>
              <a:ext uri="{FF2B5EF4-FFF2-40B4-BE49-F238E27FC236}">
                <a16:creationId xmlns:a16="http://schemas.microsoft.com/office/drawing/2014/main" id="{0DCF41D2-1064-AEAA-C725-54455E4E7566}"/>
              </a:ext>
            </a:extLst>
          </p:cNvPr>
          <p:cNvSpPr txBox="1"/>
          <p:nvPr/>
        </p:nvSpPr>
        <p:spPr>
          <a:xfrm>
            <a:off x="5101165" y="2279639"/>
            <a:ext cx="2023535" cy="3416320"/>
          </a:xfrm>
          <a:prstGeom prst="rect">
            <a:avLst/>
          </a:prstGeom>
          <a:noFill/>
        </p:spPr>
        <p:txBody>
          <a:bodyPr wrap="square" rtlCol="0">
            <a:spAutoFit/>
          </a:bodyPr>
          <a:lstStyle/>
          <a:p>
            <a:r>
              <a:rPr lang="en-IN" b="1" dirty="0">
                <a:solidFill>
                  <a:schemeClr val="bg1"/>
                </a:solidFill>
              </a:rPr>
              <a:t>vi : (6,3)</a:t>
            </a:r>
          </a:p>
          <a:p>
            <a:r>
              <a:rPr lang="en-IN" b="1" dirty="0" err="1">
                <a:solidFill>
                  <a:schemeClr val="bg1"/>
                </a:solidFill>
              </a:rPr>
              <a:t>vj</a:t>
            </a:r>
            <a:r>
              <a:rPr lang="en-IN" b="1" dirty="0">
                <a:solidFill>
                  <a:schemeClr val="bg1"/>
                </a:solidFill>
              </a:rPr>
              <a:t> : (1,7)</a:t>
            </a:r>
          </a:p>
          <a:p>
            <a:endParaRPr lang="en-IN" b="1" dirty="0">
              <a:solidFill>
                <a:schemeClr val="bg1"/>
              </a:solidFill>
            </a:endParaRPr>
          </a:p>
          <a:p>
            <a:r>
              <a:rPr lang="en-IN" b="1" dirty="0">
                <a:solidFill>
                  <a:schemeClr val="bg1"/>
                </a:solidFill>
              </a:rPr>
              <a:t>Dimension 1 : 6&gt;1</a:t>
            </a:r>
          </a:p>
          <a:p>
            <a:endParaRPr lang="en-IN" b="1" dirty="0">
              <a:solidFill>
                <a:schemeClr val="bg1"/>
              </a:solidFill>
            </a:endParaRPr>
          </a:p>
          <a:p>
            <a:r>
              <a:rPr lang="en-IN" b="1" dirty="0">
                <a:solidFill>
                  <a:schemeClr val="bg1"/>
                </a:solidFill>
              </a:rPr>
              <a:t>Dimension 2: 7&gt;3</a:t>
            </a:r>
          </a:p>
          <a:p>
            <a:endParaRPr lang="en-IN" b="1" dirty="0">
              <a:solidFill>
                <a:schemeClr val="bg1"/>
              </a:solidFill>
            </a:endParaRPr>
          </a:p>
          <a:p>
            <a:r>
              <a:rPr lang="en-IN" b="1" dirty="0">
                <a:solidFill>
                  <a:schemeClr val="bg1"/>
                </a:solidFill>
              </a:rPr>
              <a:t>Neither vi dominates </a:t>
            </a:r>
            <a:r>
              <a:rPr lang="en-IN" b="1" dirty="0" err="1">
                <a:solidFill>
                  <a:schemeClr val="bg1"/>
                </a:solidFill>
              </a:rPr>
              <a:t>vj</a:t>
            </a:r>
            <a:r>
              <a:rPr lang="en-IN" b="1" dirty="0">
                <a:solidFill>
                  <a:schemeClr val="bg1"/>
                </a:solidFill>
              </a:rPr>
              <a:t> or </a:t>
            </a:r>
            <a:r>
              <a:rPr lang="en-IN" b="1" dirty="0" err="1">
                <a:solidFill>
                  <a:schemeClr val="bg1"/>
                </a:solidFill>
              </a:rPr>
              <a:t>vj</a:t>
            </a:r>
            <a:r>
              <a:rPr lang="en-IN" b="1" dirty="0">
                <a:solidFill>
                  <a:schemeClr val="bg1"/>
                </a:solidFill>
              </a:rPr>
              <a:t> dominates vi -&gt; Non-Dominating Condition</a:t>
            </a:r>
          </a:p>
        </p:txBody>
      </p:sp>
    </p:spTree>
    <p:extLst>
      <p:ext uri="{BB962C8B-B14F-4D97-AF65-F5344CB8AC3E}">
        <p14:creationId xmlns:p14="http://schemas.microsoft.com/office/powerpoint/2010/main" val="623939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3539-86B7-B9F2-E1E4-5F517DEE14CD}"/>
              </a:ext>
            </a:extLst>
          </p:cNvPr>
          <p:cNvSpPr>
            <a:spLocks noGrp="1"/>
          </p:cNvSpPr>
          <p:nvPr>
            <p:ph type="title"/>
          </p:nvPr>
        </p:nvSpPr>
        <p:spPr>
          <a:xfrm>
            <a:off x="530290" y="0"/>
            <a:ext cx="10515600" cy="1325563"/>
          </a:xfrm>
        </p:spPr>
        <p:txBody>
          <a:bodyPr>
            <a:normAutofit/>
          </a:bodyPr>
          <a:lstStyle/>
          <a:p>
            <a:pPr algn="ctr"/>
            <a:r>
              <a:rPr lang="en-US" sz="3600" dirty="0"/>
              <a:t>Onlooker bee phase:</a:t>
            </a:r>
            <a:endParaRPr lang="en-IN" sz="3600" dirty="0"/>
          </a:p>
        </p:txBody>
      </p:sp>
      <p:graphicFrame>
        <p:nvGraphicFramePr>
          <p:cNvPr id="5" name="Content Placeholder 3">
            <a:extLst>
              <a:ext uri="{FF2B5EF4-FFF2-40B4-BE49-F238E27FC236}">
                <a16:creationId xmlns:a16="http://schemas.microsoft.com/office/drawing/2014/main" id="{A7D8B582-7F54-F4D1-2D6E-1C30704C50B6}"/>
              </a:ext>
            </a:extLst>
          </p:cNvPr>
          <p:cNvGraphicFramePr>
            <a:graphicFrameLocks/>
          </p:cNvGraphicFramePr>
          <p:nvPr>
            <p:extLst>
              <p:ext uri="{D42A27DB-BD31-4B8C-83A1-F6EECF244321}">
                <p14:modId xmlns:p14="http://schemas.microsoft.com/office/powerpoint/2010/main" val="975889905"/>
              </p:ext>
            </p:extLst>
          </p:nvPr>
        </p:nvGraphicFramePr>
        <p:xfrm>
          <a:off x="1108200" y="813066"/>
          <a:ext cx="9975600" cy="5849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01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E73E-AA54-BA18-4AA7-4529A6DC512B}"/>
              </a:ext>
            </a:extLst>
          </p:cNvPr>
          <p:cNvSpPr>
            <a:spLocks noGrp="1"/>
          </p:cNvSpPr>
          <p:nvPr>
            <p:ph type="title"/>
          </p:nvPr>
        </p:nvSpPr>
        <p:spPr/>
        <p:txBody>
          <a:bodyPr/>
          <a:lstStyle/>
          <a:p>
            <a:pPr algn="ctr"/>
            <a:r>
              <a:rPr lang="en-US" dirty="0"/>
              <a:t>Probability value Calculation</a:t>
            </a:r>
            <a:endParaRPr lang="en-IN" dirty="0"/>
          </a:p>
        </p:txBody>
      </p:sp>
      <p:pic>
        <p:nvPicPr>
          <p:cNvPr id="5" name="Content Placeholder 4">
            <a:extLst>
              <a:ext uri="{FF2B5EF4-FFF2-40B4-BE49-F238E27FC236}">
                <a16:creationId xmlns:a16="http://schemas.microsoft.com/office/drawing/2014/main" id="{A7A1FE22-2A45-82F8-71FF-09C206D257A4}"/>
              </a:ext>
            </a:extLst>
          </p:cNvPr>
          <p:cNvPicPr>
            <a:picLocks noGrp="1" noChangeAspect="1"/>
          </p:cNvPicPr>
          <p:nvPr>
            <p:ph idx="1"/>
          </p:nvPr>
        </p:nvPicPr>
        <p:blipFill>
          <a:blip r:embed="rId2"/>
          <a:stretch>
            <a:fillRect/>
          </a:stretch>
        </p:blipFill>
        <p:spPr>
          <a:xfrm>
            <a:off x="753533" y="2079208"/>
            <a:ext cx="10515600" cy="2851984"/>
          </a:xfrm>
        </p:spPr>
      </p:pic>
    </p:spTree>
    <p:extLst>
      <p:ext uri="{BB962C8B-B14F-4D97-AF65-F5344CB8AC3E}">
        <p14:creationId xmlns:p14="http://schemas.microsoft.com/office/powerpoint/2010/main" val="2812096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6473-0634-B415-C893-C747766ACB8F}"/>
              </a:ext>
            </a:extLst>
          </p:cNvPr>
          <p:cNvSpPr>
            <a:spLocks noGrp="1"/>
          </p:cNvSpPr>
          <p:nvPr>
            <p:ph type="title"/>
          </p:nvPr>
        </p:nvSpPr>
        <p:spPr/>
        <p:txBody>
          <a:bodyPr/>
          <a:lstStyle/>
          <a:p>
            <a:pPr algn="ctr"/>
            <a:r>
              <a:rPr lang="en-IN"/>
              <a:t>Roulette Wheel Selection</a:t>
            </a:r>
            <a:endParaRPr lang="en-IN" dirty="0"/>
          </a:p>
        </p:txBody>
      </p:sp>
      <p:sp>
        <p:nvSpPr>
          <p:cNvPr id="3" name="Content Placeholder 2">
            <a:extLst>
              <a:ext uri="{FF2B5EF4-FFF2-40B4-BE49-F238E27FC236}">
                <a16:creationId xmlns:a16="http://schemas.microsoft.com/office/drawing/2014/main" id="{9504E473-11A2-C35F-F686-62B09392C9BD}"/>
              </a:ext>
            </a:extLst>
          </p:cNvPr>
          <p:cNvSpPr>
            <a:spLocks noGrp="1"/>
          </p:cNvSpPr>
          <p:nvPr>
            <p:ph idx="1"/>
          </p:nvPr>
        </p:nvSpPr>
        <p:spPr>
          <a:xfrm>
            <a:off x="96077" y="1547330"/>
            <a:ext cx="6086061" cy="5310670"/>
          </a:xfrm>
        </p:spPr>
        <p:txBody>
          <a:bodyPr>
            <a:normAutofit fontScale="92500" lnSpcReduction="10000"/>
          </a:bodyPr>
          <a:lstStyle/>
          <a:p>
            <a:r>
              <a:rPr lang="en-US" dirty="0">
                <a:solidFill>
                  <a:srgbClr val="0D0D0D"/>
                </a:solidFill>
                <a:latin typeface="Söhne"/>
              </a:rPr>
              <a:t>Probability </a:t>
            </a:r>
            <a:r>
              <a:rPr lang="en-US" b="0" i="0" dirty="0">
                <a:solidFill>
                  <a:srgbClr val="0D0D0D"/>
                </a:solidFill>
                <a:effectLst/>
                <a:latin typeface="Söhne"/>
              </a:rPr>
              <a:t>of selecting an individual is directly proportional to its fitness value </a:t>
            </a:r>
            <a:r>
              <a:rPr lang="en-US" b="1" i="0" u="sng" dirty="0">
                <a:solidFill>
                  <a:srgbClr val="0D0D0D"/>
                </a:solidFill>
                <a:effectLst/>
                <a:latin typeface="Söhne"/>
              </a:rPr>
              <a:t>relative</a:t>
            </a:r>
            <a:r>
              <a:rPr lang="en-US" b="0" i="0" dirty="0">
                <a:solidFill>
                  <a:srgbClr val="0D0D0D"/>
                </a:solidFill>
                <a:effectLst/>
                <a:latin typeface="Söhne"/>
              </a:rPr>
              <a:t> to the total fitness of the population. </a:t>
            </a:r>
          </a:p>
          <a:p>
            <a:r>
              <a:rPr lang="en-US" b="0" i="0" dirty="0">
                <a:solidFill>
                  <a:srgbClr val="0D0D0D"/>
                </a:solidFill>
                <a:effectLst/>
                <a:latin typeface="Söhne"/>
              </a:rPr>
              <a:t>Think of it as a roulette wheel where </a:t>
            </a:r>
            <a:r>
              <a:rPr lang="en-US" b="1" i="0" u="sng" dirty="0">
                <a:solidFill>
                  <a:srgbClr val="0D0D0D"/>
                </a:solidFill>
                <a:effectLst/>
                <a:latin typeface="Söhne"/>
              </a:rPr>
              <a:t>each individual occupies a portion</a:t>
            </a:r>
            <a:r>
              <a:rPr lang="en-US" b="0" i="0" dirty="0">
                <a:solidFill>
                  <a:srgbClr val="0D0D0D"/>
                </a:solidFill>
                <a:effectLst/>
                <a:latin typeface="Söhne"/>
              </a:rPr>
              <a:t> of the wheel's circumference proportional to its fitness.</a:t>
            </a:r>
          </a:p>
          <a:p>
            <a:r>
              <a:rPr lang="en-US" b="0" i="0" dirty="0">
                <a:solidFill>
                  <a:srgbClr val="0D0D0D"/>
                </a:solidFill>
                <a:effectLst/>
                <a:latin typeface="Söhne"/>
              </a:rPr>
              <a:t>Roulette Wheel Selection favors individuals with higher fitness values, but it still allows less fit individuals to have a chance of being selected. </a:t>
            </a:r>
          </a:p>
          <a:p>
            <a:r>
              <a:rPr lang="en-US" b="0" i="0" dirty="0">
                <a:solidFill>
                  <a:srgbClr val="0D0D0D"/>
                </a:solidFill>
                <a:effectLst/>
                <a:latin typeface="Söhne"/>
              </a:rPr>
              <a:t>This helps </a:t>
            </a:r>
            <a:r>
              <a:rPr lang="en-US" b="1" i="0" u="sng" dirty="0">
                <a:solidFill>
                  <a:srgbClr val="FF0000"/>
                </a:solidFill>
                <a:effectLst/>
                <a:latin typeface="Söhne"/>
              </a:rPr>
              <a:t>maintain diversity </a:t>
            </a:r>
            <a:r>
              <a:rPr lang="en-US" b="0" i="0" dirty="0">
                <a:solidFill>
                  <a:srgbClr val="0D0D0D"/>
                </a:solidFill>
                <a:effectLst/>
                <a:latin typeface="Söhne"/>
              </a:rPr>
              <a:t>in the population and prevents </a:t>
            </a:r>
            <a:r>
              <a:rPr lang="en-US" b="1" i="0" u="sng" dirty="0">
                <a:solidFill>
                  <a:srgbClr val="FF0000"/>
                </a:solidFill>
                <a:effectLst/>
                <a:latin typeface="Söhne"/>
              </a:rPr>
              <a:t>premature convergence </a:t>
            </a:r>
            <a:r>
              <a:rPr lang="en-US" b="0" i="0" dirty="0">
                <a:solidFill>
                  <a:srgbClr val="0D0D0D"/>
                </a:solidFill>
                <a:effectLst/>
                <a:latin typeface="Söhne"/>
              </a:rPr>
              <a:t>to a suboptimal solution.</a:t>
            </a:r>
            <a:endParaRPr lang="en-IN" dirty="0"/>
          </a:p>
        </p:txBody>
      </p:sp>
      <p:pic>
        <p:nvPicPr>
          <p:cNvPr id="2050" name="Picture 2" descr="GA Roulette wheel selection">
            <a:extLst>
              <a:ext uri="{FF2B5EF4-FFF2-40B4-BE49-F238E27FC236}">
                <a16:creationId xmlns:a16="http://schemas.microsoft.com/office/drawing/2014/main" id="{58D0D67B-25B0-E2B7-FF0E-C51E4A2FF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052" y="1547330"/>
            <a:ext cx="5494148" cy="504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09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79AA-F517-2886-4A7C-38557E730F99}"/>
              </a:ext>
            </a:extLst>
          </p:cNvPr>
          <p:cNvSpPr>
            <a:spLocks noGrp="1"/>
          </p:cNvSpPr>
          <p:nvPr>
            <p:ph type="title"/>
          </p:nvPr>
        </p:nvSpPr>
        <p:spPr/>
        <p:txBody>
          <a:bodyPr/>
          <a:lstStyle/>
          <a:p>
            <a:pPr algn="ctr"/>
            <a:r>
              <a:rPr lang="en-US" dirty="0"/>
              <a:t>Algorithm for Roulette Wheel Selection</a:t>
            </a:r>
            <a:endParaRPr lang="en-IN" dirty="0"/>
          </a:p>
        </p:txBody>
      </p:sp>
      <p:pic>
        <p:nvPicPr>
          <p:cNvPr id="5" name="Content Placeholder 4">
            <a:extLst>
              <a:ext uri="{FF2B5EF4-FFF2-40B4-BE49-F238E27FC236}">
                <a16:creationId xmlns:a16="http://schemas.microsoft.com/office/drawing/2014/main" id="{5236A58E-29C5-4031-4C18-2643E3115FBC}"/>
              </a:ext>
            </a:extLst>
          </p:cNvPr>
          <p:cNvPicPr>
            <a:picLocks noGrp="1" noChangeAspect="1"/>
          </p:cNvPicPr>
          <p:nvPr>
            <p:ph idx="1"/>
          </p:nvPr>
        </p:nvPicPr>
        <p:blipFill>
          <a:blip r:embed="rId2"/>
          <a:stretch>
            <a:fillRect/>
          </a:stretch>
        </p:blipFill>
        <p:spPr>
          <a:xfrm>
            <a:off x="1664943" y="1690688"/>
            <a:ext cx="9988550" cy="4351047"/>
          </a:xfrm>
        </p:spPr>
      </p:pic>
    </p:spTree>
    <p:extLst>
      <p:ext uri="{BB962C8B-B14F-4D97-AF65-F5344CB8AC3E}">
        <p14:creationId xmlns:p14="http://schemas.microsoft.com/office/powerpoint/2010/main" val="3364611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23E43-6427-E14C-3A76-A0AED8E48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21B51-EC7D-61B6-4617-04C65AB19961}"/>
              </a:ext>
            </a:extLst>
          </p:cNvPr>
          <p:cNvSpPr>
            <a:spLocks noGrp="1"/>
          </p:cNvSpPr>
          <p:nvPr>
            <p:ph type="title"/>
          </p:nvPr>
        </p:nvSpPr>
        <p:spPr>
          <a:xfrm>
            <a:off x="963505" y="0"/>
            <a:ext cx="9955383" cy="790470"/>
          </a:xfrm>
        </p:spPr>
        <p:txBody>
          <a:bodyPr>
            <a:normAutofit/>
          </a:bodyPr>
          <a:lstStyle/>
          <a:p>
            <a:pPr algn="ctr"/>
            <a:r>
              <a:rPr lang="en-US" sz="3600" dirty="0"/>
              <a:t>Scout bee phase:</a:t>
            </a:r>
            <a:endParaRPr lang="en-IN" sz="3600" dirty="0"/>
          </a:p>
        </p:txBody>
      </p:sp>
      <p:graphicFrame>
        <p:nvGraphicFramePr>
          <p:cNvPr id="5" name="Content Placeholder 3">
            <a:extLst>
              <a:ext uri="{FF2B5EF4-FFF2-40B4-BE49-F238E27FC236}">
                <a16:creationId xmlns:a16="http://schemas.microsoft.com/office/drawing/2014/main" id="{A1F8155A-2771-E3A1-E755-FFBAC90B697D}"/>
              </a:ext>
            </a:extLst>
          </p:cNvPr>
          <p:cNvGraphicFramePr>
            <a:graphicFrameLocks/>
          </p:cNvGraphicFramePr>
          <p:nvPr>
            <p:extLst>
              <p:ext uri="{D42A27DB-BD31-4B8C-83A1-F6EECF244321}">
                <p14:modId xmlns:p14="http://schemas.microsoft.com/office/powerpoint/2010/main" val="4205698572"/>
              </p:ext>
            </p:extLst>
          </p:nvPr>
        </p:nvGraphicFramePr>
        <p:xfrm>
          <a:off x="1108200" y="790470"/>
          <a:ext cx="9975600" cy="5849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884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1317-4BA1-DB22-6E02-804538E19804}"/>
              </a:ext>
            </a:extLst>
          </p:cNvPr>
          <p:cNvSpPr>
            <a:spLocks noGrp="1"/>
          </p:cNvSpPr>
          <p:nvPr>
            <p:ph type="title"/>
          </p:nvPr>
        </p:nvSpPr>
        <p:spPr>
          <a:xfrm>
            <a:off x="838200" y="0"/>
            <a:ext cx="10515600" cy="1325563"/>
          </a:xfrm>
        </p:spPr>
        <p:txBody>
          <a:bodyPr>
            <a:normAutofit/>
          </a:bodyPr>
          <a:lstStyle/>
          <a:p>
            <a:pPr algn="ctr"/>
            <a:r>
              <a:rPr lang="en-US" sz="3600"/>
              <a:t>Architecture </a:t>
            </a:r>
            <a:r>
              <a:rPr lang="en-US" sz="3600" dirty="0"/>
              <a:t>Diagram</a:t>
            </a:r>
            <a:endParaRPr lang="en-IN" sz="3600" dirty="0"/>
          </a:p>
        </p:txBody>
      </p:sp>
      <p:pic>
        <p:nvPicPr>
          <p:cNvPr id="5" name="Content Placeholder 4">
            <a:extLst>
              <a:ext uri="{FF2B5EF4-FFF2-40B4-BE49-F238E27FC236}">
                <a16:creationId xmlns:a16="http://schemas.microsoft.com/office/drawing/2014/main" id="{D948EA0E-F16C-8A4E-CDC5-6DB01E9913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74"/>
          <a:stretch/>
        </p:blipFill>
        <p:spPr>
          <a:xfrm>
            <a:off x="1713739" y="1202014"/>
            <a:ext cx="8764521" cy="5318853"/>
          </a:xfrm>
        </p:spPr>
      </p:pic>
    </p:spTree>
    <p:extLst>
      <p:ext uri="{BB962C8B-B14F-4D97-AF65-F5344CB8AC3E}">
        <p14:creationId xmlns:p14="http://schemas.microsoft.com/office/powerpoint/2010/main" val="686494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DC2D-0753-E1A9-F829-7BE94A4F56F7}"/>
              </a:ext>
            </a:extLst>
          </p:cNvPr>
          <p:cNvSpPr>
            <a:spLocks noGrp="1"/>
          </p:cNvSpPr>
          <p:nvPr>
            <p:ph type="title"/>
          </p:nvPr>
        </p:nvSpPr>
        <p:spPr/>
        <p:txBody>
          <a:bodyPr/>
          <a:lstStyle/>
          <a:p>
            <a:pPr algn="ctr"/>
            <a:r>
              <a:rPr lang="en-US" dirty="0"/>
              <a:t>What is pareto front?</a:t>
            </a:r>
            <a:endParaRPr lang="en-IN" dirty="0"/>
          </a:p>
        </p:txBody>
      </p:sp>
      <p:sp>
        <p:nvSpPr>
          <p:cNvPr id="3" name="Content Placeholder 2">
            <a:extLst>
              <a:ext uri="{FF2B5EF4-FFF2-40B4-BE49-F238E27FC236}">
                <a16:creationId xmlns:a16="http://schemas.microsoft.com/office/drawing/2014/main" id="{9D7E95E2-55A4-7614-0291-8BEF4FA41DBF}"/>
              </a:ext>
            </a:extLst>
          </p:cNvPr>
          <p:cNvSpPr>
            <a:spLocks noGrp="1"/>
          </p:cNvSpPr>
          <p:nvPr>
            <p:ph idx="1"/>
          </p:nvPr>
        </p:nvSpPr>
        <p:spPr>
          <a:xfrm>
            <a:off x="451338" y="1541585"/>
            <a:ext cx="6992815" cy="5027489"/>
          </a:xfrm>
        </p:spPr>
        <p:txBody>
          <a:bodyPr>
            <a:normAutofit lnSpcReduction="10000"/>
          </a:bodyPr>
          <a:lstStyle/>
          <a:p>
            <a:pPr algn="l"/>
            <a:r>
              <a:rPr lang="en-US" b="0" i="0" dirty="0">
                <a:solidFill>
                  <a:srgbClr val="0D0D0D"/>
                </a:solidFill>
                <a:effectLst/>
                <a:latin typeface="Söhne"/>
              </a:rPr>
              <a:t>We have </a:t>
            </a:r>
            <a:r>
              <a:rPr lang="en-US" b="1" u="sng" dirty="0"/>
              <a:t>multiple </a:t>
            </a:r>
            <a:r>
              <a:rPr lang="en-US" b="1" u="sng" dirty="0">
                <a:solidFill>
                  <a:srgbClr val="FF0000"/>
                </a:solidFill>
              </a:rPr>
              <a:t>conflicting</a:t>
            </a:r>
            <a:r>
              <a:rPr lang="en-US" b="1" u="sng" dirty="0"/>
              <a:t> objectives </a:t>
            </a:r>
            <a:r>
              <a:rPr lang="en-US" b="0" i="0" dirty="0">
                <a:solidFill>
                  <a:srgbClr val="0D0D0D"/>
                </a:solidFill>
                <a:effectLst/>
                <a:latin typeface="Söhne"/>
              </a:rPr>
              <a:t>that you want to optimize simultaneously. </a:t>
            </a:r>
          </a:p>
          <a:p>
            <a:pPr algn="l"/>
            <a:r>
              <a:rPr lang="en-US" b="0" i="0" dirty="0">
                <a:solidFill>
                  <a:srgbClr val="0D0D0D"/>
                </a:solidFill>
                <a:effectLst/>
                <a:latin typeface="Söhne"/>
              </a:rPr>
              <a:t>The Pareto front consists of solutions that achieve the best trade-offs between these conflicting objectives.</a:t>
            </a:r>
          </a:p>
          <a:p>
            <a:pPr algn="l"/>
            <a:r>
              <a:rPr lang="en-US" b="0" i="0" dirty="0">
                <a:solidFill>
                  <a:srgbClr val="0D0D0D"/>
                </a:solidFill>
                <a:effectLst/>
                <a:latin typeface="Söhne"/>
              </a:rPr>
              <a:t>A solution is considered </a:t>
            </a:r>
            <a:r>
              <a:rPr lang="en-US" b="1" i="0" u="sng" dirty="0">
                <a:solidFill>
                  <a:srgbClr val="0D0D0D"/>
                </a:solidFill>
                <a:effectLst/>
                <a:latin typeface="Söhne"/>
              </a:rPr>
              <a:t>Pareto optimal </a:t>
            </a:r>
            <a:r>
              <a:rPr lang="en-US" b="0" i="0" dirty="0">
                <a:solidFill>
                  <a:srgbClr val="0D0D0D"/>
                </a:solidFill>
                <a:effectLst/>
                <a:latin typeface="Söhne"/>
              </a:rPr>
              <a:t>if there is </a:t>
            </a:r>
            <a:r>
              <a:rPr lang="en-US" b="1" i="0" dirty="0">
                <a:solidFill>
                  <a:srgbClr val="0D0D0D"/>
                </a:solidFill>
                <a:effectLst/>
                <a:latin typeface="Söhne"/>
              </a:rPr>
              <a:t>no other solution </a:t>
            </a:r>
            <a:r>
              <a:rPr lang="en-US" b="0" i="0" dirty="0">
                <a:solidFill>
                  <a:srgbClr val="0D0D0D"/>
                </a:solidFill>
                <a:effectLst/>
                <a:latin typeface="Söhne"/>
              </a:rPr>
              <a:t>that is better in </a:t>
            </a:r>
            <a:r>
              <a:rPr lang="en-US" b="1" i="0" u="sng" dirty="0">
                <a:solidFill>
                  <a:srgbClr val="FF0000"/>
                </a:solidFill>
                <a:effectLst/>
                <a:highlight>
                  <a:srgbClr val="FFFF00"/>
                </a:highlight>
                <a:latin typeface="Söhne"/>
              </a:rPr>
              <a:t>all</a:t>
            </a:r>
            <a:r>
              <a:rPr lang="en-US" b="0" i="0" dirty="0">
                <a:solidFill>
                  <a:srgbClr val="0D0D0D"/>
                </a:solidFill>
                <a:effectLst/>
                <a:latin typeface="Söhne"/>
              </a:rPr>
              <a:t> objectives. </a:t>
            </a:r>
          </a:p>
          <a:p>
            <a:pPr algn="l"/>
            <a:r>
              <a:rPr lang="en-US" b="0" i="0" dirty="0">
                <a:solidFill>
                  <a:srgbClr val="0D0D0D"/>
                </a:solidFill>
                <a:effectLst/>
                <a:latin typeface="Söhne"/>
              </a:rPr>
              <a:t>The Pareto front, then, represents the </a:t>
            </a:r>
            <a:r>
              <a:rPr lang="en-US" b="1" i="0" dirty="0">
                <a:solidFill>
                  <a:srgbClr val="FF0000"/>
                </a:solidFill>
                <a:effectLst/>
                <a:latin typeface="Söhne"/>
              </a:rPr>
              <a:t>boundary</a:t>
            </a:r>
            <a:r>
              <a:rPr lang="en-US" b="0" i="0" dirty="0">
                <a:solidFill>
                  <a:srgbClr val="0D0D0D"/>
                </a:solidFill>
                <a:effectLst/>
                <a:latin typeface="Söhne"/>
              </a:rPr>
              <a:t> of the objective space where no further improvement in one objective can be made </a:t>
            </a:r>
            <a:r>
              <a:rPr lang="en-US" b="1" i="0" u="sng" dirty="0">
                <a:solidFill>
                  <a:srgbClr val="0D0D0D"/>
                </a:solidFill>
                <a:effectLst/>
                <a:latin typeface="Söhne"/>
              </a:rPr>
              <a:t>without sacrificing </a:t>
            </a:r>
            <a:r>
              <a:rPr lang="en-US" b="0" i="0" dirty="0">
                <a:solidFill>
                  <a:srgbClr val="0D0D0D"/>
                </a:solidFill>
                <a:effectLst/>
                <a:latin typeface="Söhne"/>
              </a:rPr>
              <a:t>another objective.</a:t>
            </a:r>
          </a:p>
          <a:p>
            <a:endParaRPr lang="en-IN" dirty="0"/>
          </a:p>
        </p:txBody>
      </p:sp>
      <p:pic>
        <p:nvPicPr>
          <p:cNvPr id="8" name="Picture 7">
            <a:extLst>
              <a:ext uri="{FF2B5EF4-FFF2-40B4-BE49-F238E27FC236}">
                <a16:creationId xmlns:a16="http://schemas.microsoft.com/office/drawing/2014/main" id="{DD11AEF5-03EC-3D22-B333-BDC1FCA04390}"/>
              </a:ext>
            </a:extLst>
          </p:cNvPr>
          <p:cNvPicPr>
            <a:picLocks noChangeAspect="1"/>
          </p:cNvPicPr>
          <p:nvPr/>
        </p:nvPicPr>
        <p:blipFill>
          <a:blip r:embed="rId2"/>
          <a:stretch>
            <a:fillRect/>
          </a:stretch>
        </p:blipFill>
        <p:spPr>
          <a:xfrm>
            <a:off x="7556388" y="1751502"/>
            <a:ext cx="4283148" cy="4321052"/>
          </a:xfrm>
          <a:prstGeom prst="rect">
            <a:avLst/>
          </a:prstGeom>
        </p:spPr>
      </p:pic>
    </p:spTree>
    <p:extLst>
      <p:ext uri="{BB962C8B-B14F-4D97-AF65-F5344CB8AC3E}">
        <p14:creationId xmlns:p14="http://schemas.microsoft.com/office/powerpoint/2010/main" val="206063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D87E-708F-5AF0-F7F4-2B4C48F88394}"/>
              </a:ext>
            </a:extLst>
          </p:cNvPr>
          <p:cNvSpPr>
            <a:spLocks noGrp="1"/>
          </p:cNvSpPr>
          <p:nvPr>
            <p:ph type="title"/>
          </p:nvPr>
        </p:nvSpPr>
        <p:spPr/>
        <p:txBody>
          <a:bodyPr>
            <a:normAutofit/>
          </a:bodyPr>
          <a:lstStyle/>
          <a:p>
            <a:pPr algn="ctr"/>
            <a:r>
              <a:rPr lang="en-US" sz="3600" dirty="0"/>
              <a:t>Problem Formulation:</a:t>
            </a:r>
            <a:endParaRPr lang="en-IN" sz="3600" dirty="0"/>
          </a:p>
        </p:txBody>
      </p:sp>
      <p:graphicFrame>
        <p:nvGraphicFramePr>
          <p:cNvPr id="4" name="Content Placeholder 3">
            <a:extLst>
              <a:ext uri="{FF2B5EF4-FFF2-40B4-BE49-F238E27FC236}">
                <a16:creationId xmlns:a16="http://schemas.microsoft.com/office/drawing/2014/main" id="{77131D3E-FCD5-E63D-D3BD-C284CCDD9E70}"/>
              </a:ext>
            </a:extLst>
          </p:cNvPr>
          <p:cNvGraphicFramePr>
            <a:graphicFrameLocks noGrp="1"/>
          </p:cNvGraphicFramePr>
          <p:nvPr>
            <p:ph idx="1"/>
            <p:extLst>
              <p:ext uri="{D42A27DB-BD31-4B8C-83A1-F6EECF244321}">
                <p14:modId xmlns:p14="http://schemas.microsoft.com/office/powerpoint/2010/main" val="14552068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2298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8F33-8486-954C-CB93-110A48BCECE3}"/>
              </a:ext>
            </a:extLst>
          </p:cNvPr>
          <p:cNvSpPr>
            <a:spLocks noGrp="1"/>
          </p:cNvSpPr>
          <p:nvPr>
            <p:ph type="title"/>
          </p:nvPr>
        </p:nvSpPr>
        <p:spPr/>
        <p:txBody>
          <a:bodyPr/>
          <a:lstStyle/>
          <a:p>
            <a:pPr algn="ctr"/>
            <a:r>
              <a:rPr lang="en-US" dirty="0"/>
              <a:t>Ranking and Crowding Procedure</a:t>
            </a:r>
            <a:endParaRPr lang="en-IN" dirty="0"/>
          </a:p>
        </p:txBody>
      </p:sp>
      <p:graphicFrame>
        <p:nvGraphicFramePr>
          <p:cNvPr id="5" name="Content Placeholder 4">
            <a:extLst>
              <a:ext uri="{FF2B5EF4-FFF2-40B4-BE49-F238E27FC236}">
                <a16:creationId xmlns:a16="http://schemas.microsoft.com/office/drawing/2014/main" id="{8B9D1143-B9E3-4243-BC1F-50EAF3F43120}"/>
              </a:ext>
            </a:extLst>
          </p:cNvPr>
          <p:cNvGraphicFramePr>
            <a:graphicFrameLocks noGrp="1"/>
          </p:cNvGraphicFramePr>
          <p:nvPr>
            <p:ph idx="1"/>
            <p:extLst>
              <p:ext uri="{D42A27DB-BD31-4B8C-83A1-F6EECF244321}">
                <p14:modId xmlns:p14="http://schemas.microsoft.com/office/powerpoint/2010/main" val="3376469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158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32CB-A7FD-A27A-B62D-B1880DD58253}"/>
              </a:ext>
            </a:extLst>
          </p:cNvPr>
          <p:cNvSpPr>
            <a:spLocks noGrp="1"/>
          </p:cNvSpPr>
          <p:nvPr>
            <p:ph type="title"/>
          </p:nvPr>
        </p:nvSpPr>
        <p:spPr>
          <a:xfrm>
            <a:off x="838200" y="-92075"/>
            <a:ext cx="10515600" cy="1325563"/>
          </a:xfrm>
        </p:spPr>
        <p:txBody>
          <a:bodyPr>
            <a:normAutofit/>
          </a:bodyPr>
          <a:lstStyle/>
          <a:p>
            <a:pPr algn="ctr"/>
            <a:r>
              <a:rPr lang="en-IN" sz="3600" dirty="0"/>
              <a:t>Ranking</a:t>
            </a:r>
          </a:p>
        </p:txBody>
      </p:sp>
      <p:sp>
        <p:nvSpPr>
          <p:cNvPr id="3" name="Content Placeholder 2">
            <a:extLst>
              <a:ext uri="{FF2B5EF4-FFF2-40B4-BE49-F238E27FC236}">
                <a16:creationId xmlns:a16="http://schemas.microsoft.com/office/drawing/2014/main" id="{424885C0-78D1-1C49-85FE-16E14147C6A8}"/>
              </a:ext>
            </a:extLst>
          </p:cNvPr>
          <p:cNvSpPr>
            <a:spLocks noGrp="1"/>
          </p:cNvSpPr>
          <p:nvPr>
            <p:ph idx="1"/>
          </p:nvPr>
        </p:nvSpPr>
        <p:spPr>
          <a:xfrm>
            <a:off x="726830" y="1061402"/>
            <a:ext cx="10515600" cy="4351338"/>
          </a:xfrm>
        </p:spPr>
        <p:txBody>
          <a:bodyPr/>
          <a:lstStyle/>
          <a:p>
            <a:r>
              <a:rPr lang="en-IN" dirty="0"/>
              <a:t>Evaluate each solution for both the objective values ( In our case, Coverage and Redundancy )</a:t>
            </a:r>
          </a:p>
        </p:txBody>
      </p:sp>
      <p:graphicFrame>
        <p:nvGraphicFramePr>
          <p:cNvPr id="4" name="Table 3">
            <a:extLst>
              <a:ext uri="{FF2B5EF4-FFF2-40B4-BE49-F238E27FC236}">
                <a16:creationId xmlns:a16="http://schemas.microsoft.com/office/drawing/2014/main" id="{97066AED-65DB-9A81-F79D-A7448BFDB983}"/>
              </a:ext>
            </a:extLst>
          </p:cNvPr>
          <p:cNvGraphicFramePr>
            <a:graphicFrameLocks noGrp="1"/>
          </p:cNvGraphicFramePr>
          <p:nvPr>
            <p:extLst>
              <p:ext uri="{D42A27DB-BD31-4B8C-83A1-F6EECF244321}">
                <p14:modId xmlns:p14="http://schemas.microsoft.com/office/powerpoint/2010/main" val="3153164270"/>
              </p:ext>
            </p:extLst>
          </p:nvPr>
        </p:nvGraphicFramePr>
        <p:xfrm>
          <a:off x="4193878" y="2616164"/>
          <a:ext cx="4216877" cy="4023360"/>
        </p:xfrm>
        <a:graphic>
          <a:graphicData uri="http://schemas.openxmlformats.org/drawingml/2006/table">
            <a:tbl>
              <a:tblPr firstRow="1" bandRow="1">
                <a:tableStyleId>{775DCB02-9BB8-47FD-8907-85C794F793BA}</a:tableStyleId>
              </a:tblPr>
              <a:tblGrid>
                <a:gridCol w="951061">
                  <a:extLst>
                    <a:ext uri="{9D8B030D-6E8A-4147-A177-3AD203B41FA5}">
                      <a16:colId xmlns:a16="http://schemas.microsoft.com/office/drawing/2014/main" val="388036021"/>
                    </a:ext>
                  </a:extLst>
                </a:gridCol>
                <a:gridCol w="1393884">
                  <a:extLst>
                    <a:ext uri="{9D8B030D-6E8A-4147-A177-3AD203B41FA5}">
                      <a16:colId xmlns:a16="http://schemas.microsoft.com/office/drawing/2014/main" val="755636811"/>
                    </a:ext>
                  </a:extLst>
                </a:gridCol>
                <a:gridCol w="1871932">
                  <a:extLst>
                    <a:ext uri="{9D8B030D-6E8A-4147-A177-3AD203B41FA5}">
                      <a16:colId xmlns:a16="http://schemas.microsoft.com/office/drawing/2014/main" val="2889587167"/>
                    </a:ext>
                  </a:extLst>
                </a:gridCol>
              </a:tblGrid>
              <a:tr h="329201">
                <a:tc>
                  <a:txBody>
                    <a:bodyPr/>
                    <a:lstStyle/>
                    <a:p>
                      <a:endParaRPr lang="en-IN" dirty="0"/>
                    </a:p>
                  </a:txBody>
                  <a:tcPr/>
                </a:tc>
                <a:tc>
                  <a:txBody>
                    <a:bodyPr/>
                    <a:lstStyle/>
                    <a:p>
                      <a:r>
                        <a:rPr lang="en-IN" dirty="0"/>
                        <a:t>F1-Coverage</a:t>
                      </a:r>
                    </a:p>
                  </a:txBody>
                  <a:tcPr/>
                </a:tc>
                <a:tc>
                  <a:txBody>
                    <a:bodyPr/>
                    <a:lstStyle/>
                    <a:p>
                      <a:r>
                        <a:rPr lang="en-IN" dirty="0"/>
                        <a:t>F2-Redundancy</a:t>
                      </a:r>
                    </a:p>
                  </a:txBody>
                  <a:tcPr/>
                </a:tc>
                <a:extLst>
                  <a:ext uri="{0D108BD9-81ED-4DB2-BD59-A6C34878D82A}">
                    <a16:rowId xmlns:a16="http://schemas.microsoft.com/office/drawing/2014/main" val="839751666"/>
                  </a:ext>
                </a:extLst>
              </a:tr>
              <a:tr h="329201">
                <a:tc>
                  <a:txBody>
                    <a:bodyPr/>
                    <a:lstStyle/>
                    <a:p>
                      <a:r>
                        <a:rPr lang="en-IN" dirty="0"/>
                        <a:t>M1</a:t>
                      </a:r>
                    </a:p>
                  </a:txBody>
                  <a:tcPr/>
                </a:tc>
                <a:tc>
                  <a:txBody>
                    <a:bodyPr/>
                    <a:lstStyle/>
                    <a:p>
                      <a:r>
                        <a:rPr lang="en-IN" dirty="0"/>
                        <a:t>0.178</a:t>
                      </a:r>
                    </a:p>
                  </a:txBody>
                  <a:tcPr/>
                </a:tc>
                <a:tc>
                  <a:txBody>
                    <a:bodyPr/>
                    <a:lstStyle/>
                    <a:p>
                      <a:r>
                        <a:rPr lang="en-IN" dirty="0"/>
                        <a:t>0.345</a:t>
                      </a:r>
                    </a:p>
                  </a:txBody>
                  <a:tcPr/>
                </a:tc>
                <a:extLst>
                  <a:ext uri="{0D108BD9-81ED-4DB2-BD59-A6C34878D82A}">
                    <a16:rowId xmlns:a16="http://schemas.microsoft.com/office/drawing/2014/main" val="3071422091"/>
                  </a:ext>
                </a:extLst>
              </a:tr>
              <a:tr h="329201">
                <a:tc>
                  <a:txBody>
                    <a:bodyPr/>
                    <a:lstStyle/>
                    <a:p>
                      <a:r>
                        <a:rPr lang="en-IN" dirty="0"/>
                        <a:t>M2</a:t>
                      </a:r>
                    </a:p>
                  </a:txBody>
                  <a:tcPr/>
                </a:tc>
                <a:tc>
                  <a:txBody>
                    <a:bodyPr/>
                    <a:lstStyle/>
                    <a:p>
                      <a:r>
                        <a:rPr lang="en-IN" dirty="0"/>
                        <a:t>0.346</a:t>
                      </a:r>
                    </a:p>
                  </a:txBody>
                  <a:tcPr/>
                </a:tc>
                <a:tc>
                  <a:txBody>
                    <a:bodyPr/>
                    <a:lstStyle/>
                    <a:p>
                      <a:r>
                        <a:rPr lang="en-IN" dirty="0"/>
                        <a:t>0.369</a:t>
                      </a:r>
                    </a:p>
                  </a:txBody>
                  <a:tcPr/>
                </a:tc>
                <a:extLst>
                  <a:ext uri="{0D108BD9-81ED-4DB2-BD59-A6C34878D82A}">
                    <a16:rowId xmlns:a16="http://schemas.microsoft.com/office/drawing/2014/main" val="4001189623"/>
                  </a:ext>
                </a:extLst>
              </a:tr>
              <a:tr h="329201">
                <a:tc>
                  <a:txBody>
                    <a:bodyPr/>
                    <a:lstStyle/>
                    <a:p>
                      <a:r>
                        <a:rPr lang="en-IN" dirty="0"/>
                        <a:t>M3</a:t>
                      </a:r>
                    </a:p>
                  </a:txBody>
                  <a:tcPr/>
                </a:tc>
                <a:tc>
                  <a:txBody>
                    <a:bodyPr/>
                    <a:lstStyle/>
                    <a:p>
                      <a:r>
                        <a:rPr lang="en-IN" dirty="0"/>
                        <a:t>0.683</a:t>
                      </a:r>
                    </a:p>
                  </a:txBody>
                  <a:tcPr/>
                </a:tc>
                <a:tc>
                  <a:txBody>
                    <a:bodyPr/>
                    <a:lstStyle/>
                    <a:p>
                      <a:r>
                        <a:rPr lang="en-IN" dirty="0"/>
                        <a:t>0.532</a:t>
                      </a:r>
                    </a:p>
                  </a:txBody>
                  <a:tcPr/>
                </a:tc>
                <a:extLst>
                  <a:ext uri="{0D108BD9-81ED-4DB2-BD59-A6C34878D82A}">
                    <a16:rowId xmlns:a16="http://schemas.microsoft.com/office/drawing/2014/main" val="1832666677"/>
                  </a:ext>
                </a:extLst>
              </a:tr>
              <a:tr h="329201">
                <a:tc>
                  <a:txBody>
                    <a:bodyPr/>
                    <a:lstStyle/>
                    <a:p>
                      <a:r>
                        <a:rPr lang="en-IN" dirty="0"/>
                        <a:t>M4</a:t>
                      </a:r>
                    </a:p>
                  </a:txBody>
                  <a:tcPr/>
                </a:tc>
                <a:tc>
                  <a:txBody>
                    <a:bodyPr/>
                    <a:lstStyle/>
                    <a:p>
                      <a:r>
                        <a:rPr lang="en-IN" dirty="0"/>
                        <a:t>0.756</a:t>
                      </a:r>
                    </a:p>
                  </a:txBody>
                  <a:tcPr/>
                </a:tc>
                <a:tc>
                  <a:txBody>
                    <a:bodyPr/>
                    <a:lstStyle/>
                    <a:p>
                      <a:r>
                        <a:rPr lang="en-IN" dirty="0"/>
                        <a:t>0.976</a:t>
                      </a:r>
                    </a:p>
                  </a:txBody>
                  <a:tcPr/>
                </a:tc>
                <a:extLst>
                  <a:ext uri="{0D108BD9-81ED-4DB2-BD59-A6C34878D82A}">
                    <a16:rowId xmlns:a16="http://schemas.microsoft.com/office/drawing/2014/main" val="3286592610"/>
                  </a:ext>
                </a:extLst>
              </a:tr>
              <a:tr h="329201">
                <a:tc>
                  <a:txBody>
                    <a:bodyPr/>
                    <a:lstStyle/>
                    <a:p>
                      <a:r>
                        <a:rPr lang="en-IN" dirty="0"/>
                        <a:t>M5</a:t>
                      </a:r>
                    </a:p>
                  </a:txBody>
                  <a:tcPr/>
                </a:tc>
                <a:tc>
                  <a:txBody>
                    <a:bodyPr/>
                    <a:lstStyle/>
                    <a:p>
                      <a:r>
                        <a:rPr lang="en-IN" dirty="0"/>
                        <a:t>0.129</a:t>
                      </a:r>
                    </a:p>
                  </a:txBody>
                  <a:tcPr/>
                </a:tc>
                <a:tc>
                  <a:txBody>
                    <a:bodyPr/>
                    <a:lstStyle/>
                    <a:p>
                      <a:r>
                        <a:rPr lang="en-IN" dirty="0"/>
                        <a:t>0.998</a:t>
                      </a:r>
                    </a:p>
                  </a:txBody>
                  <a:tcPr/>
                </a:tc>
                <a:extLst>
                  <a:ext uri="{0D108BD9-81ED-4DB2-BD59-A6C34878D82A}">
                    <a16:rowId xmlns:a16="http://schemas.microsoft.com/office/drawing/2014/main" val="1795552079"/>
                  </a:ext>
                </a:extLst>
              </a:tr>
              <a:tr h="329201">
                <a:tc>
                  <a:txBody>
                    <a:bodyPr/>
                    <a:lstStyle/>
                    <a:p>
                      <a:r>
                        <a:rPr lang="en-IN" dirty="0"/>
                        <a:t>M6</a:t>
                      </a:r>
                    </a:p>
                  </a:txBody>
                  <a:tcPr/>
                </a:tc>
                <a:tc>
                  <a:txBody>
                    <a:bodyPr/>
                    <a:lstStyle/>
                    <a:p>
                      <a:r>
                        <a:rPr lang="en-IN" dirty="0"/>
                        <a:t>0.566</a:t>
                      </a:r>
                    </a:p>
                  </a:txBody>
                  <a:tcPr/>
                </a:tc>
                <a:tc>
                  <a:txBody>
                    <a:bodyPr/>
                    <a:lstStyle/>
                    <a:p>
                      <a:r>
                        <a:rPr lang="en-IN" dirty="0"/>
                        <a:t>0.245</a:t>
                      </a:r>
                    </a:p>
                  </a:txBody>
                  <a:tcPr/>
                </a:tc>
                <a:extLst>
                  <a:ext uri="{0D108BD9-81ED-4DB2-BD59-A6C34878D82A}">
                    <a16:rowId xmlns:a16="http://schemas.microsoft.com/office/drawing/2014/main" val="2251972493"/>
                  </a:ext>
                </a:extLst>
              </a:tr>
              <a:tr h="329201">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897011851"/>
                  </a:ext>
                </a:extLst>
              </a:tr>
              <a:tr h="329201">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4156508536"/>
                  </a:ext>
                </a:extLst>
              </a:tr>
              <a:tr h="329201">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2664438988"/>
                  </a:ext>
                </a:extLst>
              </a:tr>
              <a:tr h="329201">
                <a:tc>
                  <a:txBody>
                    <a:bodyPr/>
                    <a:lstStyle/>
                    <a:p>
                      <a:r>
                        <a:rPr lang="en-IN" dirty="0"/>
                        <a:t>M50</a:t>
                      </a:r>
                    </a:p>
                  </a:txBody>
                  <a:tcPr/>
                </a:tc>
                <a:tc>
                  <a:txBody>
                    <a:bodyPr/>
                    <a:lstStyle/>
                    <a:p>
                      <a:r>
                        <a:rPr lang="en-IN" dirty="0"/>
                        <a:t>0.887</a:t>
                      </a:r>
                    </a:p>
                  </a:txBody>
                  <a:tcPr/>
                </a:tc>
                <a:tc>
                  <a:txBody>
                    <a:bodyPr/>
                    <a:lstStyle/>
                    <a:p>
                      <a:r>
                        <a:rPr lang="en-IN" dirty="0"/>
                        <a:t>0.447</a:t>
                      </a:r>
                    </a:p>
                  </a:txBody>
                  <a:tcPr/>
                </a:tc>
                <a:extLst>
                  <a:ext uri="{0D108BD9-81ED-4DB2-BD59-A6C34878D82A}">
                    <a16:rowId xmlns:a16="http://schemas.microsoft.com/office/drawing/2014/main" val="2675849781"/>
                  </a:ext>
                </a:extLst>
              </a:tr>
            </a:tbl>
          </a:graphicData>
        </a:graphic>
      </p:graphicFrame>
    </p:spTree>
    <p:extLst>
      <p:ext uri="{BB962C8B-B14F-4D97-AF65-F5344CB8AC3E}">
        <p14:creationId xmlns:p14="http://schemas.microsoft.com/office/powerpoint/2010/main" val="3061496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449E3-9526-6D93-059A-7ED2E1D9960A}"/>
              </a:ext>
            </a:extLst>
          </p:cNvPr>
          <p:cNvSpPr>
            <a:spLocks noGrp="1"/>
          </p:cNvSpPr>
          <p:nvPr>
            <p:ph idx="1"/>
          </p:nvPr>
        </p:nvSpPr>
        <p:spPr>
          <a:xfrm>
            <a:off x="613913" y="385014"/>
            <a:ext cx="7704587" cy="4351338"/>
          </a:xfrm>
        </p:spPr>
        <p:txBody>
          <a:bodyPr>
            <a:normAutofit/>
          </a:bodyPr>
          <a:lstStyle/>
          <a:p>
            <a:r>
              <a:rPr lang="en-IN" dirty="0"/>
              <a:t>Assign rank to each solution using dominance depth</a:t>
            </a:r>
          </a:p>
          <a:p>
            <a:r>
              <a:rPr lang="en-IN" dirty="0"/>
              <a:t>The strongly efficient candidates are ranked as 1 , and the lesser strongly efficient candidates are ranked as 2 and so on.</a:t>
            </a:r>
          </a:p>
          <a:p>
            <a:r>
              <a:rPr lang="en-IN" dirty="0"/>
              <a:t>To increase the ranking speed, </a:t>
            </a:r>
            <a:r>
              <a:rPr lang="en-IN" b="1" u="sng" dirty="0">
                <a:solidFill>
                  <a:srgbClr val="FF0000"/>
                </a:solidFill>
              </a:rPr>
              <a:t>fast non-dominated sorting algorithm </a:t>
            </a:r>
            <a:r>
              <a:rPr lang="en-IN" dirty="0"/>
              <a:t>is used.</a:t>
            </a:r>
          </a:p>
          <a:p>
            <a:pPr marL="0" indent="0">
              <a:buNone/>
            </a:pPr>
            <a:endParaRPr lang="en-IN" dirty="0"/>
          </a:p>
        </p:txBody>
      </p:sp>
      <p:pic>
        <p:nvPicPr>
          <p:cNvPr id="5" name="Picture 2" descr="1: Explanation for the domination concept for a maximization problem... |  Download Scientific Diagram">
            <a:extLst>
              <a:ext uri="{FF2B5EF4-FFF2-40B4-BE49-F238E27FC236}">
                <a16:creationId xmlns:a16="http://schemas.microsoft.com/office/drawing/2014/main" id="{97417DFB-F39E-1C04-EFB3-0573984C3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8730" y="270522"/>
            <a:ext cx="3409637" cy="3409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16E0EA1-B825-01DC-EBBC-903AF2106D53}"/>
              </a:ext>
            </a:extLst>
          </p:cNvPr>
          <p:cNvPicPr>
            <a:picLocks noChangeAspect="1"/>
          </p:cNvPicPr>
          <p:nvPr/>
        </p:nvPicPr>
        <p:blipFill>
          <a:blip r:embed="rId3">
            <a:duotone>
              <a:schemeClr val="accent4">
                <a:shade val="45000"/>
                <a:satMod val="135000"/>
              </a:schemeClr>
              <a:prstClr val="white"/>
            </a:duotone>
          </a:blip>
          <a:stretch>
            <a:fillRect/>
          </a:stretch>
        </p:blipFill>
        <p:spPr>
          <a:xfrm>
            <a:off x="798498" y="3941205"/>
            <a:ext cx="3993226" cy="1783235"/>
          </a:xfrm>
          <a:prstGeom prst="rect">
            <a:avLst/>
          </a:prstGeom>
        </p:spPr>
      </p:pic>
      <p:cxnSp>
        <p:nvCxnSpPr>
          <p:cNvPr id="11" name="Straight Arrow Connector 10">
            <a:extLst>
              <a:ext uri="{FF2B5EF4-FFF2-40B4-BE49-F238E27FC236}">
                <a16:creationId xmlns:a16="http://schemas.microsoft.com/office/drawing/2014/main" id="{AEF1AD48-1763-AED4-B866-773140810710}"/>
              </a:ext>
            </a:extLst>
          </p:cNvPr>
          <p:cNvCxnSpPr/>
          <p:nvPr/>
        </p:nvCxnSpPr>
        <p:spPr>
          <a:xfrm>
            <a:off x="4791721" y="4630102"/>
            <a:ext cx="124507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8E307ECB-935B-A10B-B7A5-07641CF0A0CD}"/>
              </a:ext>
            </a:extLst>
          </p:cNvPr>
          <p:cNvCxnSpPr/>
          <p:nvPr/>
        </p:nvCxnSpPr>
        <p:spPr>
          <a:xfrm>
            <a:off x="4791720" y="4955031"/>
            <a:ext cx="124507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459CF18A-7925-2D79-F22A-083910BC48C1}"/>
              </a:ext>
            </a:extLst>
          </p:cNvPr>
          <p:cNvCxnSpPr/>
          <p:nvPr/>
        </p:nvCxnSpPr>
        <p:spPr>
          <a:xfrm>
            <a:off x="4791722" y="5262706"/>
            <a:ext cx="124507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11206C07-0569-0B4D-DEF5-1B7DCE2A4580}"/>
              </a:ext>
            </a:extLst>
          </p:cNvPr>
          <p:cNvCxnSpPr/>
          <p:nvPr/>
        </p:nvCxnSpPr>
        <p:spPr>
          <a:xfrm>
            <a:off x="4791723" y="5544502"/>
            <a:ext cx="124507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5DFA0EC8-CB58-8E81-DE6C-481AC1DD607E}"/>
              </a:ext>
            </a:extLst>
          </p:cNvPr>
          <p:cNvSpPr txBox="1"/>
          <p:nvPr/>
        </p:nvSpPr>
        <p:spPr>
          <a:xfrm>
            <a:off x="6016670" y="4474291"/>
            <a:ext cx="67678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IN" sz="1400" dirty="0"/>
              <a:t>Rank 3</a:t>
            </a:r>
          </a:p>
        </p:txBody>
      </p:sp>
      <p:sp>
        <p:nvSpPr>
          <p:cNvPr id="16" name="TextBox 15">
            <a:extLst>
              <a:ext uri="{FF2B5EF4-FFF2-40B4-BE49-F238E27FC236}">
                <a16:creationId xmlns:a16="http://schemas.microsoft.com/office/drawing/2014/main" id="{3A676739-2FC3-5268-D0A5-D70D2560E86F}"/>
              </a:ext>
            </a:extLst>
          </p:cNvPr>
          <p:cNvSpPr txBox="1"/>
          <p:nvPr/>
        </p:nvSpPr>
        <p:spPr>
          <a:xfrm>
            <a:off x="6016670" y="4775573"/>
            <a:ext cx="67678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IN" sz="1400" dirty="0"/>
              <a:t>Rank 3</a:t>
            </a:r>
          </a:p>
        </p:txBody>
      </p:sp>
      <p:sp>
        <p:nvSpPr>
          <p:cNvPr id="17" name="TextBox 16">
            <a:extLst>
              <a:ext uri="{FF2B5EF4-FFF2-40B4-BE49-F238E27FC236}">
                <a16:creationId xmlns:a16="http://schemas.microsoft.com/office/drawing/2014/main" id="{918C74F9-8069-3B91-33E1-49880EF6F268}"/>
              </a:ext>
            </a:extLst>
          </p:cNvPr>
          <p:cNvSpPr txBox="1"/>
          <p:nvPr/>
        </p:nvSpPr>
        <p:spPr>
          <a:xfrm>
            <a:off x="6016670" y="5106996"/>
            <a:ext cx="67678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IN" sz="1400" dirty="0"/>
              <a:t>Rank 2</a:t>
            </a:r>
          </a:p>
        </p:txBody>
      </p:sp>
      <p:sp>
        <p:nvSpPr>
          <p:cNvPr id="18" name="TextBox 17">
            <a:extLst>
              <a:ext uri="{FF2B5EF4-FFF2-40B4-BE49-F238E27FC236}">
                <a16:creationId xmlns:a16="http://schemas.microsoft.com/office/drawing/2014/main" id="{D185D1FD-892B-A53F-C766-05B142DB913D}"/>
              </a:ext>
            </a:extLst>
          </p:cNvPr>
          <p:cNvSpPr txBox="1"/>
          <p:nvPr/>
        </p:nvSpPr>
        <p:spPr>
          <a:xfrm>
            <a:off x="6016670" y="5401782"/>
            <a:ext cx="67678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IN" sz="1400" dirty="0"/>
              <a:t>Rank 1</a:t>
            </a:r>
          </a:p>
        </p:txBody>
      </p:sp>
      <p:pic>
        <p:nvPicPr>
          <p:cNvPr id="2" name="Picture 1">
            <a:extLst>
              <a:ext uri="{FF2B5EF4-FFF2-40B4-BE49-F238E27FC236}">
                <a16:creationId xmlns:a16="http://schemas.microsoft.com/office/drawing/2014/main" id="{B3708C41-E063-D1B1-0764-254ACDA6C6C3}"/>
              </a:ext>
            </a:extLst>
          </p:cNvPr>
          <p:cNvPicPr>
            <a:picLocks noChangeAspect="1"/>
          </p:cNvPicPr>
          <p:nvPr/>
        </p:nvPicPr>
        <p:blipFill>
          <a:blip r:embed="rId4"/>
          <a:stretch>
            <a:fillRect/>
          </a:stretch>
        </p:blipFill>
        <p:spPr>
          <a:xfrm>
            <a:off x="8597221" y="3641793"/>
            <a:ext cx="3312653" cy="3070736"/>
          </a:xfrm>
          <a:prstGeom prst="rect">
            <a:avLst/>
          </a:prstGeom>
        </p:spPr>
      </p:pic>
    </p:spTree>
    <p:extLst>
      <p:ext uri="{BB962C8B-B14F-4D97-AF65-F5344CB8AC3E}">
        <p14:creationId xmlns:p14="http://schemas.microsoft.com/office/powerpoint/2010/main" val="268296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0AA3-F06B-F403-A71E-2B4647124AC5}"/>
              </a:ext>
            </a:extLst>
          </p:cNvPr>
          <p:cNvSpPr>
            <a:spLocks noGrp="1"/>
          </p:cNvSpPr>
          <p:nvPr>
            <p:ph type="title"/>
          </p:nvPr>
        </p:nvSpPr>
        <p:spPr/>
        <p:txBody>
          <a:bodyPr/>
          <a:lstStyle/>
          <a:p>
            <a:pPr algn="ctr"/>
            <a:r>
              <a:rPr lang="en-US" dirty="0"/>
              <a:t>Fast Non-Dominated Sorting Algorithm</a:t>
            </a:r>
            <a:endParaRPr lang="en-IN" dirty="0"/>
          </a:p>
        </p:txBody>
      </p:sp>
      <p:sp>
        <p:nvSpPr>
          <p:cNvPr id="3" name="Content Placeholder 2">
            <a:extLst>
              <a:ext uri="{FF2B5EF4-FFF2-40B4-BE49-F238E27FC236}">
                <a16:creationId xmlns:a16="http://schemas.microsoft.com/office/drawing/2014/main" id="{85D69B9B-3994-8A3A-67C6-FD97A6BE7D34}"/>
              </a:ext>
            </a:extLst>
          </p:cNvPr>
          <p:cNvSpPr>
            <a:spLocks noGrp="1"/>
          </p:cNvSpPr>
          <p:nvPr>
            <p:ph idx="1"/>
          </p:nvPr>
        </p:nvSpPr>
        <p:spPr/>
        <p:txBody>
          <a:bodyPr>
            <a:normAutofit fontScale="85000" lnSpcReduction="10000"/>
          </a:bodyPr>
          <a:lstStyle/>
          <a:p>
            <a:r>
              <a:rPr lang="en-US" b="1" i="0" dirty="0">
                <a:solidFill>
                  <a:srgbClr val="0D0D0D"/>
                </a:solidFill>
                <a:effectLst/>
                <a:latin typeface="Söhne"/>
              </a:rPr>
              <a:t>Pareto Dominance:</a:t>
            </a:r>
            <a:r>
              <a:rPr lang="en-US" b="0" i="0" dirty="0">
                <a:solidFill>
                  <a:srgbClr val="0D0D0D"/>
                </a:solidFill>
                <a:effectLst/>
                <a:latin typeface="Söhne"/>
              </a:rPr>
              <a:t> A solution A is said to dominate solution B if A is at least as good as B in all objectives and </a:t>
            </a:r>
            <a:r>
              <a:rPr lang="en-US" b="1" i="0" u="sng" dirty="0">
                <a:solidFill>
                  <a:srgbClr val="0D0D0D"/>
                </a:solidFill>
                <a:effectLst/>
                <a:latin typeface="Söhne"/>
              </a:rPr>
              <a:t>strictly better </a:t>
            </a:r>
            <a:r>
              <a:rPr lang="en-US" b="0" i="0" dirty="0">
                <a:solidFill>
                  <a:srgbClr val="0D0D0D"/>
                </a:solidFill>
                <a:effectLst/>
                <a:latin typeface="Söhne"/>
              </a:rPr>
              <a:t>in </a:t>
            </a:r>
            <a:r>
              <a:rPr lang="en-US" b="1" i="0" u="sng" dirty="0">
                <a:solidFill>
                  <a:srgbClr val="0D0D0D"/>
                </a:solidFill>
                <a:effectLst/>
                <a:latin typeface="Söhne"/>
              </a:rPr>
              <a:t>at least one </a:t>
            </a:r>
            <a:r>
              <a:rPr lang="en-US" b="0" i="0" dirty="0">
                <a:solidFill>
                  <a:srgbClr val="0D0D0D"/>
                </a:solidFill>
                <a:effectLst/>
                <a:latin typeface="Söhne"/>
              </a:rPr>
              <a:t>objective.</a:t>
            </a:r>
          </a:p>
          <a:p>
            <a:pPr lvl="1"/>
            <a:r>
              <a:rPr lang="en-US" b="0" i="0" dirty="0">
                <a:solidFill>
                  <a:srgbClr val="0D0D0D"/>
                </a:solidFill>
                <a:effectLst/>
                <a:latin typeface="Söhne"/>
              </a:rPr>
              <a:t>Solutions that are not dominated by any other solutions are considered </a:t>
            </a:r>
            <a:r>
              <a:rPr lang="en-US" b="1" i="0" dirty="0">
                <a:solidFill>
                  <a:srgbClr val="0D0D0D"/>
                </a:solidFill>
                <a:effectLst/>
                <a:latin typeface="Söhne"/>
              </a:rPr>
              <a:t>non-dominated</a:t>
            </a:r>
            <a:r>
              <a:rPr lang="en-US" b="0" i="0" dirty="0">
                <a:solidFill>
                  <a:srgbClr val="0D0D0D"/>
                </a:solidFill>
                <a:effectLst/>
                <a:latin typeface="Söhne"/>
              </a:rPr>
              <a:t> and belong to the </a:t>
            </a:r>
            <a:r>
              <a:rPr lang="en-US" b="1" i="0" dirty="0">
                <a:solidFill>
                  <a:srgbClr val="0D0D0D"/>
                </a:solidFill>
                <a:effectLst/>
                <a:latin typeface="Söhne"/>
              </a:rPr>
              <a:t>first front.</a:t>
            </a:r>
          </a:p>
          <a:p>
            <a:r>
              <a:rPr lang="en-US" b="1" i="0" dirty="0">
                <a:solidFill>
                  <a:srgbClr val="0D0D0D"/>
                </a:solidFill>
                <a:effectLst/>
                <a:latin typeface="Söhne"/>
              </a:rPr>
              <a:t>Non-dominated Fronts</a:t>
            </a:r>
            <a:r>
              <a:rPr lang="en-US" b="0" i="0" dirty="0">
                <a:solidFill>
                  <a:srgbClr val="0D0D0D"/>
                </a:solidFill>
                <a:effectLst/>
                <a:latin typeface="Söhne"/>
              </a:rPr>
              <a:t>: NSGA-II aims to partition the population into multiple fronts, where the first front contains non-dominated solutions, the second front contains solutions dominated only by solutions in the first front, and so on. This process continues until </a:t>
            </a:r>
            <a:r>
              <a:rPr lang="en-US" b="1" i="0" u="sng" dirty="0">
                <a:solidFill>
                  <a:srgbClr val="0D0D0D"/>
                </a:solidFill>
                <a:effectLst/>
                <a:latin typeface="Söhne"/>
              </a:rPr>
              <a:t>all </a:t>
            </a:r>
            <a:r>
              <a:rPr lang="en-US" b="0" i="0" dirty="0">
                <a:solidFill>
                  <a:srgbClr val="0D0D0D"/>
                </a:solidFill>
                <a:effectLst/>
                <a:latin typeface="Söhne"/>
              </a:rPr>
              <a:t>solutions are </a:t>
            </a:r>
            <a:r>
              <a:rPr lang="en-US" b="1" i="0" u="sng" dirty="0">
                <a:solidFill>
                  <a:srgbClr val="0D0D0D"/>
                </a:solidFill>
                <a:effectLst/>
                <a:latin typeface="Söhne"/>
              </a:rPr>
              <a:t>assigned to fronts</a:t>
            </a:r>
            <a:r>
              <a:rPr lang="en-US" b="0" i="0" dirty="0">
                <a:solidFill>
                  <a:srgbClr val="0D0D0D"/>
                </a:solidFill>
                <a:effectLst/>
                <a:latin typeface="Söhne"/>
              </a:rPr>
              <a:t>.</a:t>
            </a:r>
          </a:p>
          <a:p>
            <a:r>
              <a:rPr lang="en-US" b="1" i="0" dirty="0">
                <a:solidFill>
                  <a:srgbClr val="0D0D0D"/>
                </a:solidFill>
                <a:effectLst/>
                <a:latin typeface="Söhne"/>
              </a:rPr>
              <a:t>Efficient Sorting</a:t>
            </a:r>
            <a:r>
              <a:rPr lang="en-US" b="0" i="0" dirty="0">
                <a:solidFill>
                  <a:srgbClr val="0D0D0D"/>
                </a:solidFill>
                <a:effectLst/>
                <a:latin typeface="Söhne"/>
              </a:rPr>
              <a:t>: It performs this efficiently by </a:t>
            </a:r>
            <a:r>
              <a:rPr lang="en-US" b="1" i="0" u="sng" dirty="0">
                <a:solidFill>
                  <a:srgbClr val="FF0000"/>
                </a:solidFill>
                <a:effectLst/>
                <a:latin typeface="Söhne"/>
              </a:rPr>
              <a:t>iteratively</a:t>
            </a:r>
            <a:r>
              <a:rPr lang="en-US" b="0" i="0" dirty="0">
                <a:solidFill>
                  <a:srgbClr val="0D0D0D"/>
                </a:solidFill>
                <a:effectLst/>
                <a:latin typeface="Söhne"/>
              </a:rPr>
              <a:t> evaluating the dominance relationships between solutions. </a:t>
            </a:r>
          </a:p>
          <a:p>
            <a:pPr lvl="1"/>
            <a:r>
              <a:rPr lang="en-US" b="0" i="1" dirty="0">
                <a:solidFill>
                  <a:srgbClr val="0D0D0D"/>
                </a:solidFill>
                <a:effectLst/>
                <a:latin typeface="Söhne"/>
              </a:rPr>
              <a:t>It starts by initializing a set of solutions with no incoming dominance relationships (i.e. first front) and then iteratively identifies solutions that are dominated by the current front. </a:t>
            </a:r>
            <a:endParaRPr lang="en-IN" i="1" dirty="0"/>
          </a:p>
        </p:txBody>
      </p:sp>
    </p:spTree>
    <p:extLst>
      <p:ext uri="{BB962C8B-B14F-4D97-AF65-F5344CB8AC3E}">
        <p14:creationId xmlns:p14="http://schemas.microsoft.com/office/powerpoint/2010/main" val="395083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785E-D8BF-37CA-D91A-6F95E9518B03}"/>
              </a:ext>
            </a:extLst>
          </p:cNvPr>
          <p:cNvSpPr>
            <a:spLocks noGrp="1"/>
          </p:cNvSpPr>
          <p:nvPr>
            <p:ph type="title"/>
          </p:nvPr>
        </p:nvSpPr>
        <p:spPr>
          <a:xfrm>
            <a:off x="838200" y="365125"/>
            <a:ext cx="4699131" cy="1325563"/>
          </a:xfrm>
        </p:spPr>
        <p:txBody>
          <a:bodyPr/>
          <a:lstStyle/>
          <a:p>
            <a:pPr algn="ctr"/>
            <a:r>
              <a:rPr lang="en-US" dirty="0"/>
              <a:t>Stage 1 : Front 1 formation</a:t>
            </a:r>
            <a:endParaRPr lang="en-IN" dirty="0"/>
          </a:p>
        </p:txBody>
      </p:sp>
      <p:pic>
        <p:nvPicPr>
          <p:cNvPr id="5" name="Content Placeholder 4">
            <a:extLst>
              <a:ext uri="{FF2B5EF4-FFF2-40B4-BE49-F238E27FC236}">
                <a16:creationId xmlns:a16="http://schemas.microsoft.com/office/drawing/2014/main" id="{F1B1B2B3-445E-0C4E-2A7A-126A656DFD1B}"/>
              </a:ext>
            </a:extLst>
          </p:cNvPr>
          <p:cNvPicPr>
            <a:picLocks noGrp="1" noChangeAspect="1"/>
          </p:cNvPicPr>
          <p:nvPr>
            <p:ph idx="1"/>
          </p:nvPr>
        </p:nvPicPr>
        <p:blipFill>
          <a:blip r:embed="rId2">
            <a:biLevel thresh="50000"/>
          </a:blip>
          <a:stretch>
            <a:fillRect/>
          </a:stretch>
        </p:blipFill>
        <p:spPr>
          <a:xfrm>
            <a:off x="545969" y="1690688"/>
            <a:ext cx="4991362" cy="4351338"/>
          </a:xfrm>
        </p:spPr>
      </p:pic>
      <p:pic>
        <p:nvPicPr>
          <p:cNvPr id="7" name="Picture 6">
            <a:extLst>
              <a:ext uri="{FF2B5EF4-FFF2-40B4-BE49-F238E27FC236}">
                <a16:creationId xmlns:a16="http://schemas.microsoft.com/office/drawing/2014/main" id="{231D152F-CE5F-D74B-B40D-70E6727FDECC}"/>
              </a:ext>
            </a:extLst>
          </p:cNvPr>
          <p:cNvPicPr>
            <a:picLocks noChangeAspect="1"/>
          </p:cNvPicPr>
          <p:nvPr/>
        </p:nvPicPr>
        <p:blipFill>
          <a:blip r:embed="rId3">
            <a:biLevel thresh="50000"/>
          </a:blip>
          <a:stretch>
            <a:fillRect/>
          </a:stretch>
        </p:blipFill>
        <p:spPr>
          <a:xfrm>
            <a:off x="7010269" y="1638506"/>
            <a:ext cx="4191131" cy="4351338"/>
          </a:xfrm>
          <a:prstGeom prst="rect">
            <a:avLst/>
          </a:prstGeom>
        </p:spPr>
      </p:pic>
      <p:sp>
        <p:nvSpPr>
          <p:cNvPr id="8" name="Title 1">
            <a:extLst>
              <a:ext uri="{FF2B5EF4-FFF2-40B4-BE49-F238E27FC236}">
                <a16:creationId xmlns:a16="http://schemas.microsoft.com/office/drawing/2014/main" id="{BAA4E03A-0D6A-AAE5-BD7F-57E7892B3D27}"/>
              </a:ext>
            </a:extLst>
          </p:cNvPr>
          <p:cNvSpPr txBox="1">
            <a:spLocks/>
          </p:cNvSpPr>
          <p:nvPr/>
        </p:nvSpPr>
        <p:spPr>
          <a:xfrm>
            <a:off x="6400800" y="365124"/>
            <a:ext cx="469913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Stage 2: Subsequent Front(s) formation</a:t>
            </a:r>
            <a:endParaRPr lang="en-IN" dirty="0"/>
          </a:p>
        </p:txBody>
      </p:sp>
    </p:spTree>
    <p:extLst>
      <p:ext uri="{BB962C8B-B14F-4D97-AF65-F5344CB8AC3E}">
        <p14:creationId xmlns:p14="http://schemas.microsoft.com/office/powerpoint/2010/main" val="1273398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7008-F90C-9DB7-FDC9-F5191EE28232}"/>
              </a:ext>
            </a:extLst>
          </p:cNvPr>
          <p:cNvSpPr>
            <a:spLocks noGrp="1"/>
          </p:cNvSpPr>
          <p:nvPr>
            <p:ph type="title"/>
          </p:nvPr>
        </p:nvSpPr>
        <p:spPr/>
        <p:txBody>
          <a:bodyPr/>
          <a:lstStyle/>
          <a:p>
            <a:pPr algn="ctr"/>
            <a:r>
              <a:rPr lang="en-US" dirty="0"/>
              <a:t>Crowding Distance</a:t>
            </a:r>
            <a:endParaRPr lang="en-IN" dirty="0"/>
          </a:p>
        </p:txBody>
      </p:sp>
      <p:sp>
        <p:nvSpPr>
          <p:cNvPr id="3" name="Content Placeholder 2">
            <a:extLst>
              <a:ext uri="{FF2B5EF4-FFF2-40B4-BE49-F238E27FC236}">
                <a16:creationId xmlns:a16="http://schemas.microsoft.com/office/drawing/2014/main" id="{2B7AC312-7CB9-7CC9-FAD7-A376C729CBC9}"/>
              </a:ext>
            </a:extLst>
          </p:cNvPr>
          <p:cNvSpPr>
            <a:spLocks noGrp="1"/>
          </p:cNvSpPr>
          <p:nvPr>
            <p:ph idx="1"/>
          </p:nvPr>
        </p:nvSpPr>
        <p:spPr>
          <a:xfrm>
            <a:off x="838200" y="1825625"/>
            <a:ext cx="10515600" cy="4516560"/>
          </a:xfrm>
        </p:spPr>
        <p:txBody>
          <a:bodyPr>
            <a:normAutofit/>
          </a:bodyPr>
          <a:lstStyle/>
          <a:p>
            <a:pPr algn="l"/>
            <a:r>
              <a:rPr lang="en-US" b="0" i="0" dirty="0">
                <a:solidFill>
                  <a:srgbClr val="0D0D0D"/>
                </a:solidFill>
                <a:effectLst/>
                <a:latin typeface="Söhne"/>
              </a:rPr>
              <a:t>CD is used to maintain </a:t>
            </a:r>
            <a:r>
              <a:rPr lang="en-US" b="1" u="sng" dirty="0">
                <a:solidFill>
                  <a:srgbClr val="FF0000"/>
                </a:solidFill>
              </a:rPr>
              <a:t>diversity</a:t>
            </a:r>
            <a:r>
              <a:rPr lang="en-US" b="0" i="0" dirty="0">
                <a:solidFill>
                  <a:srgbClr val="0D0D0D"/>
                </a:solidFill>
                <a:effectLst/>
                <a:latin typeface="Söhne"/>
              </a:rPr>
              <a:t> among solutions in the population. </a:t>
            </a:r>
          </a:p>
          <a:p>
            <a:pPr algn="l"/>
            <a:r>
              <a:rPr lang="en-US" b="1" i="0" dirty="0">
                <a:solidFill>
                  <a:srgbClr val="0D0D0D"/>
                </a:solidFill>
                <a:effectLst/>
                <a:latin typeface="Söhne"/>
              </a:rPr>
              <a:t>The intuition behind crowding distance is to encourage solutions to </a:t>
            </a:r>
            <a:r>
              <a:rPr lang="en-US" b="1" i="0" u="sng" dirty="0">
                <a:solidFill>
                  <a:srgbClr val="FF0000"/>
                </a:solidFill>
                <a:effectLst/>
                <a:latin typeface="Söhne"/>
              </a:rPr>
              <a:t>spread out evenly</a:t>
            </a:r>
            <a:r>
              <a:rPr lang="en-US" b="1" i="0" dirty="0">
                <a:solidFill>
                  <a:srgbClr val="0D0D0D"/>
                </a:solidFill>
                <a:effectLst/>
                <a:latin typeface="Söhne"/>
              </a:rPr>
              <a:t> across the objective space.</a:t>
            </a:r>
          </a:p>
          <a:p>
            <a:pPr algn="l"/>
            <a:r>
              <a:rPr lang="en-US" b="0" i="0" dirty="0">
                <a:solidFill>
                  <a:srgbClr val="0D0D0D"/>
                </a:solidFill>
                <a:effectLst/>
                <a:latin typeface="Söhne"/>
              </a:rPr>
              <a:t>Crowding distance measures </a:t>
            </a:r>
            <a:r>
              <a:rPr lang="en-US" b="1" i="0" dirty="0">
                <a:solidFill>
                  <a:srgbClr val="0D0D0D"/>
                </a:solidFill>
                <a:effectLst/>
                <a:latin typeface="Söhne"/>
              </a:rPr>
              <a:t>how crowded a solution is </a:t>
            </a:r>
            <a:r>
              <a:rPr lang="en-US" b="1" i="0" u="sng" dirty="0">
                <a:solidFill>
                  <a:srgbClr val="0D0D0D"/>
                </a:solidFill>
                <a:effectLst/>
                <a:latin typeface="Söhne"/>
              </a:rPr>
              <a:t>relative</a:t>
            </a:r>
            <a:r>
              <a:rPr lang="en-US" b="1" i="0" dirty="0">
                <a:solidFill>
                  <a:srgbClr val="0D0D0D"/>
                </a:solidFill>
                <a:effectLst/>
                <a:latin typeface="Söhne"/>
              </a:rPr>
              <a:t> to its neighbors</a:t>
            </a:r>
            <a:r>
              <a:rPr lang="en-US" b="0" i="0" dirty="0">
                <a:solidFill>
                  <a:srgbClr val="0D0D0D"/>
                </a:solidFill>
                <a:effectLst/>
                <a:latin typeface="Söhne"/>
              </a:rPr>
              <a:t>.</a:t>
            </a:r>
          </a:p>
          <a:p>
            <a:pPr lvl="1"/>
            <a:r>
              <a:rPr lang="en-US" dirty="0">
                <a:solidFill>
                  <a:srgbClr val="0D0D0D"/>
                </a:solidFill>
                <a:latin typeface="Söhne"/>
              </a:rPr>
              <a:t>G</a:t>
            </a:r>
            <a:r>
              <a:rPr lang="en-US" b="0" i="0" dirty="0">
                <a:solidFill>
                  <a:srgbClr val="0D0D0D"/>
                </a:solidFill>
                <a:effectLst/>
                <a:latin typeface="Söhne"/>
              </a:rPr>
              <a:t>reater crowding distance </a:t>
            </a:r>
            <a:r>
              <a:rPr lang="en-US" b="0" i="0" dirty="0">
                <a:solidFill>
                  <a:srgbClr val="0D0D0D"/>
                </a:solidFill>
                <a:effectLst/>
                <a:latin typeface="Söhne"/>
                <a:sym typeface="Wingdings" panose="05000000000000000000" pitchFamily="2" charset="2"/>
              </a:rPr>
              <a:t> </a:t>
            </a:r>
            <a:r>
              <a:rPr lang="en-US" b="0" i="0" dirty="0">
                <a:solidFill>
                  <a:srgbClr val="0D0D0D"/>
                </a:solidFill>
                <a:effectLst/>
                <a:latin typeface="Söhne"/>
              </a:rPr>
              <a:t>less crowded</a:t>
            </a:r>
          </a:p>
          <a:p>
            <a:pPr lvl="1"/>
            <a:r>
              <a:rPr lang="en-US" dirty="0">
                <a:solidFill>
                  <a:srgbClr val="0D0D0D"/>
                </a:solidFill>
                <a:latin typeface="Söhne"/>
              </a:rPr>
              <a:t>Smaller </a:t>
            </a:r>
            <a:r>
              <a:rPr lang="en-US" b="0" i="0" dirty="0">
                <a:solidFill>
                  <a:srgbClr val="0D0D0D"/>
                </a:solidFill>
                <a:effectLst/>
                <a:latin typeface="Söhne"/>
              </a:rPr>
              <a:t>crowding distance </a:t>
            </a:r>
            <a:r>
              <a:rPr lang="en-US" b="0" i="0" dirty="0">
                <a:solidFill>
                  <a:srgbClr val="0D0D0D"/>
                </a:solidFill>
                <a:effectLst/>
                <a:latin typeface="Söhne"/>
                <a:sym typeface="Wingdings" panose="05000000000000000000" pitchFamily="2" charset="2"/>
              </a:rPr>
              <a:t> </a:t>
            </a:r>
            <a:r>
              <a:rPr lang="en-US" b="0" i="0" dirty="0">
                <a:solidFill>
                  <a:srgbClr val="0D0D0D"/>
                </a:solidFill>
                <a:effectLst/>
                <a:latin typeface="Söhne"/>
              </a:rPr>
              <a:t>densely packed</a:t>
            </a:r>
          </a:p>
          <a:p>
            <a:pPr algn="l"/>
            <a:r>
              <a:rPr lang="en-US" b="0" i="0" dirty="0">
                <a:solidFill>
                  <a:srgbClr val="0D0D0D"/>
                </a:solidFill>
                <a:effectLst/>
                <a:latin typeface="Söhne"/>
              </a:rPr>
              <a:t>This diversity helps </a:t>
            </a:r>
            <a:r>
              <a:rPr lang="en-US" b="1" i="0" u="sng" dirty="0">
                <a:solidFill>
                  <a:srgbClr val="0D0D0D"/>
                </a:solidFill>
                <a:effectLst/>
                <a:latin typeface="Söhne"/>
              </a:rPr>
              <a:t>prevent</a:t>
            </a:r>
            <a:r>
              <a:rPr lang="en-US" b="0" i="0" dirty="0">
                <a:solidFill>
                  <a:srgbClr val="0D0D0D"/>
                </a:solidFill>
                <a:effectLst/>
                <a:latin typeface="Söhne"/>
              </a:rPr>
              <a:t> the algorithm from </a:t>
            </a:r>
            <a:r>
              <a:rPr lang="en-US" b="1" i="0" u="sng" dirty="0">
                <a:solidFill>
                  <a:srgbClr val="0D0D0D"/>
                </a:solidFill>
                <a:effectLst/>
                <a:latin typeface="Söhne"/>
              </a:rPr>
              <a:t>converging prematurely </a:t>
            </a:r>
            <a:r>
              <a:rPr lang="en-US" b="0" i="0" dirty="0">
                <a:solidFill>
                  <a:srgbClr val="0D0D0D"/>
                </a:solidFill>
                <a:effectLst/>
                <a:latin typeface="Söhne"/>
              </a:rPr>
              <a:t>to a single region of the objective space</a:t>
            </a:r>
          </a:p>
        </p:txBody>
      </p:sp>
    </p:spTree>
    <p:extLst>
      <p:ext uri="{BB962C8B-B14F-4D97-AF65-F5344CB8AC3E}">
        <p14:creationId xmlns:p14="http://schemas.microsoft.com/office/powerpoint/2010/main" val="778124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59665-9BC0-2C9E-5133-D5CEC152E0F6}"/>
              </a:ext>
            </a:extLst>
          </p:cNvPr>
          <p:cNvSpPr>
            <a:spLocks noGrp="1"/>
          </p:cNvSpPr>
          <p:nvPr>
            <p:ph idx="1"/>
          </p:nvPr>
        </p:nvSpPr>
        <p:spPr>
          <a:xfrm>
            <a:off x="7152166" y="843516"/>
            <a:ext cx="4465676" cy="5025656"/>
          </a:xfrm>
        </p:spPr>
        <p:txBody>
          <a:bodyPr/>
          <a:lstStyle/>
          <a:p>
            <a:r>
              <a:rPr lang="en-US" dirty="0"/>
              <a:t>Crowding distance is assigned for each solution in each front</a:t>
            </a:r>
          </a:p>
          <a:p>
            <a:r>
              <a:rPr lang="en-US" dirty="0"/>
              <a:t>Crowding distance across pareto fronts is meaningless</a:t>
            </a:r>
          </a:p>
          <a:p>
            <a:endParaRPr lang="en-US" dirty="0"/>
          </a:p>
          <a:p>
            <a:endParaRPr lang="en-IN" dirty="0"/>
          </a:p>
        </p:txBody>
      </p:sp>
      <p:pic>
        <p:nvPicPr>
          <p:cNvPr id="1026" name="Picture 2" descr="Two-dimensional example of crowding distance [27], the crowding... |  Download Scientific Diagram">
            <a:extLst>
              <a:ext uri="{FF2B5EF4-FFF2-40B4-BE49-F238E27FC236}">
                <a16:creationId xmlns:a16="http://schemas.microsoft.com/office/drawing/2014/main" id="{3050F0EA-9C97-89E4-D967-5A1AF9B20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92" y="757238"/>
            <a:ext cx="6477000" cy="5419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CEB5A6C-C747-B7D6-6D41-7D3908FE1378}"/>
              </a:ext>
            </a:extLst>
          </p:cNvPr>
          <p:cNvPicPr>
            <a:picLocks noChangeAspect="1"/>
          </p:cNvPicPr>
          <p:nvPr/>
        </p:nvPicPr>
        <p:blipFill>
          <a:blip r:embed="rId3"/>
          <a:stretch>
            <a:fillRect/>
          </a:stretch>
        </p:blipFill>
        <p:spPr>
          <a:xfrm>
            <a:off x="7448589" y="4554414"/>
            <a:ext cx="3535567" cy="837467"/>
          </a:xfrm>
          <a:prstGeom prst="rect">
            <a:avLst/>
          </a:prstGeom>
        </p:spPr>
      </p:pic>
    </p:spTree>
    <p:extLst>
      <p:ext uri="{BB962C8B-B14F-4D97-AF65-F5344CB8AC3E}">
        <p14:creationId xmlns:p14="http://schemas.microsoft.com/office/powerpoint/2010/main" val="301496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65D6-5211-1FF8-AF44-8AAEB8C14D04}"/>
              </a:ext>
            </a:extLst>
          </p:cNvPr>
          <p:cNvSpPr>
            <a:spLocks noGrp="1"/>
          </p:cNvSpPr>
          <p:nvPr>
            <p:ph type="title"/>
          </p:nvPr>
        </p:nvSpPr>
        <p:spPr/>
        <p:txBody>
          <a:bodyPr/>
          <a:lstStyle/>
          <a:p>
            <a:pPr algn="ctr"/>
            <a:r>
              <a:rPr lang="en-US" dirty="0"/>
              <a:t>Crowding Distance Algorithm</a:t>
            </a:r>
            <a:endParaRPr lang="en-IN" dirty="0"/>
          </a:p>
        </p:txBody>
      </p:sp>
      <p:pic>
        <p:nvPicPr>
          <p:cNvPr id="5" name="Content Placeholder 4">
            <a:extLst>
              <a:ext uri="{FF2B5EF4-FFF2-40B4-BE49-F238E27FC236}">
                <a16:creationId xmlns:a16="http://schemas.microsoft.com/office/drawing/2014/main" id="{D68494FE-57D7-63DE-5525-BC99828FD002}"/>
              </a:ext>
            </a:extLst>
          </p:cNvPr>
          <p:cNvPicPr>
            <a:picLocks noGrp="1" noChangeAspect="1"/>
          </p:cNvPicPr>
          <p:nvPr>
            <p:ph idx="1"/>
          </p:nvPr>
        </p:nvPicPr>
        <p:blipFill>
          <a:blip r:embed="rId2">
            <a:biLevel thresh="50000"/>
          </a:blip>
          <a:stretch>
            <a:fillRect/>
          </a:stretch>
        </p:blipFill>
        <p:spPr>
          <a:xfrm>
            <a:off x="2347999" y="1825625"/>
            <a:ext cx="7496002" cy="4351338"/>
          </a:xfrm>
          <a:prstGeom prst="rect">
            <a:avLst/>
          </a:prstGeom>
        </p:spPr>
      </p:pic>
    </p:spTree>
    <p:extLst>
      <p:ext uri="{BB962C8B-B14F-4D97-AF65-F5344CB8AC3E}">
        <p14:creationId xmlns:p14="http://schemas.microsoft.com/office/powerpoint/2010/main" val="3779469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52014-190F-45A6-9458-9203F27ED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87487-EB5F-1CAF-0700-39CBE39438D1}"/>
              </a:ext>
            </a:extLst>
          </p:cNvPr>
          <p:cNvSpPr>
            <a:spLocks noGrp="1"/>
          </p:cNvSpPr>
          <p:nvPr>
            <p:ph type="title"/>
          </p:nvPr>
        </p:nvSpPr>
        <p:spPr>
          <a:xfrm>
            <a:off x="825500" y="-142081"/>
            <a:ext cx="10515600" cy="1325563"/>
          </a:xfrm>
        </p:spPr>
        <p:txBody>
          <a:bodyPr/>
          <a:lstStyle/>
          <a:p>
            <a:pPr algn="ctr"/>
            <a:r>
              <a:rPr lang="en-US" dirty="0"/>
              <a:t>Repair Operator</a:t>
            </a:r>
            <a:endParaRPr lang="en-IN" dirty="0"/>
          </a:p>
        </p:txBody>
      </p:sp>
      <p:sp>
        <p:nvSpPr>
          <p:cNvPr id="6" name="Rectangle 5">
            <a:extLst>
              <a:ext uri="{FF2B5EF4-FFF2-40B4-BE49-F238E27FC236}">
                <a16:creationId xmlns:a16="http://schemas.microsoft.com/office/drawing/2014/main" id="{2DBAD61F-6B74-4E1A-871E-CEAB0ACC354C}"/>
              </a:ext>
            </a:extLst>
          </p:cNvPr>
          <p:cNvSpPr/>
          <p:nvPr/>
        </p:nvSpPr>
        <p:spPr>
          <a:xfrm>
            <a:off x="4406899" y="2125134"/>
            <a:ext cx="3378200" cy="541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Calculate Summary Length</a:t>
            </a:r>
            <a:endParaRPr lang="en-IN" dirty="0"/>
          </a:p>
        </p:txBody>
      </p:sp>
      <p:sp>
        <p:nvSpPr>
          <p:cNvPr id="7" name="Rectangle 6">
            <a:extLst>
              <a:ext uri="{FF2B5EF4-FFF2-40B4-BE49-F238E27FC236}">
                <a16:creationId xmlns:a16="http://schemas.microsoft.com/office/drawing/2014/main" id="{7BFBECD2-AE0C-07B1-E8F6-F8ED4F4B44EB}"/>
              </a:ext>
            </a:extLst>
          </p:cNvPr>
          <p:cNvSpPr/>
          <p:nvPr/>
        </p:nvSpPr>
        <p:spPr>
          <a:xfrm>
            <a:off x="1494365" y="3315231"/>
            <a:ext cx="3378200" cy="541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While summary length&gt;upper bound</a:t>
            </a:r>
            <a:endParaRPr lang="en-IN" dirty="0"/>
          </a:p>
        </p:txBody>
      </p:sp>
      <p:sp>
        <p:nvSpPr>
          <p:cNvPr id="8" name="Rectangle 7">
            <a:extLst>
              <a:ext uri="{FF2B5EF4-FFF2-40B4-BE49-F238E27FC236}">
                <a16:creationId xmlns:a16="http://schemas.microsoft.com/office/drawing/2014/main" id="{ACFDC00C-3265-10EC-8B47-D0A2174DA9E6}"/>
              </a:ext>
            </a:extLst>
          </p:cNvPr>
          <p:cNvSpPr/>
          <p:nvPr/>
        </p:nvSpPr>
        <p:spPr>
          <a:xfrm>
            <a:off x="7344833" y="3315231"/>
            <a:ext cx="3378200" cy="541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While summary length &lt; lower bound</a:t>
            </a:r>
            <a:endParaRPr lang="en-IN" dirty="0"/>
          </a:p>
        </p:txBody>
      </p:sp>
      <p:cxnSp>
        <p:nvCxnSpPr>
          <p:cNvPr id="10" name="Connector: Curved 9">
            <a:extLst>
              <a:ext uri="{FF2B5EF4-FFF2-40B4-BE49-F238E27FC236}">
                <a16:creationId xmlns:a16="http://schemas.microsoft.com/office/drawing/2014/main" id="{931FF0C0-1EAF-8EDC-A95B-AD1D42DECB0F}"/>
              </a:ext>
            </a:extLst>
          </p:cNvPr>
          <p:cNvCxnSpPr>
            <a:stCxn id="6" idx="2"/>
            <a:endCxn id="7" idx="0"/>
          </p:cNvCxnSpPr>
          <p:nvPr/>
        </p:nvCxnSpPr>
        <p:spPr>
          <a:xfrm rot="5400000">
            <a:off x="4315617" y="1534848"/>
            <a:ext cx="648231" cy="291253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Connector: Curved 11">
            <a:extLst>
              <a:ext uri="{FF2B5EF4-FFF2-40B4-BE49-F238E27FC236}">
                <a16:creationId xmlns:a16="http://schemas.microsoft.com/office/drawing/2014/main" id="{E56BACCB-33BD-73AB-3B4F-569921B8242D}"/>
              </a:ext>
            </a:extLst>
          </p:cNvPr>
          <p:cNvCxnSpPr>
            <a:stCxn id="6" idx="2"/>
            <a:endCxn id="8" idx="0"/>
          </p:cNvCxnSpPr>
          <p:nvPr/>
        </p:nvCxnSpPr>
        <p:spPr>
          <a:xfrm rot="16200000" flipH="1">
            <a:off x="7240851" y="1522148"/>
            <a:ext cx="648231" cy="293793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1BC43B3C-B161-B8CA-08DA-52FD33079054}"/>
              </a:ext>
            </a:extLst>
          </p:cNvPr>
          <p:cNvSpPr/>
          <p:nvPr/>
        </p:nvSpPr>
        <p:spPr>
          <a:xfrm>
            <a:off x="1494365" y="4199467"/>
            <a:ext cx="3378200" cy="20743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514350" indent="-514350">
              <a:lnSpc>
                <a:spcPct val="110000"/>
              </a:lnSpc>
              <a:buFont typeface="+mj-lt"/>
              <a:buAutoNum type="arabicPeriod"/>
            </a:pPr>
            <a:r>
              <a:rPr lang="en-US" dirty="0"/>
              <a:t>Pick a random (</a:t>
            </a:r>
            <a:r>
              <a:rPr lang="en-US" dirty="0" err="1"/>
              <a:t>si,sj</a:t>
            </a:r>
            <a:r>
              <a:rPr lang="en-US" dirty="0"/>
              <a:t>) pair where both </a:t>
            </a:r>
            <a:r>
              <a:rPr lang="en-US" dirty="0" err="1"/>
              <a:t>si,sj</a:t>
            </a:r>
            <a:r>
              <a:rPr lang="en-US" dirty="0"/>
              <a:t> exist in candidate summary</a:t>
            </a:r>
          </a:p>
          <a:p>
            <a:pPr marL="514350" indent="-514350">
              <a:lnSpc>
                <a:spcPct val="110000"/>
              </a:lnSpc>
              <a:buFont typeface="+mj-lt"/>
              <a:buAutoNum type="arabicPeriod"/>
            </a:pPr>
            <a:r>
              <a:rPr lang="en-US" dirty="0"/>
              <a:t>If score(</a:t>
            </a:r>
            <a:r>
              <a:rPr lang="en-US" dirty="0" err="1"/>
              <a:t>si</a:t>
            </a:r>
            <a:r>
              <a:rPr lang="en-US" dirty="0"/>
              <a:t>) &gt; score(</a:t>
            </a:r>
            <a:r>
              <a:rPr lang="en-US" dirty="0" err="1"/>
              <a:t>sj</a:t>
            </a:r>
            <a:r>
              <a:rPr lang="en-US" dirty="0"/>
              <a:t>) </a:t>
            </a:r>
            <a:r>
              <a:rPr lang="en-US" dirty="0">
                <a:sym typeface="Wingdings" panose="05000000000000000000" pitchFamily="2" charset="2"/>
              </a:rPr>
              <a:t> </a:t>
            </a:r>
            <a:r>
              <a:rPr lang="en-US" dirty="0"/>
              <a:t>Remove </a:t>
            </a:r>
            <a:r>
              <a:rPr lang="en-US" dirty="0" err="1"/>
              <a:t>sj</a:t>
            </a:r>
            <a:endParaRPr lang="en-US" dirty="0"/>
          </a:p>
          <a:p>
            <a:pPr marL="514350" indent="-514350">
              <a:lnSpc>
                <a:spcPct val="110000"/>
              </a:lnSpc>
              <a:buFont typeface="+mj-lt"/>
              <a:buAutoNum type="arabicPeriod"/>
            </a:pPr>
            <a:r>
              <a:rPr lang="en-US" dirty="0"/>
              <a:t>Else </a:t>
            </a:r>
            <a:r>
              <a:rPr lang="en-US" dirty="0">
                <a:sym typeface="Wingdings" panose="05000000000000000000" pitchFamily="2" charset="2"/>
              </a:rPr>
              <a:t> Remove </a:t>
            </a:r>
            <a:r>
              <a:rPr lang="en-US" dirty="0" err="1">
                <a:sym typeface="Wingdings" panose="05000000000000000000" pitchFamily="2" charset="2"/>
              </a:rPr>
              <a:t>si</a:t>
            </a:r>
            <a:endParaRPr lang="en-US" dirty="0">
              <a:sym typeface="Wingdings" panose="05000000000000000000" pitchFamily="2" charset="2"/>
            </a:endParaRPr>
          </a:p>
        </p:txBody>
      </p:sp>
      <p:sp>
        <p:nvSpPr>
          <p:cNvPr id="15" name="Rectangle 14">
            <a:extLst>
              <a:ext uri="{FF2B5EF4-FFF2-40B4-BE49-F238E27FC236}">
                <a16:creationId xmlns:a16="http://schemas.microsoft.com/office/drawing/2014/main" id="{DA67AA35-C439-52A3-DD7D-B0BCE97D5581}"/>
              </a:ext>
            </a:extLst>
          </p:cNvPr>
          <p:cNvSpPr/>
          <p:nvPr/>
        </p:nvSpPr>
        <p:spPr>
          <a:xfrm>
            <a:off x="7344833" y="4199467"/>
            <a:ext cx="3378200" cy="20743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514350" indent="-514350">
              <a:lnSpc>
                <a:spcPct val="110000"/>
              </a:lnSpc>
              <a:buFont typeface="+mj-lt"/>
              <a:buAutoNum type="arabicPeriod"/>
            </a:pPr>
            <a:r>
              <a:rPr lang="en-US" dirty="0"/>
              <a:t>Pick a random (</a:t>
            </a:r>
            <a:r>
              <a:rPr lang="en-US" dirty="0" err="1"/>
              <a:t>si,sj</a:t>
            </a:r>
            <a:r>
              <a:rPr lang="en-US" dirty="0"/>
              <a:t>) pair where both </a:t>
            </a:r>
            <a:r>
              <a:rPr lang="en-US" dirty="0" err="1"/>
              <a:t>si,sj</a:t>
            </a:r>
            <a:r>
              <a:rPr lang="en-US" dirty="0"/>
              <a:t> do not exist in candidate summary</a:t>
            </a:r>
          </a:p>
          <a:p>
            <a:pPr marL="514350" indent="-514350">
              <a:lnSpc>
                <a:spcPct val="110000"/>
              </a:lnSpc>
              <a:buFont typeface="+mj-lt"/>
              <a:buAutoNum type="arabicPeriod"/>
            </a:pPr>
            <a:r>
              <a:rPr lang="en-US" dirty="0"/>
              <a:t>If score(</a:t>
            </a:r>
            <a:r>
              <a:rPr lang="en-US" dirty="0" err="1"/>
              <a:t>si</a:t>
            </a:r>
            <a:r>
              <a:rPr lang="en-US" dirty="0"/>
              <a:t>) &gt; score(</a:t>
            </a:r>
            <a:r>
              <a:rPr lang="en-US" dirty="0" err="1"/>
              <a:t>sj</a:t>
            </a:r>
            <a:r>
              <a:rPr lang="en-US" dirty="0"/>
              <a:t>) </a:t>
            </a:r>
            <a:r>
              <a:rPr lang="en-US" dirty="0">
                <a:sym typeface="Wingdings" panose="05000000000000000000" pitchFamily="2" charset="2"/>
              </a:rPr>
              <a:t> </a:t>
            </a:r>
            <a:r>
              <a:rPr lang="en-US" dirty="0"/>
              <a:t>Add </a:t>
            </a:r>
            <a:r>
              <a:rPr lang="en-US" dirty="0" err="1"/>
              <a:t>si</a:t>
            </a:r>
            <a:endParaRPr lang="en-US" dirty="0"/>
          </a:p>
          <a:p>
            <a:pPr marL="514350" indent="-514350">
              <a:lnSpc>
                <a:spcPct val="110000"/>
              </a:lnSpc>
              <a:buFont typeface="+mj-lt"/>
              <a:buAutoNum type="arabicPeriod"/>
            </a:pPr>
            <a:r>
              <a:rPr lang="en-US" dirty="0"/>
              <a:t>Else </a:t>
            </a:r>
            <a:r>
              <a:rPr lang="en-US" dirty="0">
                <a:sym typeface="Wingdings" panose="05000000000000000000" pitchFamily="2" charset="2"/>
              </a:rPr>
              <a:t> Add </a:t>
            </a:r>
            <a:r>
              <a:rPr lang="en-US" dirty="0" err="1">
                <a:sym typeface="Wingdings" panose="05000000000000000000" pitchFamily="2" charset="2"/>
              </a:rPr>
              <a:t>sj</a:t>
            </a:r>
            <a:endParaRPr lang="en-US" dirty="0">
              <a:sym typeface="Wingdings" panose="05000000000000000000" pitchFamily="2" charset="2"/>
            </a:endParaRPr>
          </a:p>
          <a:p>
            <a:pPr algn="ctr"/>
            <a:endParaRPr lang="en-IN" dirty="0"/>
          </a:p>
        </p:txBody>
      </p:sp>
      <p:sp>
        <p:nvSpPr>
          <p:cNvPr id="16" name="Rectangle 15">
            <a:extLst>
              <a:ext uri="{FF2B5EF4-FFF2-40B4-BE49-F238E27FC236}">
                <a16:creationId xmlns:a16="http://schemas.microsoft.com/office/drawing/2014/main" id="{FF9FFCDA-8632-8633-BC27-DDBD6DC0E800}"/>
              </a:ext>
            </a:extLst>
          </p:cNvPr>
          <p:cNvSpPr/>
          <p:nvPr/>
        </p:nvSpPr>
        <p:spPr>
          <a:xfrm>
            <a:off x="4406899" y="1083734"/>
            <a:ext cx="3378200" cy="541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Sentence scores calculated and cached for access</a:t>
            </a:r>
            <a:endParaRPr lang="en-IN" dirty="0"/>
          </a:p>
        </p:txBody>
      </p:sp>
      <p:cxnSp>
        <p:nvCxnSpPr>
          <p:cNvPr id="18" name="Straight Arrow Connector 17">
            <a:extLst>
              <a:ext uri="{FF2B5EF4-FFF2-40B4-BE49-F238E27FC236}">
                <a16:creationId xmlns:a16="http://schemas.microsoft.com/office/drawing/2014/main" id="{28099D19-1DD6-9AF2-C03E-6E28D52AFFCB}"/>
              </a:ext>
            </a:extLst>
          </p:cNvPr>
          <p:cNvCxnSpPr>
            <a:stCxn id="16" idx="2"/>
            <a:endCxn id="6" idx="0"/>
          </p:cNvCxnSpPr>
          <p:nvPr/>
        </p:nvCxnSpPr>
        <p:spPr>
          <a:xfrm>
            <a:off x="6095999" y="1625600"/>
            <a:ext cx="0" cy="4995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6495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2769-D7BF-3171-3D69-A48EC48FBA7D}"/>
              </a:ext>
            </a:extLst>
          </p:cNvPr>
          <p:cNvSpPr>
            <a:spLocks noGrp="1"/>
          </p:cNvSpPr>
          <p:nvPr>
            <p:ph type="title"/>
          </p:nvPr>
        </p:nvSpPr>
        <p:spPr/>
        <p:txBody>
          <a:bodyPr/>
          <a:lstStyle/>
          <a:p>
            <a:pPr algn="ctr"/>
            <a:r>
              <a:rPr lang="en-US" dirty="0"/>
              <a:t>Sentence Score Calculation Algorithm</a:t>
            </a:r>
            <a:endParaRPr lang="en-IN" dirty="0"/>
          </a:p>
        </p:txBody>
      </p:sp>
      <p:pic>
        <p:nvPicPr>
          <p:cNvPr id="5" name="Picture 4">
            <a:extLst>
              <a:ext uri="{FF2B5EF4-FFF2-40B4-BE49-F238E27FC236}">
                <a16:creationId xmlns:a16="http://schemas.microsoft.com/office/drawing/2014/main" id="{A6E409BA-CD3F-122B-B677-6FA9D0954AC4}"/>
              </a:ext>
            </a:extLst>
          </p:cNvPr>
          <p:cNvPicPr>
            <a:picLocks noChangeAspect="1"/>
          </p:cNvPicPr>
          <p:nvPr/>
        </p:nvPicPr>
        <p:blipFill>
          <a:blip r:embed="rId2"/>
          <a:stretch>
            <a:fillRect/>
          </a:stretch>
        </p:blipFill>
        <p:spPr>
          <a:xfrm>
            <a:off x="2413990" y="1557234"/>
            <a:ext cx="7364020" cy="4768850"/>
          </a:xfrm>
          <a:prstGeom prst="rect">
            <a:avLst/>
          </a:prstGeom>
        </p:spPr>
      </p:pic>
    </p:spTree>
    <p:extLst>
      <p:ext uri="{BB962C8B-B14F-4D97-AF65-F5344CB8AC3E}">
        <p14:creationId xmlns:p14="http://schemas.microsoft.com/office/powerpoint/2010/main" val="108885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2B18C-B88A-4121-910B-228BDA8E6E0A}"/>
              </a:ext>
            </a:extLst>
          </p:cNvPr>
          <p:cNvSpPr>
            <a:spLocks noGrp="1"/>
          </p:cNvSpPr>
          <p:nvPr>
            <p:ph type="title"/>
          </p:nvPr>
        </p:nvSpPr>
        <p:spPr>
          <a:xfrm>
            <a:off x="447145" y="2628899"/>
            <a:ext cx="3932237" cy="1600200"/>
          </a:xfrm>
        </p:spPr>
        <p:txBody>
          <a:bodyPr/>
          <a:lstStyle/>
          <a:p>
            <a:r>
              <a:rPr lang="en-IN" dirty="0"/>
              <a:t>Overall Layout of the Project</a:t>
            </a:r>
          </a:p>
        </p:txBody>
      </p:sp>
      <p:graphicFrame>
        <p:nvGraphicFramePr>
          <p:cNvPr id="10" name="Content Placeholder 3">
            <a:extLst>
              <a:ext uri="{FF2B5EF4-FFF2-40B4-BE49-F238E27FC236}">
                <a16:creationId xmlns:a16="http://schemas.microsoft.com/office/drawing/2014/main" id="{B19906FA-09C3-4708-BD41-D05C57301864}"/>
              </a:ext>
            </a:extLst>
          </p:cNvPr>
          <p:cNvGraphicFramePr>
            <a:graphicFrameLocks/>
          </p:cNvGraphicFramePr>
          <p:nvPr>
            <p:extLst>
              <p:ext uri="{D42A27DB-BD31-4B8C-83A1-F6EECF244321}">
                <p14:modId xmlns:p14="http://schemas.microsoft.com/office/powerpoint/2010/main" val="2560405137"/>
              </p:ext>
            </p:extLst>
          </p:nvPr>
        </p:nvGraphicFramePr>
        <p:xfrm>
          <a:off x="5183188" y="0"/>
          <a:ext cx="6704011"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4764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7B7ED-D85A-F7C6-30F9-855946CB30EC}"/>
              </a:ext>
            </a:extLst>
          </p:cNvPr>
          <p:cNvSpPr>
            <a:spLocks noGrp="1"/>
          </p:cNvSpPr>
          <p:nvPr>
            <p:ph idx="1"/>
          </p:nvPr>
        </p:nvSpPr>
        <p:spPr>
          <a:xfrm>
            <a:off x="76199" y="1918758"/>
            <a:ext cx="6984999" cy="4351338"/>
          </a:xfrm>
        </p:spPr>
        <p:txBody>
          <a:bodyPr>
            <a:normAutofit/>
          </a:bodyPr>
          <a:lstStyle/>
          <a:p>
            <a:r>
              <a:rPr lang="en-US" dirty="0"/>
              <a:t>Obtained sets of non-dominated solutions from the population</a:t>
            </a:r>
            <a:br>
              <a:rPr lang="en-US" dirty="0"/>
            </a:br>
            <a:r>
              <a:rPr lang="en-US" dirty="0"/>
              <a:t>are added to the NDS archive</a:t>
            </a:r>
          </a:p>
          <a:p>
            <a:r>
              <a:rPr lang="en-US" dirty="0"/>
              <a:t>The addition of a member(or a deletion) is done by the dominance criteria check</a:t>
            </a:r>
          </a:p>
          <a:p>
            <a:r>
              <a:rPr lang="en-IN" dirty="0"/>
              <a:t>For each iteration , NDS archive remains </a:t>
            </a:r>
            <a:br>
              <a:rPr lang="en-IN" dirty="0"/>
            </a:br>
            <a:r>
              <a:rPr lang="en-IN" dirty="0"/>
              <a:t>persistent and is updated</a:t>
            </a:r>
          </a:p>
          <a:p>
            <a:endParaRPr lang="en-IN" dirty="0"/>
          </a:p>
        </p:txBody>
      </p:sp>
      <p:sp>
        <p:nvSpPr>
          <p:cNvPr id="4" name="Rectangle 3">
            <a:extLst>
              <a:ext uri="{FF2B5EF4-FFF2-40B4-BE49-F238E27FC236}">
                <a16:creationId xmlns:a16="http://schemas.microsoft.com/office/drawing/2014/main" id="{A3807402-BB05-2D35-6C52-6B0976B1AB93}"/>
              </a:ext>
            </a:extLst>
          </p:cNvPr>
          <p:cNvSpPr/>
          <p:nvPr/>
        </p:nvSpPr>
        <p:spPr>
          <a:xfrm>
            <a:off x="7323666" y="1690688"/>
            <a:ext cx="4605867" cy="48021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1B39993F-6AA8-F734-554E-F26A65C408CA}"/>
              </a:ext>
            </a:extLst>
          </p:cNvPr>
          <p:cNvSpPr txBox="1"/>
          <p:nvPr/>
        </p:nvSpPr>
        <p:spPr>
          <a:xfrm>
            <a:off x="7450666" y="2283011"/>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M1   [0,0,0,1,0,0,1,1,1,0,1.........0,1,1,1,0,1]</a:t>
            </a:r>
          </a:p>
        </p:txBody>
      </p:sp>
      <p:sp>
        <p:nvSpPr>
          <p:cNvPr id="9" name="TextBox 8">
            <a:extLst>
              <a:ext uri="{FF2B5EF4-FFF2-40B4-BE49-F238E27FC236}">
                <a16:creationId xmlns:a16="http://schemas.microsoft.com/office/drawing/2014/main" id="{0A51C215-65F6-D4F2-4A77-5726109928BA}"/>
              </a:ext>
            </a:extLst>
          </p:cNvPr>
          <p:cNvSpPr txBox="1"/>
          <p:nvPr/>
        </p:nvSpPr>
        <p:spPr>
          <a:xfrm>
            <a:off x="7450666" y="2766497"/>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M2   [0,1,0,1,0,0,1,0,1,0,1.........0,1,0,0,0,1]</a:t>
            </a:r>
          </a:p>
        </p:txBody>
      </p:sp>
      <p:sp>
        <p:nvSpPr>
          <p:cNvPr id="11" name="TextBox 10">
            <a:extLst>
              <a:ext uri="{FF2B5EF4-FFF2-40B4-BE49-F238E27FC236}">
                <a16:creationId xmlns:a16="http://schemas.microsoft.com/office/drawing/2014/main" id="{AB7BADCF-AC6D-CAD6-FFB3-A19DDA7E3608}"/>
              </a:ext>
            </a:extLst>
          </p:cNvPr>
          <p:cNvSpPr txBox="1"/>
          <p:nvPr/>
        </p:nvSpPr>
        <p:spPr>
          <a:xfrm>
            <a:off x="7450666" y="3300544"/>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M7   [0,0,1,1,1,0,0,1,0,0,1.........0,1,1,0,0,0]</a:t>
            </a:r>
          </a:p>
        </p:txBody>
      </p:sp>
      <p:sp>
        <p:nvSpPr>
          <p:cNvPr id="13" name="TextBox 12">
            <a:extLst>
              <a:ext uri="{FF2B5EF4-FFF2-40B4-BE49-F238E27FC236}">
                <a16:creationId xmlns:a16="http://schemas.microsoft.com/office/drawing/2014/main" id="{4C0E7704-07A3-6ABA-B600-90E4F15B12F3}"/>
              </a:ext>
            </a:extLst>
          </p:cNvPr>
          <p:cNvSpPr txBox="1"/>
          <p:nvPr/>
        </p:nvSpPr>
        <p:spPr>
          <a:xfrm>
            <a:off x="7450666" y="3809009"/>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M8   [1,0,0,1,1,1,1,1,1,0,1.........1,1,1,0,0,0]</a:t>
            </a:r>
          </a:p>
        </p:txBody>
      </p:sp>
      <p:sp>
        <p:nvSpPr>
          <p:cNvPr id="15" name="TextBox 14">
            <a:extLst>
              <a:ext uri="{FF2B5EF4-FFF2-40B4-BE49-F238E27FC236}">
                <a16:creationId xmlns:a16="http://schemas.microsoft.com/office/drawing/2014/main" id="{2630124F-E12C-C7B0-6053-8545B3B8F4AB}"/>
              </a:ext>
            </a:extLst>
          </p:cNvPr>
          <p:cNvSpPr txBox="1"/>
          <p:nvPr/>
        </p:nvSpPr>
        <p:spPr>
          <a:xfrm>
            <a:off x="7450666" y="4317474"/>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M12 [0,0,0,1,0,0,1,1,1,0,1.........0,1,1,1,0,1]</a:t>
            </a:r>
          </a:p>
        </p:txBody>
      </p:sp>
      <p:sp>
        <p:nvSpPr>
          <p:cNvPr id="19" name="TextBox 18">
            <a:extLst>
              <a:ext uri="{FF2B5EF4-FFF2-40B4-BE49-F238E27FC236}">
                <a16:creationId xmlns:a16="http://schemas.microsoft.com/office/drawing/2014/main" id="{F41D8CA9-CD29-0F98-A0CE-430E63DA3558}"/>
              </a:ext>
            </a:extLst>
          </p:cNvPr>
          <p:cNvSpPr txBox="1"/>
          <p:nvPr/>
        </p:nvSpPr>
        <p:spPr>
          <a:xfrm>
            <a:off x="7450666" y="5900764"/>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M49  [0,1,0,1,0,0,1,0,1,0,1.........1,0,1,0,0,1]</a:t>
            </a:r>
          </a:p>
        </p:txBody>
      </p:sp>
      <p:sp>
        <p:nvSpPr>
          <p:cNvPr id="21" name="TextBox 20">
            <a:extLst>
              <a:ext uri="{FF2B5EF4-FFF2-40B4-BE49-F238E27FC236}">
                <a16:creationId xmlns:a16="http://schemas.microsoft.com/office/drawing/2014/main" id="{4C0D371A-94C4-27F7-8746-38B96399656A}"/>
              </a:ext>
            </a:extLst>
          </p:cNvPr>
          <p:cNvSpPr txBox="1"/>
          <p:nvPr/>
        </p:nvSpPr>
        <p:spPr>
          <a:xfrm>
            <a:off x="7450666" y="4401120"/>
            <a:ext cx="1490134" cy="369332"/>
          </a:xfrm>
          <a:prstGeom prst="rect">
            <a:avLst/>
          </a:prstGeom>
          <a:noFill/>
        </p:spPr>
        <p:txBody>
          <a:bodyPr wrap="square">
            <a:spAutoFit/>
          </a:bodyPr>
          <a:lstStyle/>
          <a:p>
            <a:endParaRPr lang="en-IN" dirty="0"/>
          </a:p>
        </p:txBody>
      </p:sp>
      <p:sp>
        <p:nvSpPr>
          <p:cNvPr id="22" name="Title 1">
            <a:extLst>
              <a:ext uri="{FF2B5EF4-FFF2-40B4-BE49-F238E27FC236}">
                <a16:creationId xmlns:a16="http://schemas.microsoft.com/office/drawing/2014/main" id="{684EA30B-283D-7132-4F98-442B3C7135F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Non-Dominated set of Solutions Archive</a:t>
            </a:r>
          </a:p>
        </p:txBody>
      </p:sp>
      <p:sp>
        <p:nvSpPr>
          <p:cNvPr id="2" name="Title 1">
            <a:extLst>
              <a:ext uri="{FF2B5EF4-FFF2-40B4-BE49-F238E27FC236}">
                <a16:creationId xmlns:a16="http://schemas.microsoft.com/office/drawing/2014/main" id="{37411480-DD85-DA4B-C4F1-6CFFDE92DCBD}"/>
              </a:ext>
            </a:extLst>
          </p:cNvPr>
          <p:cNvSpPr>
            <a:spLocks noGrp="1"/>
          </p:cNvSpPr>
          <p:nvPr>
            <p:ph type="title"/>
          </p:nvPr>
        </p:nvSpPr>
        <p:spPr>
          <a:xfrm>
            <a:off x="7941732" y="1443947"/>
            <a:ext cx="3369733" cy="1135360"/>
          </a:xfrm>
        </p:spPr>
        <p:txBody>
          <a:bodyPr>
            <a:normAutofit/>
          </a:bodyPr>
          <a:lstStyle/>
          <a:p>
            <a:pPr algn="ctr"/>
            <a:r>
              <a:rPr lang="en-IN" sz="2000" dirty="0"/>
              <a:t>NDS Archive</a:t>
            </a:r>
          </a:p>
        </p:txBody>
      </p:sp>
    </p:spTree>
    <p:extLst>
      <p:ext uri="{BB962C8B-B14F-4D97-AF65-F5344CB8AC3E}">
        <p14:creationId xmlns:p14="http://schemas.microsoft.com/office/powerpoint/2010/main" val="826386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A1C0-2E6E-9429-ACB1-36E48D59A32A}"/>
              </a:ext>
            </a:extLst>
          </p:cNvPr>
          <p:cNvSpPr>
            <a:spLocks noGrp="1"/>
          </p:cNvSpPr>
          <p:nvPr>
            <p:ph type="title"/>
          </p:nvPr>
        </p:nvSpPr>
        <p:spPr/>
        <p:txBody>
          <a:bodyPr/>
          <a:lstStyle/>
          <a:p>
            <a:pPr algn="ctr"/>
            <a:r>
              <a:rPr lang="en-US" dirty="0"/>
              <a:t>NDS Insert Function</a:t>
            </a:r>
            <a:endParaRPr lang="en-IN" dirty="0"/>
          </a:p>
        </p:txBody>
      </p:sp>
      <p:pic>
        <p:nvPicPr>
          <p:cNvPr id="5" name="Content Placeholder 4" descr="A diagram of a group of people&#10;&#10;Description automatically generated">
            <a:extLst>
              <a:ext uri="{FF2B5EF4-FFF2-40B4-BE49-F238E27FC236}">
                <a16:creationId xmlns:a16="http://schemas.microsoft.com/office/drawing/2014/main" id="{F8686AFA-5A55-DA09-9A0B-A89153808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9877" y="1440836"/>
            <a:ext cx="8492246" cy="5264764"/>
          </a:xfrm>
        </p:spPr>
      </p:pic>
    </p:spTree>
    <p:extLst>
      <p:ext uri="{BB962C8B-B14F-4D97-AF65-F5344CB8AC3E}">
        <p14:creationId xmlns:p14="http://schemas.microsoft.com/office/powerpoint/2010/main" val="3163676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5D08413-3BB1-F6A3-CF8A-743C09F20978}"/>
              </a:ext>
            </a:extLst>
          </p:cNvPr>
          <p:cNvSpPr/>
          <p:nvPr/>
        </p:nvSpPr>
        <p:spPr>
          <a:xfrm>
            <a:off x="934720" y="2936240"/>
            <a:ext cx="2245360" cy="20929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Multi-Objective Evolutionary Computing Algorithm</a:t>
            </a:r>
          </a:p>
        </p:txBody>
      </p:sp>
      <p:sp>
        <p:nvSpPr>
          <p:cNvPr id="4" name="Rectangle 3">
            <a:extLst>
              <a:ext uri="{FF2B5EF4-FFF2-40B4-BE49-F238E27FC236}">
                <a16:creationId xmlns:a16="http://schemas.microsoft.com/office/drawing/2014/main" id="{5D898932-5C89-9F29-67EF-61A740E640F1}"/>
              </a:ext>
            </a:extLst>
          </p:cNvPr>
          <p:cNvSpPr/>
          <p:nvPr/>
        </p:nvSpPr>
        <p:spPr>
          <a:xfrm>
            <a:off x="345047" y="332740"/>
            <a:ext cx="3779520" cy="85344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Feed full text</a:t>
            </a:r>
          </a:p>
        </p:txBody>
      </p:sp>
      <p:sp>
        <p:nvSpPr>
          <p:cNvPr id="5" name="Rectangle 4">
            <a:extLst>
              <a:ext uri="{FF2B5EF4-FFF2-40B4-BE49-F238E27FC236}">
                <a16:creationId xmlns:a16="http://schemas.microsoft.com/office/drawing/2014/main" id="{C6A8573A-0697-F460-0F3A-C6F085292857}"/>
              </a:ext>
            </a:extLst>
          </p:cNvPr>
          <p:cNvSpPr/>
          <p:nvPr/>
        </p:nvSpPr>
        <p:spPr>
          <a:xfrm>
            <a:off x="5069054" y="310732"/>
            <a:ext cx="6604786" cy="60452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7" name="Arrow: Down 6">
            <a:extLst>
              <a:ext uri="{FF2B5EF4-FFF2-40B4-BE49-F238E27FC236}">
                <a16:creationId xmlns:a16="http://schemas.microsoft.com/office/drawing/2014/main" id="{ADDF6351-D6DC-FCDF-C221-1016DEF5A4B3}"/>
              </a:ext>
            </a:extLst>
          </p:cNvPr>
          <p:cNvSpPr/>
          <p:nvPr/>
        </p:nvSpPr>
        <p:spPr>
          <a:xfrm>
            <a:off x="1844040" y="1234440"/>
            <a:ext cx="426720" cy="17018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2979C30-90E7-A191-2E05-1360CFE1A790}"/>
              </a:ext>
            </a:extLst>
          </p:cNvPr>
          <p:cNvSpPr/>
          <p:nvPr/>
        </p:nvSpPr>
        <p:spPr>
          <a:xfrm>
            <a:off x="3180079" y="3870960"/>
            <a:ext cx="1888973" cy="5080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17555D-4BDE-0CCA-95FA-DDE42A406EE3}"/>
              </a:ext>
            </a:extLst>
          </p:cNvPr>
          <p:cNvSpPr/>
          <p:nvPr/>
        </p:nvSpPr>
        <p:spPr>
          <a:xfrm>
            <a:off x="6776327" y="646006"/>
            <a:ext cx="3295586" cy="4267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Final Output</a:t>
            </a:r>
          </a:p>
        </p:txBody>
      </p:sp>
      <p:sp>
        <p:nvSpPr>
          <p:cNvPr id="14" name="Rectangle 13">
            <a:extLst>
              <a:ext uri="{FF2B5EF4-FFF2-40B4-BE49-F238E27FC236}">
                <a16:creationId xmlns:a16="http://schemas.microsoft.com/office/drawing/2014/main" id="{7E6E3302-206E-1AA5-228B-BAD4C70849D6}"/>
              </a:ext>
            </a:extLst>
          </p:cNvPr>
          <p:cNvSpPr/>
          <p:nvPr/>
        </p:nvSpPr>
        <p:spPr>
          <a:xfrm>
            <a:off x="6771616" y="3309346"/>
            <a:ext cx="3300297" cy="36933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Optimal Sentence Indices</a:t>
            </a:r>
          </a:p>
        </p:txBody>
      </p:sp>
      <p:sp>
        <p:nvSpPr>
          <p:cNvPr id="15" name="Rectangle 14">
            <a:extLst>
              <a:ext uri="{FF2B5EF4-FFF2-40B4-BE49-F238E27FC236}">
                <a16:creationId xmlns:a16="http://schemas.microsoft.com/office/drawing/2014/main" id="{D96A34AE-A397-0CF4-C344-7D80AA714587}"/>
              </a:ext>
            </a:extLst>
          </p:cNvPr>
          <p:cNvSpPr/>
          <p:nvPr/>
        </p:nvSpPr>
        <p:spPr>
          <a:xfrm>
            <a:off x="6788472" y="4277195"/>
            <a:ext cx="3283441" cy="4397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Associated Extractive Summary</a:t>
            </a:r>
          </a:p>
        </p:txBody>
      </p:sp>
      <p:sp>
        <p:nvSpPr>
          <p:cNvPr id="6" name="TextBox 5">
            <a:extLst>
              <a:ext uri="{FF2B5EF4-FFF2-40B4-BE49-F238E27FC236}">
                <a16:creationId xmlns:a16="http://schemas.microsoft.com/office/drawing/2014/main" id="{F2503BCA-1D07-5768-36BF-A4C953441D50}"/>
              </a:ext>
            </a:extLst>
          </p:cNvPr>
          <p:cNvSpPr txBox="1"/>
          <p:nvPr/>
        </p:nvSpPr>
        <p:spPr>
          <a:xfrm>
            <a:off x="6983908" y="3785283"/>
            <a:ext cx="2775077" cy="376982"/>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IN" dirty="0"/>
              <a:t>[1,9,22,34,45,82,101,104]</a:t>
            </a:r>
          </a:p>
        </p:txBody>
      </p:sp>
      <p:pic>
        <p:nvPicPr>
          <p:cNvPr id="10" name="Picture 9">
            <a:extLst>
              <a:ext uri="{FF2B5EF4-FFF2-40B4-BE49-F238E27FC236}">
                <a16:creationId xmlns:a16="http://schemas.microsoft.com/office/drawing/2014/main" id="{4C0403C9-5977-12C2-EBAD-09BB88A9BECB}"/>
              </a:ext>
            </a:extLst>
          </p:cNvPr>
          <p:cNvPicPr>
            <a:picLocks noChangeAspect="1"/>
          </p:cNvPicPr>
          <p:nvPr/>
        </p:nvPicPr>
        <p:blipFill>
          <a:blip r:embed="rId2"/>
          <a:stretch>
            <a:fillRect/>
          </a:stretch>
        </p:blipFill>
        <p:spPr>
          <a:xfrm>
            <a:off x="7156862" y="1943107"/>
            <a:ext cx="2493705" cy="1244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Oval 11">
            <a:extLst>
              <a:ext uri="{FF2B5EF4-FFF2-40B4-BE49-F238E27FC236}">
                <a16:creationId xmlns:a16="http://schemas.microsoft.com/office/drawing/2014/main" id="{E3397489-2D0C-C2F0-BA77-1EDBDF60E105}"/>
              </a:ext>
            </a:extLst>
          </p:cNvPr>
          <p:cNvSpPr/>
          <p:nvPr/>
        </p:nvSpPr>
        <p:spPr>
          <a:xfrm>
            <a:off x="7272960" y="2132442"/>
            <a:ext cx="141102" cy="15367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8C07ADA-87B2-CD8B-E6CA-E4C29DA6D7F7}"/>
              </a:ext>
            </a:extLst>
          </p:cNvPr>
          <p:cNvSpPr/>
          <p:nvPr/>
        </p:nvSpPr>
        <p:spPr>
          <a:xfrm>
            <a:off x="6788472" y="1191687"/>
            <a:ext cx="3300297" cy="5884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Optimal Pareto Front</a:t>
            </a:r>
          </a:p>
        </p:txBody>
      </p:sp>
      <p:sp>
        <p:nvSpPr>
          <p:cNvPr id="18" name="Rectangle 17">
            <a:extLst>
              <a:ext uri="{FF2B5EF4-FFF2-40B4-BE49-F238E27FC236}">
                <a16:creationId xmlns:a16="http://schemas.microsoft.com/office/drawing/2014/main" id="{B566E6E4-8429-E53B-F275-B6FF68E81059}"/>
              </a:ext>
            </a:extLst>
          </p:cNvPr>
          <p:cNvSpPr/>
          <p:nvPr/>
        </p:nvSpPr>
        <p:spPr>
          <a:xfrm>
            <a:off x="5313684" y="2580851"/>
            <a:ext cx="1204031" cy="5177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t>Single Solution Extraction from Pareto Front</a:t>
            </a:r>
          </a:p>
        </p:txBody>
      </p:sp>
      <p:cxnSp>
        <p:nvCxnSpPr>
          <p:cNvPr id="22" name="Connector: Curved 21">
            <a:extLst>
              <a:ext uri="{FF2B5EF4-FFF2-40B4-BE49-F238E27FC236}">
                <a16:creationId xmlns:a16="http://schemas.microsoft.com/office/drawing/2014/main" id="{64886B97-A698-6553-4965-31D6B442145D}"/>
              </a:ext>
            </a:extLst>
          </p:cNvPr>
          <p:cNvCxnSpPr>
            <a:cxnSpLocks/>
            <a:stCxn id="18" idx="2"/>
            <a:endCxn id="14" idx="1"/>
          </p:cNvCxnSpPr>
          <p:nvPr/>
        </p:nvCxnSpPr>
        <p:spPr>
          <a:xfrm rot="16200000" flipH="1">
            <a:off x="6145946" y="2868342"/>
            <a:ext cx="395425" cy="8559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FACE050E-B236-0DD1-01BD-3AC8977DE862}"/>
              </a:ext>
            </a:extLst>
          </p:cNvPr>
          <p:cNvCxnSpPr>
            <a:stCxn id="12" idx="2"/>
            <a:endCxn id="18" idx="0"/>
          </p:cNvCxnSpPr>
          <p:nvPr/>
        </p:nvCxnSpPr>
        <p:spPr>
          <a:xfrm rot="10800000" flipV="1">
            <a:off x="5915700" y="2209277"/>
            <a:ext cx="1357260" cy="3715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ABD6CA5-071F-5685-9DFF-2FBF5AA9C29E}"/>
              </a:ext>
            </a:extLst>
          </p:cNvPr>
          <p:cNvPicPr>
            <a:picLocks noChangeAspect="1"/>
          </p:cNvPicPr>
          <p:nvPr/>
        </p:nvPicPr>
        <p:blipFill>
          <a:blip r:embed="rId3"/>
          <a:stretch>
            <a:fillRect/>
          </a:stretch>
        </p:blipFill>
        <p:spPr>
          <a:xfrm>
            <a:off x="5831446" y="4883494"/>
            <a:ext cx="5080000" cy="1079872"/>
          </a:xfrm>
          <a:prstGeom prst="rect">
            <a:avLst/>
          </a:prstGeom>
        </p:spPr>
      </p:pic>
    </p:spTree>
    <p:extLst>
      <p:ext uri="{BB962C8B-B14F-4D97-AF65-F5344CB8AC3E}">
        <p14:creationId xmlns:p14="http://schemas.microsoft.com/office/powerpoint/2010/main" val="3550617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0689-4ACF-7580-45E5-6C3CBB4A1B93}"/>
              </a:ext>
            </a:extLst>
          </p:cNvPr>
          <p:cNvSpPr>
            <a:spLocks noGrp="1"/>
          </p:cNvSpPr>
          <p:nvPr>
            <p:ph type="title"/>
          </p:nvPr>
        </p:nvSpPr>
        <p:spPr/>
        <p:txBody>
          <a:bodyPr/>
          <a:lstStyle/>
          <a:p>
            <a:pPr algn="ctr"/>
            <a:r>
              <a:rPr lang="en-IN" dirty="0"/>
              <a:t>Objectives Calculation</a:t>
            </a:r>
          </a:p>
        </p:txBody>
      </p:sp>
      <p:sp>
        <p:nvSpPr>
          <p:cNvPr id="3" name="Content Placeholder 2">
            <a:extLst>
              <a:ext uri="{FF2B5EF4-FFF2-40B4-BE49-F238E27FC236}">
                <a16:creationId xmlns:a16="http://schemas.microsoft.com/office/drawing/2014/main" id="{9ADC8690-11CA-2C96-EC4E-C4ABBFA2C618}"/>
              </a:ext>
            </a:extLst>
          </p:cNvPr>
          <p:cNvSpPr>
            <a:spLocks noGrp="1"/>
          </p:cNvSpPr>
          <p:nvPr>
            <p:ph idx="1"/>
          </p:nvPr>
        </p:nvSpPr>
        <p:spPr/>
        <p:txBody>
          <a:bodyPr>
            <a:normAutofit lnSpcReduction="10000"/>
          </a:bodyPr>
          <a:lstStyle/>
          <a:p>
            <a:r>
              <a:rPr lang="en-IN" dirty="0"/>
              <a:t>Here, we choose the following 2 objectives</a:t>
            </a:r>
          </a:p>
          <a:p>
            <a:pPr lvl="1"/>
            <a:r>
              <a:rPr lang="en-IN" dirty="0"/>
              <a:t>Coverage – This conveys numerically, how much the candidate summary has covered the various topics conveyed in the original full text</a:t>
            </a:r>
          </a:p>
          <a:p>
            <a:pPr lvl="1"/>
            <a:r>
              <a:rPr lang="en-IN" dirty="0"/>
              <a:t>Redundancy – This conveys numerically, how many sentences conveying similar ideas/topics are present </a:t>
            </a:r>
            <a:r>
              <a:rPr lang="en-IN" dirty="0" err="1"/>
              <a:t>i.e</a:t>
            </a:r>
            <a:r>
              <a:rPr lang="en-IN" dirty="0"/>
              <a:t> detecting the presence of redundant sentences</a:t>
            </a:r>
          </a:p>
          <a:p>
            <a:r>
              <a:rPr lang="en-IN" dirty="0"/>
              <a:t>Coverage and redundancy are conflicting objectives</a:t>
            </a:r>
          </a:p>
          <a:p>
            <a:r>
              <a:rPr lang="en-IN" dirty="0"/>
              <a:t>If one needs maximum coverage, one shall have many redundant sentences in their document. At the same time, if one needs to have the least set of redundant sentences present, it shall lead to certain amount of coverage loss</a:t>
            </a:r>
          </a:p>
          <a:p>
            <a:endParaRPr lang="en-IN" dirty="0"/>
          </a:p>
        </p:txBody>
      </p:sp>
    </p:spTree>
    <p:extLst>
      <p:ext uri="{BB962C8B-B14F-4D97-AF65-F5344CB8AC3E}">
        <p14:creationId xmlns:p14="http://schemas.microsoft.com/office/powerpoint/2010/main" val="3374982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8AD180F-A354-C7A6-15DB-B54AB67FF7F5}"/>
              </a:ext>
            </a:extLst>
          </p:cNvPr>
          <p:cNvSpPr/>
          <p:nvPr/>
        </p:nvSpPr>
        <p:spPr>
          <a:xfrm>
            <a:off x="4112110" y="1296545"/>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Multi Objective value=(F1,F2)</a:t>
            </a:r>
          </a:p>
        </p:txBody>
      </p:sp>
      <p:sp>
        <p:nvSpPr>
          <p:cNvPr id="37" name="Rectangle: Rounded Corners 36">
            <a:extLst>
              <a:ext uri="{FF2B5EF4-FFF2-40B4-BE49-F238E27FC236}">
                <a16:creationId xmlns:a16="http://schemas.microsoft.com/office/drawing/2014/main" id="{60151831-B88C-FA61-1659-78552232B168}"/>
              </a:ext>
            </a:extLst>
          </p:cNvPr>
          <p:cNvSpPr/>
          <p:nvPr/>
        </p:nvSpPr>
        <p:spPr>
          <a:xfrm>
            <a:off x="558684" y="2197470"/>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Maximizing F1=Coverage</a:t>
            </a:r>
          </a:p>
        </p:txBody>
      </p:sp>
      <p:sp>
        <p:nvSpPr>
          <p:cNvPr id="38" name="Rectangle: Rounded Corners 37">
            <a:extLst>
              <a:ext uri="{FF2B5EF4-FFF2-40B4-BE49-F238E27FC236}">
                <a16:creationId xmlns:a16="http://schemas.microsoft.com/office/drawing/2014/main" id="{674494E5-FC62-9E4C-3558-7EF270A26E96}"/>
              </a:ext>
            </a:extLst>
          </p:cNvPr>
          <p:cNvSpPr/>
          <p:nvPr/>
        </p:nvSpPr>
        <p:spPr>
          <a:xfrm>
            <a:off x="7580119" y="2197470"/>
            <a:ext cx="3553426" cy="50928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Maximizing F2=Redundancy Reduction</a:t>
            </a:r>
          </a:p>
        </p:txBody>
      </p:sp>
      <p:cxnSp>
        <p:nvCxnSpPr>
          <p:cNvPr id="39" name="Connector: Elbow 38">
            <a:extLst>
              <a:ext uri="{FF2B5EF4-FFF2-40B4-BE49-F238E27FC236}">
                <a16:creationId xmlns:a16="http://schemas.microsoft.com/office/drawing/2014/main" id="{C1801B85-8DEB-5626-5D7D-1E5EA241E54D}"/>
              </a:ext>
            </a:extLst>
          </p:cNvPr>
          <p:cNvCxnSpPr>
            <a:stCxn id="36" idx="1"/>
            <a:endCxn id="37" idx="0"/>
          </p:cNvCxnSpPr>
          <p:nvPr/>
        </p:nvCxnSpPr>
        <p:spPr>
          <a:xfrm rot="10800000" flipV="1">
            <a:off x="2335398" y="1551188"/>
            <a:ext cx="1776713" cy="6462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CFE8BA4-DB30-A0CD-E58E-E1ED1FCE656F}"/>
              </a:ext>
            </a:extLst>
          </p:cNvPr>
          <p:cNvCxnSpPr>
            <a:cxnSpLocks/>
            <a:stCxn id="36" idx="3"/>
            <a:endCxn id="38" idx="0"/>
          </p:cNvCxnSpPr>
          <p:nvPr/>
        </p:nvCxnSpPr>
        <p:spPr>
          <a:xfrm>
            <a:off x="7665536" y="1551189"/>
            <a:ext cx="1691296" cy="6462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C2B8CB10-F579-49A0-5718-77C5D3C9CF20}"/>
              </a:ext>
            </a:extLst>
          </p:cNvPr>
          <p:cNvPicPr>
            <a:picLocks noChangeAspect="1"/>
          </p:cNvPicPr>
          <p:nvPr/>
        </p:nvPicPr>
        <p:blipFill>
          <a:blip r:embed="rId2"/>
          <a:stretch>
            <a:fillRect/>
          </a:stretch>
        </p:blipFill>
        <p:spPr>
          <a:xfrm>
            <a:off x="320482" y="3060710"/>
            <a:ext cx="2762133" cy="596900"/>
          </a:xfrm>
          <a:prstGeom prst="rect">
            <a:avLst/>
          </a:prstGeom>
          <a:ln>
            <a:solidFill>
              <a:schemeClr val="accent2"/>
            </a:solidFill>
          </a:ln>
        </p:spPr>
      </p:pic>
      <p:pic>
        <p:nvPicPr>
          <p:cNvPr id="46" name="Picture 45">
            <a:extLst>
              <a:ext uri="{FF2B5EF4-FFF2-40B4-BE49-F238E27FC236}">
                <a16:creationId xmlns:a16="http://schemas.microsoft.com/office/drawing/2014/main" id="{9A9E1BF6-7A7A-3ADB-F490-C8401452B323}"/>
              </a:ext>
            </a:extLst>
          </p:cNvPr>
          <p:cNvPicPr>
            <a:picLocks noChangeAspect="1"/>
          </p:cNvPicPr>
          <p:nvPr/>
        </p:nvPicPr>
        <p:blipFill>
          <a:blip r:embed="rId3"/>
          <a:stretch>
            <a:fillRect/>
          </a:stretch>
        </p:blipFill>
        <p:spPr>
          <a:xfrm>
            <a:off x="6512021" y="2853611"/>
            <a:ext cx="5322865" cy="752405"/>
          </a:xfrm>
          <a:prstGeom prst="rect">
            <a:avLst/>
          </a:prstGeom>
          <a:ln>
            <a:solidFill>
              <a:schemeClr val="accent2"/>
            </a:solidFill>
          </a:ln>
        </p:spPr>
      </p:pic>
      <p:sp>
        <p:nvSpPr>
          <p:cNvPr id="54" name="TextBox 53">
            <a:extLst>
              <a:ext uri="{FF2B5EF4-FFF2-40B4-BE49-F238E27FC236}">
                <a16:creationId xmlns:a16="http://schemas.microsoft.com/office/drawing/2014/main" id="{E5E7DA3F-4AE6-6E8F-4508-CADCBECD4A25}"/>
              </a:ext>
            </a:extLst>
          </p:cNvPr>
          <p:cNvSpPr txBox="1"/>
          <p:nvPr/>
        </p:nvSpPr>
        <p:spPr>
          <a:xfrm>
            <a:off x="150227" y="4575748"/>
            <a:ext cx="2059889"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000" dirty="0"/>
              <a:t>Similarity of a sentence </a:t>
            </a:r>
            <a:r>
              <a:rPr lang="en-IN" sz="1000" dirty="0" err="1"/>
              <a:t>si</a:t>
            </a:r>
            <a:r>
              <a:rPr lang="en-IN" sz="1000" dirty="0"/>
              <a:t> with mean vector o</a:t>
            </a:r>
          </a:p>
        </p:txBody>
      </p:sp>
      <p:sp>
        <p:nvSpPr>
          <p:cNvPr id="55" name="TextBox 54">
            <a:extLst>
              <a:ext uri="{FF2B5EF4-FFF2-40B4-BE49-F238E27FC236}">
                <a16:creationId xmlns:a16="http://schemas.microsoft.com/office/drawing/2014/main" id="{331B2A75-5251-2345-D723-9DD4FB20BA5C}"/>
              </a:ext>
            </a:extLst>
          </p:cNvPr>
          <p:cNvSpPr txBox="1"/>
          <p:nvPr/>
        </p:nvSpPr>
        <p:spPr>
          <a:xfrm>
            <a:off x="2193809" y="4098694"/>
            <a:ext cx="2059889"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000" dirty="0"/>
              <a:t>Decision variable xi : whether sentence </a:t>
            </a:r>
            <a:r>
              <a:rPr lang="en-IN" sz="1000" dirty="0" err="1"/>
              <a:t>i</a:t>
            </a:r>
            <a:r>
              <a:rPr lang="en-IN" sz="1000" dirty="0"/>
              <a:t> is selected or not (0/1)</a:t>
            </a:r>
          </a:p>
        </p:txBody>
      </p:sp>
      <p:sp>
        <p:nvSpPr>
          <p:cNvPr id="56" name="TextBox 55">
            <a:extLst>
              <a:ext uri="{FF2B5EF4-FFF2-40B4-BE49-F238E27FC236}">
                <a16:creationId xmlns:a16="http://schemas.microsoft.com/office/drawing/2014/main" id="{6839D19E-86E0-DAF1-BC7B-B1613EDED555}"/>
              </a:ext>
            </a:extLst>
          </p:cNvPr>
          <p:cNvSpPr txBox="1"/>
          <p:nvPr/>
        </p:nvSpPr>
        <p:spPr>
          <a:xfrm>
            <a:off x="7154921" y="4098694"/>
            <a:ext cx="2059889"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000" dirty="0"/>
              <a:t>Similarity of a sentence </a:t>
            </a:r>
            <a:r>
              <a:rPr lang="en-IN" sz="1000" dirty="0" err="1"/>
              <a:t>si</a:t>
            </a:r>
            <a:r>
              <a:rPr lang="en-IN" sz="1000" dirty="0"/>
              <a:t> with another sentence </a:t>
            </a:r>
            <a:r>
              <a:rPr lang="en-IN" sz="1000" dirty="0" err="1"/>
              <a:t>sj</a:t>
            </a:r>
            <a:endParaRPr lang="en-IN" sz="1000" dirty="0"/>
          </a:p>
        </p:txBody>
      </p:sp>
      <p:sp>
        <p:nvSpPr>
          <p:cNvPr id="57" name="TextBox 56">
            <a:extLst>
              <a:ext uri="{FF2B5EF4-FFF2-40B4-BE49-F238E27FC236}">
                <a16:creationId xmlns:a16="http://schemas.microsoft.com/office/drawing/2014/main" id="{D5DF284E-7DB6-2008-8195-AC0CC893A298}"/>
              </a:ext>
            </a:extLst>
          </p:cNvPr>
          <p:cNvSpPr txBox="1"/>
          <p:nvPr/>
        </p:nvSpPr>
        <p:spPr>
          <a:xfrm>
            <a:off x="8598659" y="4775803"/>
            <a:ext cx="2059889"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000" dirty="0" err="1"/>
              <a:t>Yij</a:t>
            </a:r>
            <a:r>
              <a:rPr lang="en-IN" sz="1000" dirty="0"/>
              <a:t> =1 if both sentences </a:t>
            </a:r>
            <a:r>
              <a:rPr lang="en-IN" sz="1000" dirty="0" err="1"/>
              <a:t>si</a:t>
            </a:r>
            <a:r>
              <a:rPr lang="en-IN" sz="1000" dirty="0"/>
              <a:t> and </a:t>
            </a:r>
            <a:r>
              <a:rPr lang="en-IN" sz="1000" dirty="0" err="1"/>
              <a:t>sj</a:t>
            </a:r>
            <a:r>
              <a:rPr lang="en-IN" sz="1000" dirty="0"/>
              <a:t> are selected, else 0</a:t>
            </a:r>
          </a:p>
        </p:txBody>
      </p:sp>
      <p:sp>
        <p:nvSpPr>
          <p:cNvPr id="58" name="TextBox 57">
            <a:extLst>
              <a:ext uri="{FF2B5EF4-FFF2-40B4-BE49-F238E27FC236}">
                <a16:creationId xmlns:a16="http://schemas.microsoft.com/office/drawing/2014/main" id="{C80E0B2B-6051-BE25-1E40-C23A18F81FF4}"/>
              </a:ext>
            </a:extLst>
          </p:cNvPr>
          <p:cNvSpPr txBox="1"/>
          <p:nvPr/>
        </p:nvSpPr>
        <p:spPr>
          <a:xfrm>
            <a:off x="10056144" y="4377091"/>
            <a:ext cx="2059889" cy="24622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1000" dirty="0"/>
              <a:t>Penalizes long summaries</a:t>
            </a:r>
          </a:p>
        </p:txBody>
      </p:sp>
      <p:cxnSp>
        <p:nvCxnSpPr>
          <p:cNvPr id="64" name="Connector: Curved 63">
            <a:extLst>
              <a:ext uri="{FF2B5EF4-FFF2-40B4-BE49-F238E27FC236}">
                <a16:creationId xmlns:a16="http://schemas.microsoft.com/office/drawing/2014/main" id="{0D8C68C2-B430-7267-27E7-3B825DCD66C9}"/>
              </a:ext>
            </a:extLst>
          </p:cNvPr>
          <p:cNvCxnSpPr>
            <a:cxnSpLocks/>
            <a:stCxn id="54" idx="0"/>
          </p:cNvCxnSpPr>
          <p:nvPr/>
        </p:nvCxnSpPr>
        <p:spPr>
          <a:xfrm rot="5400000" flipH="1" flipV="1">
            <a:off x="1166904" y="3427922"/>
            <a:ext cx="1161095" cy="11345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12EC60FE-A65E-442C-BE9F-071FBCAAEC77}"/>
              </a:ext>
            </a:extLst>
          </p:cNvPr>
          <p:cNvCxnSpPr>
            <a:stCxn id="55" idx="0"/>
          </p:cNvCxnSpPr>
          <p:nvPr/>
        </p:nvCxnSpPr>
        <p:spPr>
          <a:xfrm rot="16200000" flipV="1">
            <a:off x="2813624" y="3688564"/>
            <a:ext cx="577855" cy="242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9096B6-E1AA-BDE8-57D5-666F4645A885}"/>
              </a:ext>
            </a:extLst>
          </p:cNvPr>
          <p:cNvCxnSpPr>
            <a:cxnSpLocks/>
            <a:stCxn id="56" idx="0"/>
          </p:cNvCxnSpPr>
          <p:nvPr/>
        </p:nvCxnSpPr>
        <p:spPr>
          <a:xfrm flipV="1">
            <a:off x="8184866" y="3509273"/>
            <a:ext cx="1509901" cy="589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E5D0756-29C7-5592-F8AB-9716D697E895}"/>
              </a:ext>
            </a:extLst>
          </p:cNvPr>
          <p:cNvCxnSpPr>
            <a:cxnSpLocks/>
            <a:stCxn id="58" idx="0"/>
          </p:cNvCxnSpPr>
          <p:nvPr/>
        </p:nvCxnSpPr>
        <p:spPr>
          <a:xfrm flipV="1">
            <a:off x="11086089" y="3505640"/>
            <a:ext cx="0" cy="87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B58A371-7381-D9F0-F404-66BCDA041BC2}"/>
              </a:ext>
            </a:extLst>
          </p:cNvPr>
          <p:cNvCxnSpPr>
            <a:stCxn id="57" idx="0"/>
          </p:cNvCxnSpPr>
          <p:nvPr/>
        </p:nvCxnSpPr>
        <p:spPr>
          <a:xfrm rot="5400000" flipH="1" flipV="1">
            <a:off x="9423171" y="3714706"/>
            <a:ext cx="1266530" cy="8556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87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9C5557-695D-0366-A37E-B0E437EFBFDE}"/>
              </a:ext>
            </a:extLst>
          </p:cNvPr>
          <p:cNvSpPr>
            <a:spLocks noGrp="1"/>
          </p:cNvSpPr>
          <p:nvPr>
            <p:ph type="title"/>
          </p:nvPr>
        </p:nvSpPr>
        <p:spPr>
          <a:xfrm>
            <a:off x="0" y="325029"/>
            <a:ext cx="12249150" cy="396875"/>
          </a:xfrm>
        </p:spPr>
        <p:txBody>
          <a:bodyPr>
            <a:normAutofit fontScale="90000"/>
          </a:bodyPr>
          <a:lstStyle/>
          <a:p>
            <a:pPr algn="ctr"/>
            <a:r>
              <a:rPr lang="en-IN" dirty="0"/>
              <a:t>General Working of any Multi Objective Evolutionary algorithm</a:t>
            </a:r>
          </a:p>
        </p:txBody>
      </p:sp>
      <p:cxnSp>
        <p:nvCxnSpPr>
          <p:cNvPr id="13" name="Connector: Curved 12">
            <a:extLst>
              <a:ext uri="{FF2B5EF4-FFF2-40B4-BE49-F238E27FC236}">
                <a16:creationId xmlns:a16="http://schemas.microsoft.com/office/drawing/2014/main" id="{305B322E-2B9E-8CCC-9724-BE08E349ECB0}"/>
              </a:ext>
            </a:extLst>
          </p:cNvPr>
          <p:cNvCxnSpPr>
            <a:cxnSpLocks/>
            <a:stCxn id="16" idx="3"/>
            <a:endCxn id="19" idx="1"/>
          </p:cNvCxnSpPr>
          <p:nvPr/>
        </p:nvCxnSpPr>
        <p:spPr>
          <a:xfrm>
            <a:off x="3564889" y="1702447"/>
            <a:ext cx="1692911" cy="214128"/>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Curved 13">
            <a:extLst>
              <a:ext uri="{FF2B5EF4-FFF2-40B4-BE49-F238E27FC236}">
                <a16:creationId xmlns:a16="http://schemas.microsoft.com/office/drawing/2014/main" id="{D2DFC6FC-1102-9E86-A5CA-00FE5A172895}"/>
              </a:ext>
            </a:extLst>
          </p:cNvPr>
          <p:cNvCxnSpPr>
            <a:cxnSpLocks/>
            <a:stCxn id="19" idx="3"/>
            <a:endCxn id="21" idx="0"/>
          </p:cNvCxnSpPr>
          <p:nvPr/>
        </p:nvCxnSpPr>
        <p:spPr>
          <a:xfrm>
            <a:off x="8497800" y="1916575"/>
            <a:ext cx="2136435" cy="447879"/>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BF2DB951-F573-EFCD-F7F4-AA7F5128CF54}"/>
              </a:ext>
            </a:extLst>
          </p:cNvPr>
          <p:cNvCxnSpPr>
            <a:cxnSpLocks/>
            <a:stCxn id="21" idx="2"/>
            <a:endCxn id="28" idx="0"/>
          </p:cNvCxnSpPr>
          <p:nvPr/>
        </p:nvCxnSpPr>
        <p:spPr>
          <a:xfrm rot="5400000">
            <a:off x="8432834" y="2603571"/>
            <a:ext cx="1122619" cy="3280185"/>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8D5D69FE-76F5-16D9-D4FA-125B36DD7379}"/>
              </a:ext>
            </a:extLst>
          </p:cNvPr>
          <p:cNvSpPr/>
          <p:nvPr/>
        </p:nvSpPr>
        <p:spPr>
          <a:xfrm>
            <a:off x="417945" y="5109472"/>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1</a:t>
            </a:r>
          </a:p>
        </p:txBody>
      </p:sp>
      <p:sp>
        <p:nvSpPr>
          <p:cNvPr id="23" name="Rectangle 22">
            <a:extLst>
              <a:ext uri="{FF2B5EF4-FFF2-40B4-BE49-F238E27FC236}">
                <a16:creationId xmlns:a16="http://schemas.microsoft.com/office/drawing/2014/main" id="{237D8552-69CF-5B37-359E-64DD850A50DC}"/>
              </a:ext>
            </a:extLst>
          </p:cNvPr>
          <p:cNvSpPr/>
          <p:nvPr/>
        </p:nvSpPr>
        <p:spPr>
          <a:xfrm>
            <a:off x="2178601" y="2687921"/>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2</a:t>
            </a:r>
          </a:p>
        </p:txBody>
      </p:sp>
      <p:sp>
        <p:nvSpPr>
          <p:cNvPr id="24" name="Rectangle 23">
            <a:extLst>
              <a:ext uri="{FF2B5EF4-FFF2-40B4-BE49-F238E27FC236}">
                <a16:creationId xmlns:a16="http://schemas.microsoft.com/office/drawing/2014/main" id="{CF1E2CA0-0822-D7A2-7272-5AD30C23B9A3}"/>
              </a:ext>
            </a:extLst>
          </p:cNvPr>
          <p:cNvSpPr/>
          <p:nvPr/>
        </p:nvSpPr>
        <p:spPr>
          <a:xfrm>
            <a:off x="5600677" y="2843785"/>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3</a:t>
            </a:r>
          </a:p>
        </p:txBody>
      </p:sp>
      <p:sp>
        <p:nvSpPr>
          <p:cNvPr id="25" name="Rectangle 24">
            <a:extLst>
              <a:ext uri="{FF2B5EF4-FFF2-40B4-BE49-F238E27FC236}">
                <a16:creationId xmlns:a16="http://schemas.microsoft.com/office/drawing/2014/main" id="{264429EA-269B-1490-AC13-AE1A1D43B7ED}"/>
              </a:ext>
            </a:extLst>
          </p:cNvPr>
          <p:cNvSpPr/>
          <p:nvPr/>
        </p:nvSpPr>
        <p:spPr>
          <a:xfrm>
            <a:off x="9975491" y="4179164"/>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4</a:t>
            </a:r>
          </a:p>
        </p:txBody>
      </p:sp>
      <p:sp>
        <p:nvSpPr>
          <p:cNvPr id="26" name="Rectangle 25">
            <a:extLst>
              <a:ext uri="{FF2B5EF4-FFF2-40B4-BE49-F238E27FC236}">
                <a16:creationId xmlns:a16="http://schemas.microsoft.com/office/drawing/2014/main" id="{649B629E-69CB-543E-A5F1-ECAD94A38749}"/>
              </a:ext>
            </a:extLst>
          </p:cNvPr>
          <p:cNvSpPr/>
          <p:nvPr/>
        </p:nvSpPr>
        <p:spPr>
          <a:xfrm>
            <a:off x="8994143" y="5619972"/>
            <a:ext cx="1986264" cy="31172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Iteration 100</a:t>
            </a:r>
          </a:p>
        </p:txBody>
      </p:sp>
      <p:pic>
        <p:nvPicPr>
          <p:cNvPr id="12" name="Picture 11">
            <a:extLst>
              <a:ext uri="{FF2B5EF4-FFF2-40B4-BE49-F238E27FC236}">
                <a16:creationId xmlns:a16="http://schemas.microsoft.com/office/drawing/2014/main" id="{BDD8A508-2005-CFC0-D249-AACE25D12BA4}"/>
              </a:ext>
            </a:extLst>
          </p:cNvPr>
          <p:cNvPicPr>
            <a:picLocks noChangeAspect="1"/>
          </p:cNvPicPr>
          <p:nvPr/>
        </p:nvPicPr>
        <p:blipFill>
          <a:blip r:embed="rId2"/>
          <a:stretch>
            <a:fillRect/>
          </a:stretch>
        </p:blipFill>
        <p:spPr>
          <a:xfrm>
            <a:off x="143175" y="3343091"/>
            <a:ext cx="3265138" cy="1620000"/>
          </a:xfrm>
          <a:prstGeom prst="rect">
            <a:avLst/>
          </a:prstGeom>
          <a:ln>
            <a:noFill/>
          </a:ln>
          <a:effectLst>
            <a:softEdge rad="112500"/>
          </a:effectLst>
        </p:spPr>
      </p:pic>
      <p:pic>
        <p:nvPicPr>
          <p:cNvPr id="16" name="Picture 15">
            <a:extLst>
              <a:ext uri="{FF2B5EF4-FFF2-40B4-BE49-F238E27FC236}">
                <a16:creationId xmlns:a16="http://schemas.microsoft.com/office/drawing/2014/main" id="{D45E1873-093A-4B5F-21CD-D21D30490044}"/>
              </a:ext>
            </a:extLst>
          </p:cNvPr>
          <p:cNvPicPr>
            <a:picLocks noChangeAspect="1"/>
          </p:cNvPicPr>
          <p:nvPr/>
        </p:nvPicPr>
        <p:blipFill>
          <a:blip r:embed="rId3"/>
          <a:stretch>
            <a:fillRect/>
          </a:stretch>
        </p:blipFill>
        <p:spPr>
          <a:xfrm>
            <a:off x="324889" y="866056"/>
            <a:ext cx="3240000" cy="1672782"/>
          </a:xfrm>
          <a:prstGeom prst="rect">
            <a:avLst/>
          </a:prstGeom>
          <a:ln>
            <a:noFill/>
          </a:ln>
          <a:effectLst>
            <a:softEdge rad="112500"/>
          </a:effectLst>
        </p:spPr>
      </p:pic>
      <p:pic>
        <p:nvPicPr>
          <p:cNvPr id="19" name="Picture 18">
            <a:extLst>
              <a:ext uri="{FF2B5EF4-FFF2-40B4-BE49-F238E27FC236}">
                <a16:creationId xmlns:a16="http://schemas.microsoft.com/office/drawing/2014/main" id="{3A6D3E84-0D1E-25B5-4494-558783124C0F}"/>
              </a:ext>
            </a:extLst>
          </p:cNvPr>
          <p:cNvPicPr>
            <a:picLocks noChangeAspect="1"/>
          </p:cNvPicPr>
          <p:nvPr/>
        </p:nvPicPr>
        <p:blipFill>
          <a:blip r:embed="rId4"/>
          <a:stretch>
            <a:fillRect/>
          </a:stretch>
        </p:blipFill>
        <p:spPr>
          <a:xfrm>
            <a:off x="5257800" y="1096375"/>
            <a:ext cx="3240000" cy="1640399"/>
          </a:xfrm>
          <a:prstGeom prst="rect">
            <a:avLst/>
          </a:prstGeom>
          <a:ln>
            <a:noFill/>
          </a:ln>
          <a:effectLst>
            <a:softEdge rad="112500"/>
          </a:effectLst>
        </p:spPr>
      </p:pic>
      <p:pic>
        <p:nvPicPr>
          <p:cNvPr id="21" name="Picture 20">
            <a:extLst>
              <a:ext uri="{FF2B5EF4-FFF2-40B4-BE49-F238E27FC236}">
                <a16:creationId xmlns:a16="http://schemas.microsoft.com/office/drawing/2014/main" id="{759B9D26-B57B-9402-F191-B23D13C694B1}"/>
              </a:ext>
            </a:extLst>
          </p:cNvPr>
          <p:cNvPicPr>
            <a:picLocks noChangeAspect="1"/>
          </p:cNvPicPr>
          <p:nvPr/>
        </p:nvPicPr>
        <p:blipFill>
          <a:blip r:embed="rId5"/>
          <a:stretch>
            <a:fillRect/>
          </a:stretch>
        </p:blipFill>
        <p:spPr>
          <a:xfrm>
            <a:off x="9306714" y="2364454"/>
            <a:ext cx="2655041" cy="1317900"/>
          </a:xfrm>
          <a:prstGeom prst="rect">
            <a:avLst/>
          </a:prstGeom>
          <a:ln>
            <a:noFill/>
          </a:ln>
          <a:effectLst>
            <a:softEdge rad="112500"/>
          </a:effectLst>
        </p:spPr>
      </p:pic>
      <p:pic>
        <p:nvPicPr>
          <p:cNvPr id="28" name="Picture 27">
            <a:extLst>
              <a:ext uri="{FF2B5EF4-FFF2-40B4-BE49-F238E27FC236}">
                <a16:creationId xmlns:a16="http://schemas.microsoft.com/office/drawing/2014/main" id="{478FFCF3-0234-2FF6-0038-D21B7034F5AF}"/>
              </a:ext>
            </a:extLst>
          </p:cNvPr>
          <p:cNvPicPr>
            <a:picLocks noChangeAspect="1"/>
          </p:cNvPicPr>
          <p:nvPr/>
        </p:nvPicPr>
        <p:blipFill>
          <a:blip r:embed="rId6"/>
          <a:stretch>
            <a:fillRect/>
          </a:stretch>
        </p:blipFill>
        <p:spPr>
          <a:xfrm>
            <a:off x="5734050" y="4804973"/>
            <a:ext cx="3240000" cy="1617076"/>
          </a:xfrm>
          <a:prstGeom prst="rect">
            <a:avLst/>
          </a:prstGeom>
          <a:ln>
            <a:noFill/>
          </a:ln>
          <a:effectLst>
            <a:softEdge rad="112500"/>
          </a:effectLst>
        </p:spPr>
      </p:pic>
      <p:cxnSp>
        <p:nvCxnSpPr>
          <p:cNvPr id="30" name="Connector: Curved 29">
            <a:extLst>
              <a:ext uri="{FF2B5EF4-FFF2-40B4-BE49-F238E27FC236}">
                <a16:creationId xmlns:a16="http://schemas.microsoft.com/office/drawing/2014/main" id="{AEF96D83-BC7E-92DC-FCF5-F58A22D2A955}"/>
              </a:ext>
            </a:extLst>
          </p:cNvPr>
          <p:cNvCxnSpPr>
            <a:stCxn id="12" idx="0"/>
            <a:endCxn id="16" idx="2"/>
          </p:cNvCxnSpPr>
          <p:nvPr/>
        </p:nvCxnSpPr>
        <p:spPr>
          <a:xfrm rot="5400000" flipH="1" flipV="1">
            <a:off x="1458190" y="2856393"/>
            <a:ext cx="804253" cy="169145"/>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71755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551B1-4C9A-BE27-9E16-6C0FB289092B}"/>
              </a:ext>
            </a:extLst>
          </p:cNvPr>
          <p:cNvSpPr>
            <a:spLocks noGrp="1"/>
          </p:cNvSpPr>
          <p:nvPr>
            <p:ph type="ctrTitle"/>
          </p:nvPr>
        </p:nvSpPr>
        <p:spPr/>
        <p:txBody>
          <a:bodyPr/>
          <a:lstStyle/>
          <a:p>
            <a:r>
              <a:rPr lang="en-IN" dirty="0"/>
              <a:t>Updates and Improvements</a:t>
            </a:r>
          </a:p>
        </p:txBody>
      </p:sp>
      <p:sp>
        <p:nvSpPr>
          <p:cNvPr id="4" name="Subtitle 3">
            <a:extLst>
              <a:ext uri="{FF2B5EF4-FFF2-40B4-BE49-F238E27FC236}">
                <a16:creationId xmlns:a16="http://schemas.microsoft.com/office/drawing/2014/main" id="{A838C188-5AC3-E380-29AE-9F047AE5D43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82950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5D08413-3BB1-F6A3-CF8A-743C09F20978}"/>
              </a:ext>
            </a:extLst>
          </p:cNvPr>
          <p:cNvSpPr/>
          <p:nvPr/>
        </p:nvSpPr>
        <p:spPr>
          <a:xfrm>
            <a:off x="934720" y="2936240"/>
            <a:ext cx="2245360" cy="209296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Multi-Objective Evolutionary Computing Algorithm</a:t>
            </a:r>
          </a:p>
        </p:txBody>
      </p:sp>
      <p:sp>
        <p:nvSpPr>
          <p:cNvPr id="4" name="Rectangle 3">
            <a:extLst>
              <a:ext uri="{FF2B5EF4-FFF2-40B4-BE49-F238E27FC236}">
                <a16:creationId xmlns:a16="http://schemas.microsoft.com/office/drawing/2014/main" id="{5D898932-5C89-9F29-67EF-61A740E640F1}"/>
              </a:ext>
            </a:extLst>
          </p:cNvPr>
          <p:cNvSpPr/>
          <p:nvPr/>
        </p:nvSpPr>
        <p:spPr>
          <a:xfrm>
            <a:off x="345047" y="332740"/>
            <a:ext cx="3779520" cy="85344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t>Feed full text</a:t>
            </a:r>
          </a:p>
        </p:txBody>
      </p:sp>
      <p:sp>
        <p:nvSpPr>
          <p:cNvPr id="5" name="Rectangle 4">
            <a:extLst>
              <a:ext uri="{FF2B5EF4-FFF2-40B4-BE49-F238E27FC236}">
                <a16:creationId xmlns:a16="http://schemas.microsoft.com/office/drawing/2014/main" id="{C6A8573A-0697-F460-0F3A-C6F085292857}"/>
              </a:ext>
            </a:extLst>
          </p:cNvPr>
          <p:cNvSpPr/>
          <p:nvPr/>
        </p:nvSpPr>
        <p:spPr>
          <a:xfrm>
            <a:off x="5069054" y="310732"/>
            <a:ext cx="6604786" cy="60452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7" name="Arrow: Down 6">
            <a:extLst>
              <a:ext uri="{FF2B5EF4-FFF2-40B4-BE49-F238E27FC236}">
                <a16:creationId xmlns:a16="http://schemas.microsoft.com/office/drawing/2014/main" id="{ADDF6351-D6DC-FCDF-C221-1016DEF5A4B3}"/>
              </a:ext>
            </a:extLst>
          </p:cNvPr>
          <p:cNvSpPr/>
          <p:nvPr/>
        </p:nvSpPr>
        <p:spPr>
          <a:xfrm>
            <a:off x="1844040" y="1234440"/>
            <a:ext cx="426720" cy="17018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2979C30-90E7-A191-2E05-1360CFE1A790}"/>
              </a:ext>
            </a:extLst>
          </p:cNvPr>
          <p:cNvSpPr/>
          <p:nvPr/>
        </p:nvSpPr>
        <p:spPr>
          <a:xfrm>
            <a:off x="3180079" y="3870960"/>
            <a:ext cx="1888973" cy="5080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17555D-4BDE-0CCA-95FA-DDE42A406EE3}"/>
              </a:ext>
            </a:extLst>
          </p:cNvPr>
          <p:cNvSpPr/>
          <p:nvPr/>
        </p:nvSpPr>
        <p:spPr>
          <a:xfrm>
            <a:off x="6776327" y="646006"/>
            <a:ext cx="3295586" cy="42672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Final Output</a:t>
            </a:r>
          </a:p>
        </p:txBody>
      </p:sp>
      <p:sp>
        <p:nvSpPr>
          <p:cNvPr id="14" name="Rectangle 13">
            <a:extLst>
              <a:ext uri="{FF2B5EF4-FFF2-40B4-BE49-F238E27FC236}">
                <a16:creationId xmlns:a16="http://schemas.microsoft.com/office/drawing/2014/main" id="{7E6E3302-206E-1AA5-228B-BAD4C70849D6}"/>
              </a:ext>
            </a:extLst>
          </p:cNvPr>
          <p:cNvSpPr/>
          <p:nvPr/>
        </p:nvSpPr>
        <p:spPr>
          <a:xfrm>
            <a:off x="6771616" y="3309346"/>
            <a:ext cx="3300297" cy="36933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Optimal Sentence Indices</a:t>
            </a:r>
          </a:p>
        </p:txBody>
      </p:sp>
      <p:sp>
        <p:nvSpPr>
          <p:cNvPr id="15" name="Rectangle 14">
            <a:extLst>
              <a:ext uri="{FF2B5EF4-FFF2-40B4-BE49-F238E27FC236}">
                <a16:creationId xmlns:a16="http://schemas.microsoft.com/office/drawing/2014/main" id="{D96A34AE-A397-0CF4-C344-7D80AA714587}"/>
              </a:ext>
            </a:extLst>
          </p:cNvPr>
          <p:cNvSpPr/>
          <p:nvPr/>
        </p:nvSpPr>
        <p:spPr>
          <a:xfrm>
            <a:off x="6788472" y="4277195"/>
            <a:ext cx="3283441" cy="4397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Associated Extractive Summary</a:t>
            </a:r>
          </a:p>
        </p:txBody>
      </p:sp>
      <p:sp>
        <p:nvSpPr>
          <p:cNvPr id="6" name="TextBox 5">
            <a:extLst>
              <a:ext uri="{FF2B5EF4-FFF2-40B4-BE49-F238E27FC236}">
                <a16:creationId xmlns:a16="http://schemas.microsoft.com/office/drawing/2014/main" id="{F2503BCA-1D07-5768-36BF-A4C953441D50}"/>
              </a:ext>
            </a:extLst>
          </p:cNvPr>
          <p:cNvSpPr txBox="1"/>
          <p:nvPr/>
        </p:nvSpPr>
        <p:spPr>
          <a:xfrm>
            <a:off x="6983908" y="3785283"/>
            <a:ext cx="2775077" cy="376982"/>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en-IN" dirty="0"/>
              <a:t>[1,9,22,34,45,82,101,104]</a:t>
            </a:r>
          </a:p>
        </p:txBody>
      </p:sp>
      <p:pic>
        <p:nvPicPr>
          <p:cNvPr id="10" name="Picture 9">
            <a:extLst>
              <a:ext uri="{FF2B5EF4-FFF2-40B4-BE49-F238E27FC236}">
                <a16:creationId xmlns:a16="http://schemas.microsoft.com/office/drawing/2014/main" id="{4C0403C9-5977-12C2-EBAD-09BB88A9BECB}"/>
              </a:ext>
            </a:extLst>
          </p:cNvPr>
          <p:cNvPicPr>
            <a:picLocks noChangeAspect="1"/>
          </p:cNvPicPr>
          <p:nvPr/>
        </p:nvPicPr>
        <p:blipFill>
          <a:blip r:embed="rId2"/>
          <a:stretch>
            <a:fillRect/>
          </a:stretch>
        </p:blipFill>
        <p:spPr>
          <a:xfrm>
            <a:off x="7156862" y="1943107"/>
            <a:ext cx="2493705" cy="1244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Oval 11">
            <a:extLst>
              <a:ext uri="{FF2B5EF4-FFF2-40B4-BE49-F238E27FC236}">
                <a16:creationId xmlns:a16="http://schemas.microsoft.com/office/drawing/2014/main" id="{E3397489-2D0C-C2F0-BA77-1EDBDF60E105}"/>
              </a:ext>
            </a:extLst>
          </p:cNvPr>
          <p:cNvSpPr/>
          <p:nvPr/>
        </p:nvSpPr>
        <p:spPr>
          <a:xfrm>
            <a:off x="7272960" y="2132442"/>
            <a:ext cx="141102" cy="15367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8C07ADA-87B2-CD8B-E6CA-E4C29DA6D7F7}"/>
              </a:ext>
            </a:extLst>
          </p:cNvPr>
          <p:cNvSpPr/>
          <p:nvPr/>
        </p:nvSpPr>
        <p:spPr>
          <a:xfrm>
            <a:off x="6788472" y="1191687"/>
            <a:ext cx="3300297" cy="5884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Optimal Pareto Front</a:t>
            </a:r>
          </a:p>
        </p:txBody>
      </p:sp>
      <p:sp>
        <p:nvSpPr>
          <p:cNvPr id="18" name="Rectangle 17">
            <a:extLst>
              <a:ext uri="{FF2B5EF4-FFF2-40B4-BE49-F238E27FC236}">
                <a16:creationId xmlns:a16="http://schemas.microsoft.com/office/drawing/2014/main" id="{B566E6E4-8429-E53B-F275-B6FF68E81059}"/>
              </a:ext>
            </a:extLst>
          </p:cNvPr>
          <p:cNvSpPr/>
          <p:nvPr/>
        </p:nvSpPr>
        <p:spPr>
          <a:xfrm>
            <a:off x="5313684" y="2580851"/>
            <a:ext cx="1204031" cy="5177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t>Single Solution Extraction from Pareto Front</a:t>
            </a:r>
          </a:p>
        </p:txBody>
      </p:sp>
      <p:cxnSp>
        <p:nvCxnSpPr>
          <p:cNvPr id="22" name="Connector: Curved 21">
            <a:extLst>
              <a:ext uri="{FF2B5EF4-FFF2-40B4-BE49-F238E27FC236}">
                <a16:creationId xmlns:a16="http://schemas.microsoft.com/office/drawing/2014/main" id="{64886B97-A698-6553-4965-31D6B442145D}"/>
              </a:ext>
            </a:extLst>
          </p:cNvPr>
          <p:cNvCxnSpPr>
            <a:cxnSpLocks/>
            <a:stCxn id="18" idx="2"/>
            <a:endCxn id="14" idx="1"/>
          </p:cNvCxnSpPr>
          <p:nvPr/>
        </p:nvCxnSpPr>
        <p:spPr>
          <a:xfrm rot="16200000" flipH="1">
            <a:off x="6145946" y="2868342"/>
            <a:ext cx="395425" cy="8559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FACE050E-B236-0DD1-01BD-3AC8977DE862}"/>
              </a:ext>
            </a:extLst>
          </p:cNvPr>
          <p:cNvCxnSpPr>
            <a:stCxn id="12" idx="2"/>
            <a:endCxn id="18" idx="0"/>
          </p:cNvCxnSpPr>
          <p:nvPr/>
        </p:nvCxnSpPr>
        <p:spPr>
          <a:xfrm rot="10800000" flipV="1">
            <a:off x="5915700" y="2209277"/>
            <a:ext cx="1357260" cy="3715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ABD6CA5-071F-5685-9DFF-2FBF5AA9C29E}"/>
              </a:ext>
            </a:extLst>
          </p:cNvPr>
          <p:cNvPicPr>
            <a:picLocks noChangeAspect="1"/>
          </p:cNvPicPr>
          <p:nvPr/>
        </p:nvPicPr>
        <p:blipFill>
          <a:blip r:embed="rId3"/>
          <a:stretch>
            <a:fillRect/>
          </a:stretch>
        </p:blipFill>
        <p:spPr>
          <a:xfrm>
            <a:off x="5831446" y="4883494"/>
            <a:ext cx="5080000" cy="1079872"/>
          </a:xfrm>
          <a:prstGeom prst="rect">
            <a:avLst/>
          </a:prstGeom>
        </p:spPr>
      </p:pic>
    </p:spTree>
    <p:extLst>
      <p:ext uri="{BB962C8B-B14F-4D97-AF65-F5344CB8AC3E}">
        <p14:creationId xmlns:p14="http://schemas.microsoft.com/office/powerpoint/2010/main" val="3104057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43BCD6F-4CA8-220B-9B48-9AB0940B488D}"/>
              </a:ext>
            </a:extLst>
          </p:cNvPr>
          <p:cNvGraphicFramePr/>
          <p:nvPr/>
        </p:nvGraphicFramePr>
        <p:xfrm>
          <a:off x="0" y="0"/>
          <a:ext cx="26416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Straight Arrow Connector 10">
            <a:extLst>
              <a:ext uri="{FF2B5EF4-FFF2-40B4-BE49-F238E27FC236}">
                <a16:creationId xmlns:a16="http://schemas.microsoft.com/office/drawing/2014/main" id="{DABEDC4D-6E35-883B-7482-60820BBB7177}"/>
              </a:ext>
            </a:extLst>
          </p:cNvPr>
          <p:cNvCxnSpPr/>
          <p:nvPr/>
        </p:nvCxnSpPr>
        <p:spPr>
          <a:xfrm>
            <a:off x="2529840" y="223520"/>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FE7A8309-46E6-C234-8C8D-99141D42F467}"/>
              </a:ext>
            </a:extLst>
          </p:cNvPr>
          <p:cNvCxnSpPr/>
          <p:nvPr/>
        </p:nvCxnSpPr>
        <p:spPr>
          <a:xfrm>
            <a:off x="2570480" y="762000"/>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D815B382-A229-BEE6-E52E-F1A4FB345E43}"/>
              </a:ext>
            </a:extLst>
          </p:cNvPr>
          <p:cNvSpPr/>
          <p:nvPr/>
        </p:nvSpPr>
        <p:spPr>
          <a:xfrm>
            <a:off x="4754880" y="91440"/>
            <a:ext cx="729488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the sentences suggested the most across all NDS archive members</a:t>
            </a:r>
            <a:endParaRPr lang="en-IN" sz="1600" dirty="0">
              <a:solidFill>
                <a:srgbClr val="C00000"/>
              </a:solidFill>
            </a:endParaRPr>
          </a:p>
        </p:txBody>
      </p:sp>
      <p:sp>
        <p:nvSpPr>
          <p:cNvPr id="15" name="Rectangle 14">
            <a:extLst>
              <a:ext uri="{FF2B5EF4-FFF2-40B4-BE49-F238E27FC236}">
                <a16:creationId xmlns:a16="http://schemas.microsoft.com/office/drawing/2014/main" id="{ABB9331D-02F5-53A4-5C13-C091253BA2D5}"/>
              </a:ext>
            </a:extLst>
          </p:cNvPr>
          <p:cNvSpPr/>
          <p:nvPr/>
        </p:nvSpPr>
        <p:spPr>
          <a:xfrm>
            <a:off x="3505200" y="538478"/>
            <a:ext cx="8544560" cy="5079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Takes the member from the NDS archive that occupies the largest hypervolume(in our case area)</a:t>
            </a:r>
            <a:endParaRPr lang="en-IN" sz="1600" dirty="0">
              <a:solidFill>
                <a:srgbClr val="C00000"/>
              </a:solidFill>
            </a:endParaRPr>
          </a:p>
        </p:txBody>
      </p:sp>
      <p:cxnSp>
        <p:nvCxnSpPr>
          <p:cNvPr id="17" name="Straight Arrow Connector 16">
            <a:extLst>
              <a:ext uri="{FF2B5EF4-FFF2-40B4-BE49-F238E27FC236}">
                <a16:creationId xmlns:a16="http://schemas.microsoft.com/office/drawing/2014/main" id="{02068EC6-7436-0E58-9060-81DC813ED7BE}"/>
              </a:ext>
            </a:extLst>
          </p:cNvPr>
          <p:cNvCxnSpPr/>
          <p:nvPr/>
        </p:nvCxnSpPr>
        <p:spPr>
          <a:xfrm>
            <a:off x="2479040" y="1290320"/>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3BCF84B3-59D9-3F61-7F4F-CD7F00CD8D48}"/>
              </a:ext>
            </a:extLst>
          </p:cNvPr>
          <p:cNvSpPr/>
          <p:nvPr/>
        </p:nvSpPr>
        <p:spPr>
          <a:xfrm>
            <a:off x="4704080" y="1112520"/>
            <a:ext cx="734568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NDS archive member that has the highest coverage value</a:t>
            </a:r>
            <a:endParaRPr lang="en-IN" sz="1600" dirty="0">
              <a:solidFill>
                <a:srgbClr val="C00000"/>
              </a:solidFill>
            </a:endParaRPr>
          </a:p>
        </p:txBody>
      </p:sp>
      <p:cxnSp>
        <p:nvCxnSpPr>
          <p:cNvPr id="25" name="Straight Arrow Connector 24">
            <a:extLst>
              <a:ext uri="{FF2B5EF4-FFF2-40B4-BE49-F238E27FC236}">
                <a16:creationId xmlns:a16="http://schemas.microsoft.com/office/drawing/2014/main" id="{20D304C9-0ACD-718D-0F4D-1CB0FE1B7180}"/>
              </a:ext>
            </a:extLst>
          </p:cNvPr>
          <p:cNvCxnSpPr/>
          <p:nvPr/>
        </p:nvCxnSpPr>
        <p:spPr>
          <a:xfrm>
            <a:off x="2570480" y="1818617"/>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ectangle 25">
            <a:extLst>
              <a:ext uri="{FF2B5EF4-FFF2-40B4-BE49-F238E27FC236}">
                <a16:creationId xmlns:a16="http://schemas.microsoft.com/office/drawing/2014/main" id="{7C9E6E63-9A68-5E18-2F24-EC6428F41A57}"/>
              </a:ext>
            </a:extLst>
          </p:cNvPr>
          <p:cNvSpPr/>
          <p:nvPr/>
        </p:nvSpPr>
        <p:spPr>
          <a:xfrm>
            <a:off x="3505200" y="1595095"/>
            <a:ext cx="8544560" cy="5079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NDS archive member that has the highest </a:t>
            </a:r>
            <a:r>
              <a:rPr lang="en-US" sz="1600" dirty="0" err="1">
                <a:solidFill>
                  <a:srgbClr val="C00000"/>
                </a:solidFill>
              </a:rPr>
              <a:t>redundancy_reduction</a:t>
            </a:r>
            <a:r>
              <a:rPr lang="en-US" sz="1600" dirty="0">
                <a:solidFill>
                  <a:srgbClr val="C00000"/>
                </a:solidFill>
              </a:rPr>
              <a:t> value</a:t>
            </a:r>
            <a:endParaRPr lang="en-IN" sz="1600" dirty="0">
              <a:solidFill>
                <a:srgbClr val="C00000"/>
              </a:solidFill>
            </a:endParaRPr>
          </a:p>
        </p:txBody>
      </p:sp>
      <p:cxnSp>
        <p:nvCxnSpPr>
          <p:cNvPr id="27" name="Straight Arrow Connector 26">
            <a:extLst>
              <a:ext uri="{FF2B5EF4-FFF2-40B4-BE49-F238E27FC236}">
                <a16:creationId xmlns:a16="http://schemas.microsoft.com/office/drawing/2014/main" id="{F9DBB358-C2A9-7B9A-89A0-4ACBFE01BC9E}"/>
              </a:ext>
            </a:extLst>
          </p:cNvPr>
          <p:cNvCxnSpPr/>
          <p:nvPr/>
        </p:nvCxnSpPr>
        <p:spPr>
          <a:xfrm>
            <a:off x="2479040" y="2407860"/>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59137B1B-4519-8164-DF56-98FF0388B9E9}"/>
              </a:ext>
            </a:extLst>
          </p:cNvPr>
          <p:cNvSpPr/>
          <p:nvPr/>
        </p:nvSpPr>
        <p:spPr>
          <a:xfrm>
            <a:off x="4704080" y="2230060"/>
            <a:ext cx="734568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Euclidean distance to (1,1)</a:t>
            </a:r>
            <a:endParaRPr lang="en-IN" sz="1600" dirty="0">
              <a:solidFill>
                <a:srgbClr val="C00000"/>
              </a:solidFill>
            </a:endParaRPr>
          </a:p>
        </p:txBody>
      </p:sp>
      <p:cxnSp>
        <p:nvCxnSpPr>
          <p:cNvPr id="29" name="Straight Arrow Connector 28">
            <a:extLst>
              <a:ext uri="{FF2B5EF4-FFF2-40B4-BE49-F238E27FC236}">
                <a16:creationId xmlns:a16="http://schemas.microsoft.com/office/drawing/2014/main" id="{584E04A8-9E3C-DFC2-19BE-8CC94563C9B3}"/>
              </a:ext>
            </a:extLst>
          </p:cNvPr>
          <p:cNvCxnSpPr/>
          <p:nvPr/>
        </p:nvCxnSpPr>
        <p:spPr>
          <a:xfrm>
            <a:off x="2570480" y="2936157"/>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C3C31180-B481-14C5-0CF0-E6594C27DFBC}"/>
              </a:ext>
            </a:extLst>
          </p:cNvPr>
          <p:cNvSpPr/>
          <p:nvPr/>
        </p:nvSpPr>
        <p:spPr>
          <a:xfrm>
            <a:off x="3505200" y="2712635"/>
            <a:ext cx="8544560" cy="5079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Manhattan distance to (1,1)</a:t>
            </a:r>
            <a:endParaRPr lang="en-IN" sz="1600" dirty="0">
              <a:solidFill>
                <a:srgbClr val="C00000"/>
              </a:solidFill>
            </a:endParaRPr>
          </a:p>
        </p:txBody>
      </p:sp>
      <p:cxnSp>
        <p:nvCxnSpPr>
          <p:cNvPr id="31" name="Straight Arrow Connector 30">
            <a:extLst>
              <a:ext uri="{FF2B5EF4-FFF2-40B4-BE49-F238E27FC236}">
                <a16:creationId xmlns:a16="http://schemas.microsoft.com/office/drawing/2014/main" id="{9FB5162F-D931-7555-DFFB-6AE1DE43CE1D}"/>
              </a:ext>
            </a:extLst>
          </p:cNvPr>
          <p:cNvCxnSpPr/>
          <p:nvPr/>
        </p:nvCxnSpPr>
        <p:spPr>
          <a:xfrm>
            <a:off x="2529840" y="3487442"/>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ectangle 31">
            <a:extLst>
              <a:ext uri="{FF2B5EF4-FFF2-40B4-BE49-F238E27FC236}">
                <a16:creationId xmlns:a16="http://schemas.microsoft.com/office/drawing/2014/main" id="{7DC91CEE-1AA8-0B81-3B32-0D997781176A}"/>
              </a:ext>
            </a:extLst>
          </p:cNvPr>
          <p:cNvSpPr/>
          <p:nvPr/>
        </p:nvSpPr>
        <p:spPr>
          <a:xfrm>
            <a:off x="4754880" y="3309642"/>
            <a:ext cx="728472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Chebyshev distance to (1,1)</a:t>
            </a:r>
            <a:endParaRPr lang="en-IN" sz="1600" dirty="0">
              <a:solidFill>
                <a:srgbClr val="C00000"/>
              </a:solidFill>
            </a:endParaRPr>
          </a:p>
        </p:txBody>
      </p:sp>
      <p:cxnSp>
        <p:nvCxnSpPr>
          <p:cNvPr id="33" name="Straight Arrow Connector 32">
            <a:extLst>
              <a:ext uri="{FF2B5EF4-FFF2-40B4-BE49-F238E27FC236}">
                <a16:creationId xmlns:a16="http://schemas.microsoft.com/office/drawing/2014/main" id="{63994FAF-A4AD-927B-2386-D88A3E17CE2D}"/>
              </a:ext>
            </a:extLst>
          </p:cNvPr>
          <p:cNvCxnSpPr/>
          <p:nvPr/>
        </p:nvCxnSpPr>
        <p:spPr>
          <a:xfrm>
            <a:off x="2621280" y="4015739"/>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4" name="Rectangle 33">
            <a:extLst>
              <a:ext uri="{FF2B5EF4-FFF2-40B4-BE49-F238E27FC236}">
                <a16:creationId xmlns:a16="http://schemas.microsoft.com/office/drawing/2014/main" id="{CC8C9790-9D2B-997D-B8E1-CED9F53F16DE}"/>
              </a:ext>
            </a:extLst>
          </p:cNvPr>
          <p:cNvSpPr/>
          <p:nvPr/>
        </p:nvSpPr>
        <p:spPr>
          <a:xfrm>
            <a:off x="3556000" y="3792217"/>
            <a:ext cx="8483600" cy="5079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a:t>
            </a:r>
            <a:r>
              <a:rPr lang="en-US" sz="1600" dirty="0" err="1">
                <a:solidFill>
                  <a:srgbClr val="C00000"/>
                </a:solidFill>
              </a:rPr>
              <a:t>Mahalanobis</a:t>
            </a:r>
            <a:r>
              <a:rPr lang="en-US" sz="1600" dirty="0">
                <a:solidFill>
                  <a:srgbClr val="C00000"/>
                </a:solidFill>
              </a:rPr>
              <a:t> distance to (1,1)</a:t>
            </a:r>
            <a:endParaRPr lang="en-IN" sz="1600" dirty="0">
              <a:solidFill>
                <a:srgbClr val="C00000"/>
              </a:solidFill>
            </a:endParaRPr>
          </a:p>
        </p:txBody>
      </p:sp>
      <p:cxnSp>
        <p:nvCxnSpPr>
          <p:cNvPr id="35" name="Straight Arrow Connector 34">
            <a:extLst>
              <a:ext uri="{FF2B5EF4-FFF2-40B4-BE49-F238E27FC236}">
                <a16:creationId xmlns:a16="http://schemas.microsoft.com/office/drawing/2014/main" id="{6266A18E-9764-3C05-EF7D-207473AF9386}"/>
              </a:ext>
            </a:extLst>
          </p:cNvPr>
          <p:cNvCxnSpPr/>
          <p:nvPr/>
        </p:nvCxnSpPr>
        <p:spPr>
          <a:xfrm>
            <a:off x="2499360" y="4620257"/>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AFFC1041-88DD-C1B3-87AF-6FE5C7A4B510}"/>
              </a:ext>
            </a:extLst>
          </p:cNvPr>
          <p:cNvSpPr/>
          <p:nvPr/>
        </p:nvSpPr>
        <p:spPr>
          <a:xfrm>
            <a:off x="4724400" y="4442457"/>
            <a:ext cx="731520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Chebyshev distance to all other NDS members</a:t>
            </a:r>
            <a:endParaRPr lang="en-IN" sz="1600" dirty="0">
              <a:solidFill>
                <a:srgbClr val="C00000"/>
              </a:solidFill>
            </a:endParaRPr>
          </a:p>
        </p:txBody>
      </p:sp>
      <p:cxnSp>
        <p:nvCxnSpPr>
          <p:cNvPr id="37" name="Straight Arrow Connector 36">
            <a:extLst>
              <a:ext uri="{FF2B5EF4-FFF2-40B4-BE49-F238E27FC236}">
                <a16:creationId xmlns:a16="http://schemas.microsoft.com/office/drawing/2014/main" id="{A78FC990-BBA1-CE8C-8003-8C06380783B8}"/>
              </a:ext>
            </a:extLst>
          </p:cNvPr>
          <p:cNvCxnSpPr/>
          <p:nvPr/>
        </p:nvCxnSpPr>
        <p:spPr>
          <a:xfrm>
            <a:off x="2590800" y="5148554"/>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Rectangle 37">
            <a:extLst>
              <a:ext uri="{FF2B5EF4-FFF2-40B4-BE49-F238E27FC236}">
                <a16:creationId xmlns:a16="http://schemas.microsoft.com/office/drawing/2014/main" id="{38E85954-A2A0-8294-D8BC-1BBA8156CA54}"/>
              </a:ext>
            </a:extLst>
          </p:cNvPr>
          <p:cNvSpPr/>
          <p:nvPr/>
        </p:nvSpPr>
        <p:spPr>
          <a:xfrm>
            <a:off x="3525520" y="4925032"/>
            <a:ext cx="8503920" cy="5079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Manhattan distance to all other NDS members</a:t>
            </a:r>
            <a:endParaRPr lang="en-IN" sz="1600" dirty="0">
              <a:solidFill>
                <a:srgbClr val="C00000"/>
              </a:solidFill>
            </a:endParaRPr>
          </a:p>
        </p:txBody>
      </p:sp>
      <p:cxnSp>
        <p:nvCxnSpPr>
          <p:cNvPr id="39" name="Straight Arrow Connector 38">
            <a:extLst>
              <a:ext uri="{FF2B5EF4-FFF2-40B4-BE49-F238E27FC236}">
                <a16:creationId xmlns:a16="http://schemas.microsoft.com/office/drawing/2014/main" id="{3718B153-61E5-1123-8B35-B11F7044FBAC}"/>
              </a:ext>
            </a:extLst>
          </p:cNvPr>
          <p:cNvCxnSpPr/>
          <p:nvPr/>
        </p:nvCxnSpPr>
        <p:spPr>
          <a:xfrm>
            <a:off x="2458720" y="5661558"/>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ectangle 39">
            <a:extLst>
              <a:ext uri="{FF2B5EF4-FFF2-40B4-BE49-F238E27FC236}">
                <a16:creationId xmlns:a16="http://schemas.microsoft.com/office/drawing/2014/main" id="{FC853B2B-F20C-EB0F-0494-FBA9815631E1}"/>
              </a:ext>
            </a:extLst>
          </p:cNvPr>
          <p:cNvSpPr/>
          <p:nvPr/>
        </p:nvSpPr>
        <p:spPr>
          <a:xfrm>
            <a:off x="4683760" y="5483758"/>
            <a:ext cx="7345680" cy="355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a:t>
            </a:r>
            <a:r>
              <a:rPr lang="en-US" sz="1600" dirty="0" err="1">
                <a:solidFill>
                  <a:srgbClr val="C00000"/>
                </a:solidFill>
              </a:rPr>
              <a:t>Mahalanobis</a:t>
            </a:r>
            <a:r>
              <a:rPr lang="en-US" sz="1600" dirty="0">
                <a:solidFill>
                  <a:srgbClr val="C00000"/>
                </a:solidFill>
              </a:rPr>
              <a:t> distance to all other NDS</a:t>
            </a:r>
            <a:endParaRPr lang="en-IN" sz="1600" dirty="0">
              <a:solidFill>
                <a:srgbClr val="C00000"/>
              </a:solidFill>
            </a:endParaRPr>
          </a:p>
        </p:txBody>
      </p:sp>
      <p:cxnSp>
        <p:nvCxnSpPr>
          <p:cNvPr id="41" name="Straight Arrow Connector 40">
            <a:extLst>
              <a:ext uri="{FF2B5EF4-FFF2-40B4-BE49-F238E27FC236}">
                <a16:creationId xmlns:a16="http://schemas.microsoft.com/office/drawing/2014/main" id="{8583A904-EC93-FAF3-306F-F6A8D1FAD233}"/>
              </a:ext>
            </a:extLst>
          </p:cNvPr>
          <p:cNvCxnSpPr/>
          <p:nvPr/>
        </p:nvCxnSpPr>
        <p:spPr>
          <a:xfrm>
            <a:off x="2550160" y="6189855"/>
            <a:ext cx="853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E97ED915-09A6-79B7-CBCA-5F371365ABB0}"/>
              </a:ext>
            </a:extLst>
          </p:cNvPr>
          <p:cNvSpPr/>
          <p:nvPr/>
        </p:nvSpPr>
        <p:spPr>
          <a:xfrm>
            <a:off x="3495040" y="6049652"/>
            <a:ext cx="8544560" cy="4064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Euclidean distance to all other NDS</a:t>
            </a:r>
            <a:endParaRPr lang="en-IN" sz="1600" dirty="0">
              <a:solidFill>
                <a:srgbClr val="C00000"/>
              </a:solidFill>
            </a:endParaRPr>
          </a:p>
        </p:txBody>
      </p:sp>
      <p:cxnSp>
        <p:nvCxnSpPr>
          <p:cNvPr id="45" name="Straight Arrow Connector 44">
            <a:extLst>
              <a:ext uri="{FF2B5EF4-FFF2-40B4-BE49-F238E27FC236}">
                <a16:creationId xmlns:a16="http://schemas.microsoft.com/office/drawing/2014/main" id="{CEA7D7A4-B46B-FF3D-14B3-D01A90811D0B}"/>
              </a:ext>
            </a:extLst>
          </p:cNvPr>
          <p:cNvCxnSpPr>
            <a:cxnSpLocks/>
          </p:cNvCxnSpPr>
          <p:nvPr/>
        </p:nvCxnSpPr>
        <p:spPr>
          <a:xfrm>
            <a:off x="2499360" y="6671369"/>
            <a:ext cx="22250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Rectangle 45">
            <a:extLst>
              <a:ext uri="{FF2B5EF4-FFF2-40B4-BE49-F238E27FC236}">
                <a16:creationId xmlns:a16="http://schemas.microsoft.com/office/drawing/2014/main" id="{134AC0FC-C734-226D-BA51-7705A6394017}"/>
              </a:ext>
            </a:extLst>
          </p:cNvPr>
          <p:cNvSpPr/>
          <p:nvPr/>
        </p:nvSpPr>
        <p:spPr>
          <a:xfrm>
            <a:off x="4724400" y="6527844"/>
            <a:ext cx="7305040" cy="25125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C00000"/>
                </a:solidFill>
              </a:rPr>
              <a:t>Take that member that has the shortest </a:t>
            </a:r>
            <a:r>
              <a:rPr lang="en-US" sz="1600" dirty="0" err="1">
                <a:solidFill>
                  <a:srgbClr val="C00000"/>
                </a:solidFill>
              </a:rPr>
              <a:t>Levenshtein</a:t>
            </a:r>
            <a:r>
              <a:rPr lang="en-US" sz="1600" dirty="0">
                <a:solidFill>
                  <a:srgbClr val="C00000"/>
                </a:solidFill>
              </a:rPr>
              <a:t> distance to all other NDS</a:t>
            </a:r>
            <a:endParaRPr lang="en-IN" sz="1600" dirty="0">
              <a:solidFill>
                <a:srgbClr val="C00000"/>
              </a:solidFill>
            </a:endParaRPr>
          </a:p>
        </p:txBody>
      </p:sp>
    </p:spTree>
    <p:extLst>
      <p:ext uri="{BB962C8B-B14F-4D97-AF65-F5344CB8AC3E}">
        <p14:creationId xmlns:p14="http://schemas.microsoft.com/office/powerpoint/2010/main" val="357191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B3A0-9A96-3B03-CDDC-8AFE9E17247C}"/>
              </a:ext>
            </a:extLst>
          </p:cNvPr>
          <p:cNvSpPr>
            <a:spLocks noGrp="1"/>
          </p:cNvSpPr>
          <p:nvPr>
            <p:ph type="title"/>
          </p:nvPr>
        </p:nvSpPr>
        <p:spPr/>
        <p:txBody>
          <a:bodyPr/>
          <a:lstStyle/>
          <a:p>
            <a:pPr algn="ctr"/>
            <a:r>
              <a:rPr lang="en-IN" dirty="0"/>
              <a:t>Topic Modelling using HDP</a:t>
            </a:r>
          </a:p>
        </p:txBody>
      </p:sp>
      <p:sp>
        <p:nvSpPr>
          <p:cNvPr id="3" name="Content Placeholder 2">
            <a:extLst>
              <a:ext uri="{FF2B5EF4-FFF2-40B4-BE49-F238E27FC236}">
                <a16:creationId xmlns:a16="http://schemas.microsoft.com/office/drawing/2014/main" id="{400E14AB-B13F-887E-D532-736EADBC509F}"/>
              </a:ext>
            </a:extLst>
          </p:cNvPr>
          <p:cNvSpPr>
            <a:spLocks noGrp="1"/>
          </p:cNvSpPr>
          <p:nvPr>
            <p:ph idx="1"/>
          </p:nvPr>
        </p:nvSpPr>
        <p:spPr/>
        <p:txBody>
          <a:bodyPr/>
          <a:lstStyle/>
          <a:p>
            <a:r>
              <a:rPr lang="en-US" dirty="0"/>
              <a:t> Hierarchical Dirichlet Process (HDP) is a non-parametric Bayesian method used for topic modeling.</a:t>
            </a:r>
          </a:p>
          <a:p>
            <a:r>
              <a:rPr lang="en-US" dirty="0"/>
              <a:t>It extends the Dirichlet Process (DP) to allow for an infinite number of mixture components, making it suitable for </a:t>
            </a:r>
            <a:r>
              <a:rPr lang="en-US" b="1" u="sng" dirty="0"/>
              <a:t>tasks where the number of topics is unknown</a:t>
            </a:r>
            <a:r>
              <a:rPr lang="en-US" dirty="0"/>
              <a:t> or could potentially be very large.</a:t>
            </a:r>
          </a:p>
          <a:p>
            <a:r>
              <a:rPr lang="en-US" dirty="0"/>
              <a:t>In LDA, the no. of topics needed to be provided before hand, whereas this is not needed in HDP.</a:t>
            </a:r>
            <a:endParaRPr lang="en-IN" dirty="0"/>
          </a:p>
        </p:txBody>
      </p:sp>
    </p:spTree>
    <p:extLst>
      <p:ext uri="{BB962C8B-B14F-4D97-AF65-F5344CB8AC3E}">
        <p14:creationId xmlns:p14="http://schemas.microsoft.com/office/powerpoint/2010/main" val="406122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DC753CE-77F5-1187-ED83-AEC56D450A7E}"/>
              </a:ext>
            </a:extLst>
          </p:cNvPr>
          <p:cNvGraphicFramePr/>
          <p:nvPr>
            <p:extLst>
              <p:ext uri="{D42A27DB-BD31-4B8C-83A1-F6EECF244321}">
                <p14:modId xmlns:p14="http://schemas.microsoft.com/office/powerpoint/2010/main" val="236080071"/>
              </p:ext>
            </p:extLst>
          </p:nvPr>
        </p:nvGraphicFramePr>
        <p:xfrm>
          <a:off x="1123807" y="133109"/>
          <a:ext cx="9734309" cy="6724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2761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2DF0-8619-0026-D06D-55D860C4BB23}"/>
              </a:ext>
            </a:extLst>
          </p:cNvPr>
          <p:cNvSpPr>
            <a:spLocks noGrp="1"/>
          </p:cNvSpPr>
          <p:nvPr>
            <p:ph type="title"/>
          </p:nvPr>
        </p:nvSpPr>
        <p:spPr>
          <a:xfrm>
            <a:off x="838200" y="0"/>
            <a:ext cx="10515600" cy="476388"/>
          </a:xfrm>
        </p:spPr>
        <p:txBody>
          <a:bodyPr>
            <a:normAutofit fontScale="90000"/>
          </a:bodyPr>
          <a:lstStyle/>
          <a:p>
            <a:pPr algn="ctr"/>
            <a:r>
              <a:rPr lang="en-IN" dirty="0"/>
              <a:t>HDP Working and Structure</a:t>
            </a:r>
          </a:p>
        </p:txBody>
      </p:sp>
      <p:sp>
        <p:nvSpPr>
          <p:cNvPr id="5" name="Rectangle: Rounded Corners 4">
            <a:extLst>
              <a:ext uri="{FF2B5EF4-FFF2-40B4-BE49-F238E27FC236}">
                <a16:creationId xmlns:a16="http://schemas.microsoft.com/office/drawing/2014/main" id="{7E4BE766-B96D-A937-F0EC-B3DEB533D8B9}"/>
              </a:ext>
            </a:extLst>
          </p:cNvPr>
          <p:cNvSpPr/>
          <p:nvPr/>
        </p:nvSpPr>
        <p:spPr>
          <a:xfrm>
            <a:off x="2007704" y="1089042"/>
            <a:ext cx="1795670" cy="117944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Sentences</a:t>
            </a:r>
          </a:p>
        </p:txBody>
      </p:sp>
      <p:sp>
        <p:nvSpPr>
          <p:cNvPr id="6" name="Rectangle: Rounded Corners 5">
            <a:extLst>
              <a:ext uri="{FF2B5EF4-FFF2-40B4-BE49-F238E27FC236}">
                <a16:creationId xmlns:a16="http://schemas.microsoft.com/office/drawing/2014/main" id="{16EB19BF-822D-B07E-D210-E9B2C1A4E462}"/>
              </a:ext>
            </a:extLst>
          </p:cNvPr>
          <p:cNvSpPr/>
          <p:nvPr/>
        </p:nvSpPr>
        <p:spPr>
          <a:xfrm>
            <a:off x="4197626" y="1089042"/>
            <a:ext cx="1795670" cy="117944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HDP Model</a:t>
            </a:r>
          </a:p>
        </p:txBody>
      </p:sp>
      <p:sp>
        <p:nvSpPr>
          <p:cNvPr id="7" name="Rectangle: Rounded Corners 6">
            <a:extLst>
              <a:ext uri="{FF2B5EF4-FFF2-40B4-BE49-F238E27FC236}">
                <a16:creationId xmlns:a16="http://schemas.microsoft.com/office/drawing/2014/main" id="{530B6CB5-2134-A31A-B976-9730AA921B8B}"/>
              </a:ext>
            </a:extLst>
          </p:cNvPr>
          <p:cNvSpPr/>
          <p:nvPr/>
        </p:nvSpPr>
        <p:spPr>
          <a:xfrm>
            <a:off x="6480313" y="1089041"/>
            <a:ext cx="1795670" cy="117944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Sentence to Topic Association</a:t>
            </a:r>
          </a:p>
        </p:txBody>
      </p:sp>
      <p:sp>
        <p:nvSpPr>
          <p:cNvPr id="8" name="Rectangle: Rounded Corners 7">
            <a:extLst>
              <a:ext uri="{FF2B5EF4-FFF2-40B4-BE49-F238E27FC236}">
                <a16:creationId xmlns:a16="http://schemas.microsoft.com/office/drawing/2014/main" id="{83C94D5F-E211-3F1A-6CC8-A266365E4831}"/>
              </a:ext>
            </a:extLst>
          </p:cNvPr>
          <p:cNvSpPr/>
          <p:nvPr/>
        </p:nvSpPr>
        <p:spPr>
          <a:xfrm>
            <a:off x="8845826" y="1089040"/>
            <a:ext cx="1795670" cy="117944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Sentences Embedded in Topic Space</a:t>
            </a:r>
          </a:p>
        </p:txBody>
      </p:sp>
      <p:cxnSp>
        <p:nvCxnSpPr>
          <p:cNvPr id="10" name="Straight Arrow Connector 9">
            <a:extLst>
              <a:ext uri="{FF2B5EF4-FFF2-40B4-BE49-F238E27FC236}">
                <a16:creationId xmlns:a16="http://schemas.microsoft.com/office/drawing/2014/main" id="{74CA7D4E-E8B9-2EA7-9977-661BFFA814AC}"/>
              </a:ext>
            </a:extLst>
          </p:cNvPr>
          <p:cNvCxnSpPr>
            <a:endCxn id="6" idx="1"/>
          </p:cNvCxnSpPr>
          <p:nvPr/>
        </p:nvCxnSpPr>
        <p:spPr>
          <a:xfrm>
            <a:off x="3803374" y="1678762"/>
            <a:ext cx="394252"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B4F71A69-CF2C-A89A-E6BF-FCE940C09ED5}"/>
              </a:ext>
            </a:extLst>
          </p:cNvPr>
          <p:cNvCxnSpPr>
            <a:cxnSpLocks/>
            <a:stCxn id="6" idx="3"/>
            <a:endCxn id="7" idx="1"/>
          </p:cNvCxnSpPr>
          <p:nvPr/>
        </p:nvCxnSpPr>
        <p:spPr>
          <a:xfrm flipV="1">
            <a:off x="5993296" y="1678763"/>
            <a:ext cx="48701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82D1403-1D94-72D9-8A4A-F7383DE95EC7}"/>
              </a:ext>
            </a:extLst>
          </p:cNvPr>
          <p:cNvCxnSpPr>
            <a:endCxn id="8" idx="1"/>
          </p:cNvCxnSpPr>
          <p:nvPr/>
        </p:nvCxnSpPr>
        <p:spPr>
          <a:xfrm>
            <a:off x="8275983" y="1678761"/>
            <a:ext cx="569843"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16" name="Table 15">
            <a:extLst>
              <a:ext uri="{FF2B5EF4-FFF2-40B4-BE49-F238E27FC236}">
                <a16:creationId xmlns:a16="http://schemas.microsoft.com/office/drawing/2014/main" id="{DB069885-3F5A-7AD1-2155-DEC19F13F495}"/>
              </a:ext>
            </a:extLst>
          </p:cNvPr>
          <p:cNvGraphicFramePr>
            <a:graphicFrameLocks noGrp="1"/>
          </p:cNvGraphicFramePr>
          <p:nvPr>
            <p:extLst>
              <p:ext uri="{D42A27DB-BD31-4B8C-83A1-F6EECF244321}">
                <p14:modId xmlns:p14="http://schemas.microsoft.com/office/powerpoint/2010/main" val="3157258275"/>
              </p:ext>
            </p:extLst>
          </p:nvPr>
        </p:nvGraphicFramePr>
        <p:xfrm>
          <a:off x="2173357" y="2730465"/>
          <a:ext cx="8295860" cy="2194560"/>
        </p:xfrm>
        <a:graphic>
          <a:graphicData uri="http://schemas.openxmlformats.org/drawingml/2006/table">
            <a:tbl>
              <a:tblPr firstRow="1" bandRow="1">
                <a:tableStyleId>{00A15C55-8517-42AA-B614-E9B94910E393}</a:tableStyleId>
              </a:tblPr>
              <a:tblGrid>
                <a:gridCol w="1659172">
                  <a:extLst>
                    <a:ext uri="{9D8B030D-6E8A-4147-A177-3AD203B41FA5}">
                      <a16:colId xmlns:a16="http://schemas.microsoft.com/office/drawing/2014/main" val="37517165"/>
                    </a:ext>
                  </a:extLst>
                </a:gridCol>
                <a:gridCol w="1659172">
                  <a:extLst>
                    <a:ext uri="{9D8B030D-6E8A-4147-A177-3AD203B41FA5}">
                      <a16:colId xmlns:a16="http://schemas.microsoft.com/office/drawing/2014/main" val="1626378831"/>
                    </a:ext>
                  </a:extLst>
                </a:gridCol>
                <a:gridCol w="1659172">
                  <a:extLst>
                    <a:ext uri="{9D8B030D-6E8A-4147-A177-3AD203B41FA5}">
                      <a16:colId xmlns:a16="http://schemas.microsoft.com/office/drawing/2014/main" val="2319088218"/>
                    </a:ext>
                  </a:extLst>
                </a:gridCol>
                <a:gridCol w="1659172">
                  <a:extLst>
                    <a:ext uri="{9D8B030D-6E8A-4147-A177-3AD203B41FA5}">
                      <a16:colId xmlns:a16="http://schemas.microsoft.com/office/drawing/2014/main" val="1372277965"/>
                    </a:ext>
                  </a:extLst>
                </a:gridCol>
                <a:gridCol w="1659172">
                  <a:extLst>
                    <a:ext uri="{9D8B030D-6E8A-4147-A177-3AD203B41FA5}">
                      <a16:colId xmlns:a16="http://schemas.microsoft.com/office/drawing/2014/main" val="328746228"/>
                    </a:ext>
                  </a:extLst>
                </a:gridCol>
              </a:tblGrid>
              <a:tr h="339522">
                <a:tc>
                  <a:txBody>
                    <a:bodyPr/>
                    <a:lstStyle/>
                    <a:p>
                      <a:endParaRPr lang="en-IN" dirty="0"/>
                    </a:p>
                  </a:txBody>
                  <a:tcPr/>
                </a:tc>
                <a:tc>
                  <a:txBody>
                    <a:bodyPr/>
                    <a:lstStyle/>
                    <a:p>
                      <a:r>
                        <a:rPr lang="en-IN" dirty="0"/>
                        <a:t>Topic0</a:t>
                      </a:r>
                    </a:p>
                  </a:txBody>
                  <a:tcPr/>
                </a:tc>
                <a:tc>
                  <a:txBody>
                    <a:bodyPr/>
                    <a:lstStyle/>
                    <a:p>
                      <a:r>
                        <a:rPr lang="en-IN" dirty="0"/>
                        <a:t>Topic1</a:t>
                      </a:r>
                    </a:p>
                  </a:txBody>
                  <a:tcPr/>
                </a:tc>
                <a:tc>
                  <a:txBody>
                    <a:bodyPr/>
                    <a:lstStyle/>
                    <a:p>
                      <a:r>
                        <a:rPr lang="en-IN" dirty="0"/>
                        <a:t>Topic2</a:t>
                      </a:r>
                    </a:p>
                  </a:txBody>
                  <a:tcPr/>
                </a:tc>
                <a:tc>
                  <a:txBody>
                    <a:bodyPr/>
                    <a:lstStyle/>
                    <a:p>
                      <a:r>
                        <a:rPr lang="en-IN" dirty="0"/>
                        <a:t>Topic3</a:t>
                      </a:r>
                    </a:p>
                  </a:txBody>
                  <a:tcPr/>
                </a:tc>
                <a:extLst>
                  <a:ext uri="{0D108BD9-81ED-4DB2-BD59-A6C34878D82A}">
                    <a16:rowId xmlns:a16="http://schemas.microsoft.com/office/drawing/2014/main" val="3853697822"/>
                  </a:ext>
                </a:extLst>
              </a:tr>
              <a:tr h="344238">
                <a:tc>
                  <a:txBody>
                    <a:bodyPr/>
                    <a:lstStyle/>
                    <a:p>
                      <a:r>
                        <a:rPr lang="en-IN" dirty="0"/>
                        <a:t>S0</a:t>
                      </a:r>
                    </a:p>
                  </a:txBody>
                  <a:tcPr/>
                </a:tc>
                <a:tc>
                  <a:txBody>
                    <a:bodyPr/>
                    <a:lstStyle/>
                    <a:p>
                      <a:pPr algn="r" fontAlgn="t"/>
                      <a:r>
                        <a:rPr lang="en-IN" sz="1800" b="0" u="none" strike="noStrike">
                          <a:solidFill>
                            <a:srgbClr val="000000"/>
                          </a:solidFill>
                          <a:effectLst/>
                        </a:rPr>
                        <a:t>0.72</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0.61</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0.07</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0.52</a:t>
                      </a:r>
                      <a:endParaRPr lang="en-IN" sz="1800" b="0" i="0" u="none" strike="noStrike">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1551257690"/>
                  </a:ext>
                </a:extLst>
              </a:tr>
              <a:tr h="344238">
                <a:tc>
                  <a:txBody>
                    <a:bodyPr/>
                    <a:lstStyle/>
                    <a:p>
                      <a:r>
                        <a:rPr lang="en-IN" dirty="0"/>
                        <a:t>S1</a:t>
                      </a:r>
                    </a:p>
                  </a:txBody>
                  <a:tcPr/>
                </a:tc>
                <a:tc>
                  <a:txBody>
                    <a:bodyPr/>
                    <a:lstStyle/>
                    <a:p>
                      <a:pPr algn="r" fontAlgn="t"/>
                      <a:r>
                        <a:rPr lang="en-IN" sz="1800" b="0" u="none" strike="noStrike">
                          <a:solidFill>
                            <a:srgbClr val="000000"/>
                          </a:solidFill>
                          <a:effectLst/>
                        </a:rPr>
                        <a:t>0.44</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0.12</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0.29</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0.06</a:t>
                      </a:r>
                      <a:endParaRPr lang="en-IN" sz="1800" b="0" i="0" u="none" strike="noStrike">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4088643402"/>
                  </a:ext>
                </a:extLst>
              </a:tr>
              <a:tr h="344238">
                <a:tc>
                  <a:txBody>
                    <a:bodyPr/>
                    <a:lstStyle/>
                    <a:p>
                      <a:r>
                        <a:rPr lang="en-IN" dirty="0"/>
                        <a:t>S2</a:t>
                      </a:r>
                    </a:p>
                  </a:txBody>
                  <a:tcPr/>
                </a:tc>
                <a:tc>
                  <a:txBody>
                    <a:bodyPr/>
                    <a:lstStyle/>
                    <a:p>
                      <a:pPr algn="r" fontAlgn="t"/>
                      <a:r>
                        <a:rPr lang="en-IN" sz="1800" b="0" u="none" strike="noStrike">
                          <a:solidFill>
                            <a:srgbClr val="000000"/>
                          </a:solidFill>
                          <a:effectLst/>
                        </a:rPr>
                        <a:t>0.90</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0.75</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0.63</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0.8</a:t>
                      </a:r>
                      <a:endParaRPr lang="en-IN" sz="1800" b="0" i="0" u="none" strike="noStrike">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2486069698"/>
                  </a:ext>
                </a:extLst>
              </a:tr>
              <a:tr h="344238">
                <a:tc>
                  <a:txBody>
                    <a:bodyPr/>
                    <a:lstStyle/>
                    <a:p>
                      <a:r>
                        <a:rPr lang="en-IN" dirty="0"/>
                        <a:t>S3</a:t>
                      </a:r>
                    </a:p>
                  </a:txBody>
                  <a:tcPr/>
                </a:tc>
                <a:tc>
                  <a:txBody>
                    <a:bodyPr/>
                    <a:lstStyle/>
                    <a:p>
                      <a:pPr algn="r" fontAlgn="t"/>
                      <a:r>
                        <a:rPr lang="en-IN" sz="1800" b="0" u="none" strike="noStrike">
                          <a:solidFill>
                            <a:srgbClr val="000000"/>
                          </a:solidFill>
                          <a:effectLst/>
                        </a:rPr>
                        <a:t>0.64</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0.46</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0.13</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0.44</a:t>
                      </a:r>
                      <a:endParaRPr lang="en-IN" sz="18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1580330259"/>
                  </a:ext>
                </a:extLst>
              </a:tr>
              <a:tr h="344238">
                <a:tc>
                  <a:txBody>
                    <a:bodyPr/>
                    <a:lstStyle/>
                    <a:p>
                      <a:r>
                        <a:rPr lang="en-IN" dirty="0"/>
                        <a:t>S4</a:t>
                      </a:r>
                    </a:p>
                  </a:txBody>
                  <a:tcPr/>
                </a:tc>
                <a:tc>
                  <a:txBody>
                    <a:bodyPr/>
                    <a:lstStyle/>
                    <a:p>
                      <a:pPr algn="r" fontAlgn="t"/>
                      <a:r>
                        <a:rPr lang="en-IN" sz="1800" b="0" u="none" strike="noStrike" dirty="0">
                          <a:solidFill>
                            <a:srgbClr val="000000"/>
                          </a:solidFill>
                          <a:effectLst/>
                        </a:rPr>
                        <a:t>0.04</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a:solidFill>
                            <a:srgbClr val="000000"/>
                          </a:solidFill>
                          <a:effectLst/>
                        </a:rPr>
                        <a:t>0.56</a:t>
                      </a:r>
                      <a:endParaRPr lang="en-IN" sz="18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0.37</a:t>
                      </a:r>
                      <a:endParaRPr lang="en-IN" sz="1800" b="0" i="0" u="none" strike="noStrike" dirty="0">
                        <a:solidFill>
                          <a:srgbClr val="000000"/>
                        </a:solidFill>
                        <a:effectLst/>
                        <a:latin typeface="Arial" panose="020B0604020202020204" pitchFamily="34" charset="0"/>
                      </a:endParaRPr>
                    </a:p>
                  </a:txBody>
                  <a:tcPr marL="6350" marR="6350" marT="6350" marB="0"/>
                </a:tc>
                <a:tc>
                  <a:txBody>
                    <a:bodyPr/>
                    <a:lstStyle/>
                    <a:p>
                      <a:pPr algn="r" fontAlgn="t"/>
                      <a:r>
                        <a:rPr lang="en-IN" sz="1800" b="0" u="none" strike="noStrike" dirty="0">
                          <a:solidFill>
                            <a:srgbClr val="000000"/>
                          </a:solidFill>
                          <a:effectLst/>
                        </a:rPr>
                        <a:t>0.75</a:t>
                      </a:r>
                      <a:endParaRPr lang="en-IN" sz="18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98184908"/>
                  </a:ext>
                </a:extLst>
              </a:tr>
            </a:tbl>
          </a:graphicData>
        </a:graphic>
      </p:graphicFrame>
      <p:sp>
        <p:nvSpPr>
          <p:cNvPr id="17" name="Rectangle 16">
            <a:extLst>
              <a:ext uri="{FF2B5EF4-FFF2-40B4-BE49-F238E27FC236}">
                <a16:creationId xmlns:a16="http://schemas.microsoft.com/office/drawing/2014/main" id="{EF930FB6-C088-9FA9-35BB-A7178F94B78C}"/>
              </a:ext>
            </a:extLst>
          </p:cNvPr>
          <p:cNvSpPr/>
          <p:nvPr/>
        </p:nvSpPr>
        <p:spPr>
          <a:xfrm>
            <a:off x="2024269" y="5387009"/>
            <a:ext cx="8912087" cy="10999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Note that now the sentences are embedded in topic space(instead of term space). Here, the no. of topics is returned by HDP model. </a:t>
            </a:r>
          </a:p>
          <a:p>
            <a:pPr algn="ctr"/>
            <a:r>
              <a:rPr lang="en-IN" dirty="0"/>
              <a:t>Each sentence vector dimension shall equal no. of topics</a:t>
            </a:r>
          </a:p>
        </p:txBody>
      </p:sp>
    </p:spTree>
    <p:extLst>
      <p:ext uri="{BB962C8B-B14F-4D97-AF65-F5344CB8AC3E}">
        <p14:creationId xmlns:p14="http://schemas.microsoft.com/office/powerpoint/2010/main" val="3553646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F351-0C22-20AE-D75B-6BB789161F2D}"/>
              </a:ext>
            </a:extLst>
          </p:cNvPr>
          <p:cNvSpPr>
            <a:spLocks noGrp="1"/>
          </p:cNvSpPr>
          <p:nvPr>
            <p:ph type="title"/>
          </p:nvPr>
        </p:nvSpPr>
        <p:spPr/>
        <p:txBody>
          <a:bodyPr/>
          <a:lstStyle/>
          <a:p>
            <a:pPr algn="ctr"/>
            <a:r>
              <a:rPr lang="en-IN" dirty="0"/>
              <a:t>Topic Modelling Versions</a:t>
            </a:r>
          </a:p>
        </p:txBody>
      </p:sp>
      <p:pic>
        <p:nvPicPr>
          <p:cNvPr id="5" name="Content Placeholder 4">
            <a:extLst>
              <a:ext uri="{FF2B5EF4-FFF2-40B4-BE49-F238E27FC236}">
                <a16:creationId xmlns:a16="http://schemas.microsoft.com/office/drawing/2014/main" id="{1811B3C4-2905-5E21-FD17-ABE15CBD939C}"/>
              </a:ext>
            </a:extLst>
          </p:cNvPr>
          <p:cNvPicPr>
            <a:picLocks noGrp="1" noChangeAspect="1"/>
          </p:cNvPicPr>
          <p:nvPr>
            <p:ph idx="1"/>
          </p:nvPr>
        </p:nvPicPr>
        <p:blipFill>
          <a:blip r:embed="rId2"/>
          <a:stretch>
            <a:fillRect/>
          </a:stretch>
        </p:blipFill>
        <p:spPr>
          <a:xfrm>
            <a:off x="1685026" y="1825625"/>
            <a:ext cx="8821947" cy="4351338"/>
          </a:xfrm>
        </p:spPr>
      </p:pic>
    </p:spTree>
    <p:extLst>
      <p:ext uri="{BB962C8B-B14F-4D97-AF65-F5344CB8AC3E}">
        <p14:creationId xmlns:p14="http://schemas.microsoft.com/office/powerpoint/2010/main" val="2522479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0496-F5A5-CED2-FCD7-E57BA980B9F2}"/>
              </a:ext>
            </a:extLst>
          </p:cNvPr>
          <p:cNvSpPr>
            <a:spLocks noGrp="1"/>
          </p:cNvSpPr>
          <p:nvPr>
            <p:ph type="title"/>
          </p:nvPr>
        </p:nvSpPr>
        <p:spPr/>
        <p:txBody>
          <a:bodyPr/>
          <a:lstStyle/>
          <a:p>
            <a:pPr algn="ctr"/>
            <a:r>
              <a:rPr lang="en-IN" dirty="0"/>
              <a:t>Updates to Sentence Scoring Algorithm</a:t>
            </a:r>
          </a:p>
        </p:txBody>
      </p:sp>
      <p:sp>
        <p:nvSpPr>
          <p:cNvPr id="3" name="Content Placeholder 2">
            <a:extLst>
              <a:ext uri="{FF2B5EF4-FFF2-40B4-BE49-F238E27FC236}">
                <a16:creationId xmlns:a16="http://schemas.microsoft.com/office/drawing/2014/main" id="{3439898B-6B9A-BA53-1B2D-AD9EF94BE430}"/>
              </a:ext>
            </a:extLst>
          </p:cNvPr>
          <p:cNvSpPr>
            <a:spLocks noGrp="1"/>
          </p:cNvSpPr>
          <p:nvPr>
            <p:ph idx="1"/>
          </p:nvPr>
        </p:nvSpPr>
        <p:spPr/>
        <p:txBody>
          <a:bodyPr>
            <a:normAutofit lnSpcReduction="10000"/>
          </a:bodyPr>
          <a:lstStyle/>
          <a:p>
            <a:r>
              <a:rPr lang="en-US" dirty="0" err="1"/>
              <a:t>TextRank</a:t>
            </a:r>
            <a:r>
              <a:rPr lang="en-US" dirty="0"/>
              <a:t> is a graph-based algorithm for text summarization and keyword extraction, leveraging sentence relationships to determine importance.</a:t>
            </a:r>
          </a:p>
          <a:p>
            <a:r>
              <a:rPr lang="en-US" dirty="0" err="1"/>
              <a:t>LexRank</a:t>
            </a:r>
            <a:r>
              <a:rPr lang="en-US" dirty="0"/>
              <a:t>, a variant of </a:t>
            </a:r>
            <a:r>
              <a:rPr lang="en-US" dirty="0" err="1"/>
              <a:t>TextRank</a:t>
            </a:r>
            <a:r>
              <a:rPr lang="en-US" dirty="0"/>
              <a:t>, further refines this approach by considering lexical similarity among sentences to improve summarization quality.</a:t>
            </a:r>
          </a:p>
          <a:p>
            <a:r>
              <a:rPr lang="en-US" dirty="0"/>
              <a:t>Graph based extractive text summarizer(GETS), uses cosine similarities on a graph sentence network and takes those sentences that cross a threshold.</a:t>
            </a:r>
          </a:p>
          <a:p>
            <a:r>
              <a:rPr lang="en-US" dirty="0"/>
              <a:t>We use </a:t>
            </a:r>
            <a:r>
              <a:rPr lang="en-US" dirty="0" err="1"/>
              <a:t>TF_Scoring</a:t>
            </a:r>
            <a:r>
              <a:rPr lang="en-US" dirty="0"/>
              <a:t>, </a:t>
            </a:r>
            <a:r>
              <a:rPr lang="en-US" dirty="0" err="1"/>
              <a:t>LexRank</a:t>
            </a:r>
            <a:r>
              <a:rPr lang="en-US" dirty="0"/>
              <a:t>, </a:t>
            </a:r>
            <a:r>
              <a:rPr lang="en-US" dirty="0" err="1"/>
              <a:t>TextRank</a:t>
            </a:r>
            <a:r>
              <a:rPr lang="en-US" dirty="0"/>
              <a:t> and GETS in a random manner, </a:t>
            </a:r>
            <a:r>
              <a:rPr lang="en-US" dirty="0" err="1"/>
              <a:t>everytime</a:t>
            </a:r>
            <a:r>
              <a:rPr lang="en-US" dirty="0"/>
              <a:t> we use sentence scoring during repair.</a:t>
            </a:r>
          </a:p>
          <a:p>
            <a:endParaRPr lang="en-IN" dirty="0"/>
          </a:p>
        </p:txBody>
      </p:sp>
    </p:spTree>
    <p:extLst>
      <p:ext uri="{BB962C8B-B14F-4D97-AF65-F5344CB8AC3E}">
        <p14:creationId xmlns:p14="http://schemas.microsoft.com/office/powerpoint/2010/main" val="1313336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FDD703-EB00-2DB5-B3A8-9580D3B13C76}"/>
              </a:ext>
            </a:extLst>
          </p:cNvPr>
          <p:cNvPicPr>
            <a:picLocks noChangeAspect="1"/>
          </p:cNvPicPr>
          <p:nvPr/>
        </p:nvPicPr>
        <p:blipFill>
          <a:blip r:embed="rId2"/>
          <a:stretch>
            <a:fillRect/>
          </a:stretch>
        </p:blipFill>
        <p:spPr>
          <a:xfrm>
            <a:off x="1815547" y="1551222"/>
            <a:ext cx="8318270" cy="4941653"/>
          </a:xfrm>
          <a:prstGeom prst="rect">
            <a:avLst/>
          </a:prstGeom>
        </p:spPr>
      </p:pic>
      <p:sp>
        <p:nvSpPr>
          <p:cNvPr id="8" name="Title 1">
            <a:extLst>
              <a:ext uri="{FF2B5EF4-FFF2-40B4-BE49-F238E27FC236}">
                <a16:creationId xmlns:a16="http://schemas.microsoft.com/office/drawing/2014/main" id="{8898BFB9-F9B1-1951-8DC6-AE546D05D62C}"/>
              </a:ext>
            </a:extLst>
          </p:cNvPr>
          <p:cNvSpPr>
            <a:spLocks noGrp="1"/>
          </p:cNvSpPr>
          <p:nvPr>
            <p:ph type="title"/>
          </p:nvPr>
        </p:nvSpPr>
        <p:spPr>
          <a:xfrm>
            <a:off x="838200" y="365125"/>
            <a:ext cx="10515600" cy="1325563"/>
          </a:xfrm>
        </p:spPr>
        <p:txBody>
          <a:bodyPr/>
          <a:lstStyle/>
          <a:p>
            <a:pPr algn="ctr"/>
            <a:r>
              <a:rPr lang="en-IN" dirty="0"/>
              <a:t>Updated Sentence Scoring Algorithm</a:t>
            </a:r>
          </a:p>
        </p:txBody>
      </p:sp>
    </p:spTree>
    <p:extLst>
      <p:ext uri="{BB962C8B-B14F-4D97-AF65-F5344CB8AC3E}">
        <p14:creationId xmlns:p14="http://schemas.microsoft.com/office/powerpoint/2010/main" val="1786167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7FE5-5C95-34CD-DC73-540A502BE421}"/>
              </a:ext>
            </a:extLst>
          </p:cNvPr>
          <p:cNvSpPr>
            <a:spLocks noGrp="1"/>
          </p:cNvSpPr>
          <p:nvPr>
            <p:ph type="title"/>
          </p:nvPr>
        </p:nvSpPr>
        <p:spPr/>
        <p:txBody>
          <a:bodyPr/>
          <a:lstStyle/>
          <a:p>
            <a:pPr algn="ctr"/>
            <a:r>
              <a:rPr lang="en-IN" dirty="0"/>
              <a:t>Mutation Operator V2</a:t>
            </a:r>
          </a:p>
        </p:txBody>
      </p:sp>
      <p:sp>
        <p:nvSpPr>
          <p:cNvPr id="3" name="Content Placeholder 2">
            <a:extLst>
              <a:ext uri="{FF2B5EF4-FFF2-40B4-BE49-F238E27FC236}">
                <a16:creationId xmlns:a16="http://schemas.microsoft.com/office/drawing/2014/main" id="{CF4482B9-A90A-89A1-CC19-A649CE4C4031}"/>
              </a:ext>
            </a:extLst>
          </p:cNvPr>
          <p:cNvSpPr>
            <a:spLocks noGrp="1"/>
          </p:cNvSpPr>
          <p:nvPr>
            <p:ph idx="1"/>
          </p:nvPr>
        </p:nvSpPr>
        <p:spPr/>
        <p:txBody>
          <a:bodyPr/>
          <a:lstStyle/>
          <a:p>
            <a:r>
              <a:rPr lang="en-IN" dirty="0"/>
              <a:t>In the naïve mutation operator(V1), we follow the operator suggested in Sanchez(base paper). </a:t>
            </a:r>
          </a:p>
          <a:p>
            <a:r>
              <a:rPr lang="en-IN" dirty="0"/>
              <a:t>However, on reading other literature corresponding to multi objective optimization, we found that the NDS archive can be used in aiding the mutation operator to mutate better.</a:t>
            </a:r>
          </a:p>
          <a:p>
            <a:r>
              <a:rPr lang="en-IN" dirty="0"/>
              <a:t>The NDS archive contains the best set of solutions up till this iteration and serves as a good guide for mutation. </a:t>
            </a:r>
          </a:p>
        </p:txBody>
      </p:sp>
    </p:spTree>
    <p:extLst>
      <p:ext uri="{BB962C8B-B14F-4D97-AF65-F5344CB8AC3E}">
        <p14:creationId xmlns:p14="http://schemas.microsoft.com/office/powerpoint/2010/main" val="184940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724A-F148-732B-8D7F-1561277B2C9D}"/>
              </a:ext>
            </a:extLst>
          </p:cNvPr>
          <p:cNvSpPr>
            <a:spLocks noGrp="1"/>
          </p:cNvSpPr>
          <p:nvPr>
            <p:ph type="title"/>
          </p:nvPr>
        </p:nvSpPr>
        <p:spPr/>
        <p:txBody>
          <a:bodyPr/>
          <a:lstStyle/>
          <a:p>
            <a:pPr algn="ctr"/>
            <a:r>
              <a:rPr lang="en-IN" dirty="0"/>
              <a:t>Mutation Operator V2-Algorithm</a:t>
            </a:r>
          </a:p>
        </p:txBody>
      </p:sp>
      <p:pic>
        <p:nvPicPr>
          <p:cNvPr id="5" name="Content Placeholder 4">
            <a:extLst>
              <a:ext uri="{FF2B5EF4-FFF2-40B4-BE49-F238E27FC236}">
                <a16:creationId xmlns:a16="http://schemas.microsoft.com/office/drawing/2014/main" id="{E2BF24E7-C8B9-E9E6-176A-C22760AC56B0}"/>
              </a:ext>
            </a:extLst>
          </p:cNvPr>
          <p:cNvPicPr>
            <a:picLocks noGrp="1" noChangeAspect="1"/>
          </p:cNvPicPr>
          <p:nvPr>
            <p:ph idx="1"/>
          </p:nvPr>
        </p:nvPicPr>
        <p:blipFill>
          <a:blip r:embed="rId2"/>
          <a:stretch>
            <a:fillRect/>
          </a:stretch>
        </p:blipFill>
        <p:spPr>
          <a:xfrm>
            <a:off x="838200" y="2005601"/>
            <a:ext cx="10515600" cy="3991386"/>
          </a:xfrm>
        </p:spPr>
      </p:pic>
    </p:spTree>
    <p:extLst>
      <p:ext uri="{BB962C8B-B14F-4D97-AF65-F5344CB8AC3E}">
        <p14:creationId xmlns:p14="http://schemas.microsoft.com/office/powerpoint/2010/main" val="107483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48D2-7B85-9C40-86A8-607E44A8C035}"/>
              </a:ext>
            </a:extLst>
          </p:cNvPr>
          <p:cNvSpPr>
            <a:spLocks noGrp="1"/>
          </p:cNvSpPr>
          <p:nvPr>
            <p:ph type="title"/>
          </p:nvPr>
        </p:nvSpPr>
        <p:spPr/>
        <p:txBody>
          <a:bodyPr/>
          <a:lstStyle/>
          <a:p>
            <a:pPr algn="ctr"/>
            <a:r>
              <a:rPr lang="en-IN" dirty="0"/>
              <a:t>Brief Description of how V2 works</a:t>
            </a:r>
          </a:p>
        </p:txBody>
      </p:sp>
      <p:sp>
        <p:nvSpPr>
          <p:cNvPr id="3" name="Content Placeholder 2">
            <a:extLst>
              <a:ext uri="{FF2B5EF4-FFF2-40B4-BE49-F238E27FC236}">
                <a16:creationId xmlns:a16="http://schemas.microsoft.com/office/drawing/2014/main" id="{CFC72BC3-3DE2-45CD-2066-0C0715EFFB11}"/>
              </a:ext>
            </a:extLst>
          </p:cNvPr>
          <p:cNvSpPr>
            <a:spLocks noGrp="1"/>
          </p:cNvSpPr>
          <p:nvPr>
            <p:ph idx="1"/>
          </p:nvPr>
        </p:nvSpPr>
        <p:spPr/>
        <p:txBody>
          <a:bodyPr/>
          <a:lstStyle/>
          <a:p>
            <a:r>
              <a:rPr lang="en-IN" dirty="0"/>
              <a:t>Here, we first mutate X using V1 mutation operator</a:t>
            </a:r>
          </a:p>
          <a:p>
            <a:r>
              <a:rPr lang="en-IN" dirty="0"/>
              <a:t>Then, we get a consensus score by passing the </a:t>
            </a:r>
            <a:r>
              <a:rPr lang="en-IN" b="1" u="sng" dirty="0"/>
              <a:t>current NDS archive</a:t>
            </a:r>
          </a:p>
          <a:p>
            <a:pPr lvl="1"/>
            <a:r>
              <a:rPr lang="en-IN" dirty="0" err="1"/>
              <a:t>i.e</a:t>
            </a:r>
            <a:r>
              <a:rPr lang="en-IN" dirty="0"/>
              <a:t> Once the NDS archive has been passed it takes all the members and identifies which member has voted for which sentence</a:t>
            </a:r>
          </a:p>
          <a:p>
            <a:pPr lvl="1"/>
            <a:r>
              <a:rPr lang="en-IN" dirty="0"/>
              <a:t>This results in a </a:t>
            </a:r>
            <a:r>
              <a:rPr lang="en-IN" dirty="0" err="1"/>
              <a:t>sentence_count</a:t>
            </a:r>
            <a:r>
              <a:rPr lang="en-IN" dirty="0"/>
              <a:t> dictionary</a:t>
            </a:r>
          </a:p>
          <a:p>
            <a:pPr lvl="1"/>
            <a:r>
              <a:rPr lang="en-IN" dirty="0"/>
              <a:t> Then we sort the sentence counts in a descending manner, and take the top 10 voted sentences</a:t>
            </a:r>
          </a:p>
          <a:p>
            <a:r>
              <a:rPr lang="en-IN" sz="2400" dirty="0"/>
              <a:t>We then use these voted sentences in a random manner as indicated in the algorithm previously stated</a:t>
            </a:r>
          </a:p>
        </p:txBody>
      </p:sp>
    </p:spTree>
    <p:extLst>
      <p:ext uri="{BB962C8B-B14F-4D97-AF65-F5344CB8AC3E}">
        <p14:creationId xmlns:p14="http://schemas.microsoft.com/office/powerpoint/2010/main" val="365457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9534-50E9-F5B3-D736-391493FB3C3F}"/>
              </a:ext>
            </a:extLst>
          </p:cNvPr>
          <p:cNvSpPr>
            <a:spLocks noGrp="1"/>
          </p:cNvSpPr>
          <p:nvPr>
            <p:ph type="title"/>
          </p:nvPr>
        </p:nvSpPr>
        <p:spPr/>
        <p:txBody>
          <a:bodyPr/>
          <a:lstStyle/>
          <a:p>
            <a:pPr algn="ctr"/>
            <a:r>
              <a:rPr lang="en-IN" dirty="0"/>
              <a:t>Working of V2</a:t>
            </a:r>
          </a:p>
        </p:txBody>
      </p:sp>
      <p:sp>
        <p:nvSpPr>
          <p:cNvPr id="4" name="Rectangle 3">
            <a:extLst>
              <a:ext uri="{FF2B5EF4-FFF2-40B4-BE49-F238E27FC236}">
                <a16:creationId xmlns:a16="http://schemas.microsoft.com/office/drawing/2014/main" id="{0F8B2C61-9AF1-10BC-7374-FDFFE5E553A3}"/>
              </a:ext>
            </a:extLst>
          </p:cNvPr>
          <p:cNvSpPr/>
          <p:nvPr/>
        </p:nvSpPr>
        <p:spPr>
          <a:xfrm>
            <a:off x="644571" y="1756948"/>
            <a:ext cx="4605867" cy="48021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581196B-64FC-AC90-BA79-C1D3EB422710}"/>
              </a:ext>
            </a:extLst>
          </p:cNvPr>
          <p:cNvSpPr txBox="1"/>
          <p:nvPr/>
        </p:nvSpPr>
        <p:spPr>
          <a:xfrm>
            <a:off x="771571" y="2349271"/>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M1   [1,1,0,0,1]</a:t>
            </a:r>
          </a:p>
        </p:txBody>
      </p:sp>
      <p:sp>
        <p:nvSpPr>
          <p:cNvPr id="6" name="TextBox 5">
            <a:extLst>
              <a:ext uri="{FF2B5EF4-FFF2-40B4-BE49-F238E27FC236}">
                <a16:creationId xmlns:a16="http://schemas.microsoft.com/office/drawing/2014/main" id="{36AD1DD6-A5D9-E913-4C80-9C0D6AE9FA44}"/>
              </a:ext>
            </a:extLst>
          </p:cNvPr>
          <p:cNvSpPr txBox="1"/>
          <p:nvPr/>
        </p:nvSpPr>
        <p:spPr>
          <a:xfrm>
            <a:off x="771571" y="2832757"/>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M2   [0,1,1,1,1]</a:t>
            </a:r>
          </a:p>
        </p:txBody>
      </p:sp>
      <p:sp>
        <p:nvSpPr>
          <p:cNvPr id="7" name="TextBox 6">
            <a:extLst>
              <a:ext uri="{FF2B5EF4-FFF2-40B4-BE49-F238E27FC236}">
                <a16:creationId xmlns:a16="http://schemas.microsoft.com/office/drawing/2014/main" id="{D417005F-98D1-50F3-44CD-FED8F36FC1B1}"/>
              </a:ext>
            </a:extLst>
          </p:cNvPr>
          <p:cNvSpPr txBox="1"/>
          <p:nvPr/>
        </p:nvSpPr>
        <p:spPr>
          <a:xfrm>
            <a:off x="771571" y="3366804"/>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M7   [1,0,0,0,0]</a:t>
            </a:r>
          </a:p>
        </p:txBody>
      </p:sp>
      <p:sp>
        <p:nvSpPr>
          <p:cNvPr id="8" name="TextBox 7">
            <a:extLst>
              <a:ext uri="{FF2B5EF4-FFF2-40B4-BE49-F238E27FC236}">
                <a16:creationId xmlns:a16="http://schemas.microsoft.com/office/drawing/2014/main" id="{8AFBEEDC-1BCC-9274-1DBF-6C8042AC1A1F}"/>
              </a:ext>
            </a:extLst>
          </p:cNvPr>
          <p:cNvSpPr txBox="1"/>
          <p:nvPr/>
        </p:nvSpPr>
        <p:spPr>
          <a:xfrm>
            <a:off x="771571" y="3875269"/>
            <a:ext cx="42164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IN" dirty="0"/>
              <a:t>M8   [0,0,0,0,1]</a:t>
            </a:r>
          </a:p>
        </p:txBody>
      </p:sp>
      <p:sp>
        <p:nvSpPr>
          <p:cNvPr id="11" name="TextBox 10">
            <a:extLst>
              <a:ext uri="{FF2B5EF4-FFF2-40B4-BE49-F238E27FC236}">
                <a16:creationId xmlns:a16="http://schemas.microsoft.com/office/drawing/2014/main" id="{8CCC8A98-66B0-7FEB-BCAA-9CF8F439A48B}"/>
              </a:ext>
            </a:extLst>
          </p:cNvPr>
          <p:cNvSpPr txBox="1"/>
          <p:nvPr/>
        </p:nvSpPr>
        <p:spPr>
          <a:xfrm>
            <a:off x="771571" y="4467380"/>
            <a:ext cx="1490134" cy="369332"/>
          </a:xfrm>
          <a:prstGeom prst="rect">
            <a:avLst/>
          </a:prstGeom>
          <a:noFill/>
        </p:spPr>
        <p:txBody>
          <a:bodyPr wrap="square">
            <a:spAutoFit/>
          </a:bodyPr>
          <a:lstStyle/>
          <a:p>
            <a:endParaRPr lang="en-IN" dirty="0"/>
          </a:p>
        </p:txBody>
      </p:sp>
      <p:sp>
        <p:nvSpPr>
          <p:cNvPr id="12" name="Rectangle 11">
            <a:extLst>
              <a:ext uri="{FF2B5EF4-FFF2-40B4-BE49-F238E27FC236}">
                <a16:creationId xmlns:a16="http://schemas.microsoft.com/office/drawing/2014/main" id="{2910755F-497F-BF1E-393E-1AE748C320CA}"/>
              </a:ext>
            </a:extLst>
          </p:cNvPr>
          <p:cNvSpPr/>
          <p:nvPr/>
        </p:nvSpPr>
        <p:spPr>
          <a:xfrm>
            <a:off x="6032500" y="1690688"/>
            <a:ext cx="2559050" cy="48684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C33B337E-4D09-267D-BD15-2482EA6F7F15}"/>
              </a:ext>
            </a:extLst>
          </p:cNvPr>
          <p:cNvSpPr/>
          <p:nvPr/>
        </p:nvSpPr>
        <p:spPr>
          <a:xfrm>
            <a:off x="6394450" y="2349271"/>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S0 : 2</a:t>
            </a:r>
          </a:p>
        </p:txBody>
      </p:sp>
      <p:sp>
        <p:nvSpPr>
          <p:cNvPr id="20" name="Rectangle 19">
            <a:extLst>
              <a:ext uri="{FF2B5EF4-FFF2-40B4-BE49-F238E27FC236}">
                <a16:creationId xmlns:a16="http://schemas.microsoft.com/office/drawing/2014/main" id="{2C54BB5B-0A7F-D7B1-4937-BD3FBE829633}"/>
              </a:ext>
            </a:extLst>
          </p:cNvPr>
          <p:cNvSpPr/>
          <p:nvPr/>
        </p:nvSpPr>
        <p:spPr>
          <a:xfrm>
            <a:off x="6394450" y="3160254"/>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S1: 2</a:t>
            </a:r>
          </a:p>
        </p:txBody>
      </p:sp>
      <p:sp>
        <p:nvSpPr>
          <p:cNvPr id="21" name="Rectangle 20">
            <a:extLst>
              <a:ext uri="{FF2B5EF4-FFF2-40B4-BE49-F238E27FC236}">
                <a16:creationId xmlns:a16="http://schemas.microsoft.com/office/drawing/2014/main" id="{6434BA2F-2D3E-4783-DB5F-84BEDBC9F669}"/>
              </a:ext>
            </a:extLst>
          </p:cNvPr>
          <p:cNvSpPr/>
          <p:nvPr/>
        </p:nvSpPr>
        <p:spPr>
          <a:xfrm>
            <a:off x="6394450" y="3983894"/>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S2 : 1</a:t>
            </a:r>
          </a:p>
        </p:txBody>
      </p:sp>
      <p:sp>
        <p:nvSpPr>
          <p:cNvPr id="22" name="Rectangle 21">
            <a:extLst>
              <a:ext uri="{FF2B5EF4-FFF2-40B4-BE49-F238E27FC236}">
                <a16:creationId xmlns:a16="http://schemas.microsoft.com/office/drawing/2014/main" id="{C75D521F-5110-D63F-4237-DA4CC7991AC8}"/>
              </a:ext>
            </a:extLst>
          </p:cNvPr>
          <p:cNvSpPr/>
          <p:nvPr/>
        </p:nvSpPr>
        <p:spPr>
          <a:xfrm>
            <a:off x="6394450" y="4788028"/>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S3 : 1</a:t>
            </a:r>
          </a:p>
        </p:txBody>
      </p:sp>
      <p:sp>
        <p:nvSpPr>
          <p:cNvPr id="23" name="Rectangle 22">
            <a:extLst>
              <a:ext uri="{FF2B5EF4-FFF2-40B4-BE49-F238E27FC236}">
                <a16:creationId xmlns:a16="http://schemas.microsoft.com/office/drawing/2014/main" id="{4B8F9F3B-2FF8-69B7-3EAD-3F65A0F10BF5}"/>
              </a:ext>
            </a:extLst>
          </p:cNvPr>
          <p:cNvSpPr/>
          <p:nvPr/>
        </p:nvSpPr>
        <p:spPr>
          <a:xfrm>
            <a:off x="6394450" y="5592162"/>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S4 : 3</a:t>
            </a:r>
          </a:p>
        </p:txBody>
      </p:sp>
      <p:sp>
        <p:nvSpPr>
          <p:cNvPr id="24" name="Rectangle 23">
            <a:extLst>
              <a:ext uri="{FF2B5EF4-FFF2-40B4-BE49-F238E27FC236}">
                <a16:creationId xmlns:a16="http://schemas.microsoft.com/office/drawing/2014/main" id="{8CB0234C-30B2-6A46-1C4D-02D2BF931630}"/>
              </a:ext>
            </a:extLst>
          </p:cNvPr>
          <p:cNvSpPr/>
          <p:nvPr/>
        </p:nvSpPr>
        <p:spPr>
          <a:xfrm>
            <a:off x="9134475" y="1690688"/>
            <a:ext cx="2559050" cy="48684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EF6CB69F-6170-C2B9-29EB-10978BA2E458}"/>
              </a:ext>
            </a:extLst>
          </p:cNvPr>
          <p:cNvSpPr/>
          <p:nvPr/>
        </p:nvSpPr>
        <p:spPr>
          <a:xfrm>
            <a:off x="9572625" y="3172603"/>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S0 : 2</a:t>
            </a:r>
          </a:p>
        </p:txBody>
      </p:sp>
      <p:sp>
        <p:nvSpPr>
          <p:cNvPr id="26" name="Rectangle 25">
            <a:extLst>
              <a:ext uri="{FF2B5EF4-FFF2-40B4-BE49-F238E27FC236}">
                <a16:creationId xmlns:a16="http://schemas.microsoft.com/office/drawing/2014/main" id="{E2B1F193-C6DD-003C-5709-381B34DBEB28}"/>
              </a:ext>
            </a:extLst>
          </p:cNvPr>
          <p:cNvSpPr/>
          <p:nvPr/>
        </p:nvSpPr>
        <p:spPr>
          <a:xfrm>
            <a:off x="9572625" y="4002858"/>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S1: 2</a:t>
            </a:r>
          </a:p>
        </p:txBody>
      </p:sp>
      <p:sp>
        <p:nvSpPr>
          <p:cNvPr id="27" name="Rectangle 26">
            <a:extLst>
              <a:ext uri="{FF2B5EF4-FFF2-40B4-BE49-F238E27FC236}">
                <a16:creationId xmlns:a16="http://schemas.microsoft.com/office/drawing/2014/main" id="{5B134541-99D1-317D-7D60-5973F752CE76}"/>
              </a:ext>
            </a:extLst>
          </p:cNvPr>
          <p:cNvSpPr/>
          <p:nvPr/>
        </p:nvSpPr>
        <p:spPr>
          <a:xfrm>
            <a:off x="9575800" y="4836712"/>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S2 : 1</a:t>
            </a:r>
          </a:p>
        </p:txBody>
      </p:sp>
      <p:sp>
        <p:nvSpPr>
          <p:cNvPr id="28" name="Rectangle 27">
            <a:extLst>
              <a:ext uri="{FF2B5EF4-FFF2-40B4-BE49-F238E27FC236}">
                <a16:creationId xmlns:a16="http://schemas.microsoft.com/office/drawing/2014/main" id="{07749E67-5118-65CC-2A1A-DEF70B6E2635}"/>
              </a:ext>
            </a:extLst>
          </p:cNvPr>
          <p:cNvSpPr/>
          <p:nvPr/>
        </p:nvSpPr>
        <p:spPr>
          <a:xfrm>
            <a:off x="9575800" y="5592162"/>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S3 : 1</a:t>
            </a:r>
          </a:p>
        </p:txBody>
      </p:sp>
      <p:sp>
        <p:nvSpPr>
          <p:cNvPr id="29" name="Rectangle 28">
            <a:extLst>
              <a:ext uri="{FF2B5EF4-FFF2-40B4-BE49-F238E27FC236}">
                <a16:creationId xmlns:a16="http://schemas.microsoft.com/office/drawing/2014/main" id="{60F378CB-474E-0764-E370-4DA346CDA1FF}"/>
              </a:ext>
            </a:extLst>
          </p:cNvPr>
          <p:cNvSpPr/>
          <p:nvPr/>
        </p:nvSpPr>
        <p:spPr>
          <a:xfrm>
            <a:off x="9572625" y="2334486"/>
            <a:ext cx="1676400" cy="483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S4 : 3</a:t>
            </a:r>
          </a:p>
        </p:txBody>
      </p:sp>
      <p:cxnSp>
        <p:nvCxnSpPr>
          <p:cNvPr id="33" name="Connector: Curved 32">
            <a:extLst>
              <a:ext uri="{FF2B5EF4-FFF2-40B4-BE49-F238E27FC236}">
                <a16:creationId xmlns:a16="http://schemas.microsoft.com/office/drawing/2014/main" id="{4D71EF68-6507-E1D4-6612-E0706F9A0FC7}"/>
              </a:ext>
            </a:extLst>
          </p:cNvPr>
          <p:cNvCxnSpPr>
            <a:cxnSpLocks/>
            <a:endCxn id="19" idx="0"/>
          </p:cNvCxnSpPr>
          <p:nvPr/>
        </p:nvCxnSpPr>
        <p:spPr>
          <a:xfrm flipV="1">
            <a:off x="1516638" y="2349271"/>
            <a:ext cx="5716012" cy="114529"/>
          </a:xfrm>
          <a:prstGeom prst="curvedConnector4">
            <a:avLst>
              <a:gd name="adj1" fmla="val 42668"/>
              <a:gd name="adj2" fmla="val 2996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Straight Arrow Connector 38">
            <a:extLst>
              <a:ext uri="{FF2B5EF4-FFF2-40B4-BE49-F238E27FC236}">
                <a16:creationId xmlns:a16="http://schemas.microsoft.com/office/drawing/2014/main" id="{F93F0EF8-6103-13E6-BC2D-BA26FA37C2E2}"/>
              </a:ext>
            </a:extLst>
          </p:cNvPr>
          <p:cNvCxnSpPr>
            <a:endCxn id="20" idx="0"/>
          </p:cNvCxnSpPr>
          <p:nvPr/>
        </p:nvCxnSpPr>
        <p:spPr>
          <a:xfrm>
            <a:off x="1651000" y="2941382"/>
            <a:ext cx="5581650" cy="21887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B4183F06-6F76-F014-51F9-9DAE771E2F01}"/>
              </a:ext>
            </a:extLst>
          </p:cNvPr>
          <p:cNvCxnSpPr>
            <a:endCxn id="23" idx="0"/>
          </p:cNvCxnSpPr>
          <p:nvPr/>
        </p:nvCxnSpPr>
        <p:spPr>
          <a:xfrm>
            <a:off x="2209800" y="4158041"/>
            <a:ext cx="5022850" cy="143412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6EE6B346-AAC9-6C33-B272-E01A8CC1CEA4}"/>
              </a:ext>
            </a:extLst>
          </p:cNvPr>
          <p:cNvCxnSpPr>
            <a:endCxn id="19" idx="0"/>
          </p:cNvCxnSpPr>
          <p:nvPr/>
        </p:nvCxnSpPr>
        <p:spPr>
          <a:xfrm flipV="1">
            <a:off x="1466850" y="2349271"/>
            <a:ext cx="5765800" cy="113848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Arrow: Right 43">
            <a:extLst>
              <a:ext uri="{FF2B5EF4-FFF2-40B4-BE49-F238E27FC236}">
                <a16:creationId xmlns:a16="http://schemas.microsoft.com/office/drawing/2014/main" id="{8B83A502-F512-8F28-78A8-15097E6138B3}"/>
              </a:ext>
            </a:extLst>
          </p:cNvPr>
          <p:cNvSpPr/>
          <p:nvPr/>
        </p:nvSpPr>
        <p:spPr>
          <a:xfrm>
            <a:off x="7702550" y="1154125"/>
            <a:ext cx="2343150" cy="5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Descending Manner</a:t>
            </a:r>
          </a:p>
        </p:txBody>
      </p:sp>
      <p:sp>
        <p:nvSpPr>
          <p:cNvPr id="45" name="Rectangle 44">
            <a:extLst>
              <a:ext uri="{FF2B5EF4-FFF2-40B4-BE49-F238E27FC236}">
                <a16:creationId xmlns:a16="http://schemas.microsoft.com/office/drawing/2014/main" id="{B874E3E2-C368-9071-6CE3-C2BD9D834D31}"/>
              </a:ext>
            </a:extLst>
          </p:cNvPr>
          <p:cNvSpPr/>
          <p:nvPr/>
        </p:nvSpPr>
        <p:spPr>
          <a:xfrm>
            <a:off x="6145742" y="1847850"/>
            <a:ext cx="2343150" cy="22212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Sentence Vote </a:t>
            </a:r>
            <a:r>
              <a:rPr lang="en-IN" dirty="0" err="1"/>
              <a:t>Dict</a:t>
            </a:r>
            <a:endParaRPr lang="en-IN" dirty="0"/>
          </a:p>
        </p:txBody>
      </p:sp>
      <p:sp>
        <p:nvSpPr>
          <p:cNvPr id="46" name="Rectangle 45">
            <a:extLst>
              <a:ext uri="{FF2B5EF4-FFF2-40B4-BE49-F238E27FC236}">
                <a16:creationId xmlns:a16="http://schemas.microsoft.com/office/drawing/2014/main" id="{8B702CA4-777D-8D3B-FA04-1D7A0266DAA6}"/>
              </a:ext>
            </a:extLst>
          </p:cNvPr>
          <p:cNvSpPr/>
          <p:nvPr/>
        </p:nvSpPr>
        <p:spPr>
          <a:xfrm>
            <a:off x="9239250" y="1840400"/>
            <a:ext cx="2343150" cy="22212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Sentence Vote </a:t>
            </a:r>
            <a:r>
              <a:rPr lang="en-IN" dirty="0" err="1"/>
              <a:t>Dict</a:t>
            </a:r>
            <a:endParaRPr lang="en-IN" dirty="0"/>
          </a:p>
        </p:txBody>
      </p:sp>
      <p:sp>
        <p:nvSpPr>
          <p:cNvPr id="47" name="Rectangle 46">
            <a:extLst>
              <a:ext uri="{FF2B5EF4-FFF2-40B4-BE49-F238E27FC236}">
                <a16:creationId xmlns:a16="http://schemas.microsoft.com/office/drawing/2014/main" id="{9D0834E0-1FE1-9643-9A2E-A2AE5DDB072F}"/>
              </a:ext>
            </a:extLst>
          </p:cNvPr>
          <p:cNvSpPr/>
          <p:nvPr/>
        </p:nvSpPr>
        <p:spPr>
          <a:xfrm>
            <a:off x="2081742" y="1847850"/>
            <a:ext cx="1536700" cy="29487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NDS Archive</a:t>
            </a:r>
          </a:p>
        </p:txBody>
      </p:sp>
    </p:spTree>
    <p:extLst>
      <p:ext uri="{BB962C8B-B14F-4D97-AF65-F5344CB8AC3E}">
        <p14:creationId xmlns:p14="http://schemas.microsoft.com/office/powerpoint/2010/main" val="2217264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0B4-71C7-02B7-2FBA-BAA71EA12B86}"/>
              </a:ext>
            </a:extLst>
          </p:cNvPr>
          <p:cNvSpPr>
            <a:spLocks noGrp="1"/>
          </p:cNvSpPr>
          <p:nvPr>
            <p:ph type="title"/>
          </p:nvPr>
        </p:nvSpPr>
        <p:spPr/>
        <p:txBody>
          <a:bodyPr/>
          <a:lstStyle/>
          <a:p>
            <a:pPr algn="ctr"/>
            <a:r>
              <a:rPr lang="en-IN" dirty="0"/>
              <a:t>Domination</a:t>
            </a:r>
          </a:p>
        </p:txBody>
      </p:sp>
      <p:pic>
        <p:nvPicPr>
          <p:cNvPr id="11" name="Picture 10">
            <a:extLst>
              <a:ext uri="{FF2B5EF4-FFF2-40B4-BE49-F238E27FC236}">
                <a16:creationId xmlns:a16="http://schemas.microsoft.com/office/drawing/2014/main" id="{0490E095-4C2E-16D8-4CF5-84B161749E03}"/>
              </a:ext>
            </a:extLst>
          </p:cNvPr>
          <p:cNvPicPr>
            <a:picLocks noChangeAspect="1"/>
          </p:cNvPicPr>
          <p:nvPr/>
        </p:nvPicPr>
        <p:blipFill>
          <a:blip r:embed="rId2"/>
          <a:stretch>
            <a:fillRect/>
          </a:stretch>
        </p:blipFill>
        <p:spPr>
          <a:xfrm>
            <a:off x="1884634" y="1690688"/>
            <a:ext cx="9075465" cy="3114083"/>
          </a:xfrm>
          <a:prstGeom prst="rect">
            <a:avLst/>
          </a:prstGeom>
        </p:spPr>
      </p:pic>
    </p:spTree>
    <p:extLst>
      <p:ext uri="{BB962C8B-B14F-4D97-AF65-F5344CB8AC3E}">
        <p14:creationId xmlns:p14="http://schemas.microsoft.com/office/powerpoint/2010/main" val="1772607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0B4-71C7-02B7-2FBA-BAA71EA12B86}"/>
              </a:ext>
            </a:extLst>
          </p:cNvPr>
          <p:cNvSpPr>
            <a:spLocks noGrp="1"/>
          </p:cNvSpPr>
          <p:nvPr>
            <p:ph type="title"/>
          </p:nvPr>
        </p:nvSpPr>
        <p:spPr>
          <a:xfrm>
            <a:off x="1360713" y="-110003"/>
            <a:ext cx="9900845" cy="1078796"/>
          </a:xfrm>
        </p:spPr>
        <p:txBody>
          <a:bodyPr>
            <a:normAutofit fontScale="90000"/>
          </a:bodyPr>
          <a:lstStyle/>
          <a:p>
            <a:pPr algn="ctr"/>
            <a:r>
              <a:rPr lang="en-IN" dirty="0"/>
              <a:t>Epsilon Dominance Motivated Replacement</a:t>
            </a:r>
          </a:p>
        </p:txBody>
      </p:sp>
      <p:sp>
        <p:nvSpPr>
          <p:cNvPr id="6" name="Content Placeholder 5">
            <a:extLst>
              <a:ext uri="{FF2B5EF4-FFF2-40B4-BE49-F238E27FC236}">
                <a16:creationId xmlns:a16="http://schemas.microsoft.com/office/drawing/2014/main" id="{4A361D65-8CA1-FCAA-F7C7-509CEC4A4198}"/>
              </a:ext>
            </a:extLst>
          </p:cNvPr>
          <p:cNvSpPr>
            <a:spLocks noGrp="1"/>
          </p:cNvSpPr>
          <p:nvPr>
            <p:ph idx="1"/>
          </p:nvPr>
        </p:nvSpPr>
        <p:spPr>
          <a:xfrm>
            <a:off x="7480204" y="776896"/>
            <a:ext cx="3873595" cy="5400067"/>
          </a:xfrm>
        </p:spPr>
        <p:txBody>
          <a:bodyPr/>
          <a:lstStyle/>
          <a:p>
            <a:r>
              <a:rPr lang="en-IN" dirty="0"/>
              <a:t>The variable </a:t>
            </a:r>
            <a:r>
              <a:rPr lang="en-IN" i="1" dirty="0"/>
              <a:t>winners </a:t>
            </a:r>
            <a:r>
              <a:rPr lang="en-IN" dirty="0"/>
              <a:t>is used to find the no. of winners in all the objectives</a:t>
            </a:r>
          </a:p>
          <a:p>
            <a:r>
              <a:rPr lang="en-IN" dirty="0"/>
              <a:t>Here, a solution x’ can dominate x if it is :</a:t>
            </a:r>
          </a:p>
          <a:p>
            <a:pPr lvl="1"/>
            <a:r>
              <a:rPr lang="en-IN" dirty="0"/>
              <a:t>Not facing a considerable loss &gt; e2</a:t>
            </a:r>
          </a:p>
          <a:p>
            <a:pPr lvl="1"/>
            <a:r>
              <a:rPr lang="en-IN" dirty="0"/>
              <a:t>Having a considerable improvement &gt;e1</a:t>
            </a:r>
          </a:p>
          <a:p>
            <a:pPr lvl="1"/>
            <a:r>
              <a:rPr lang="en-IN" dirty="0"/>
              <a:t>No. of improvement objectives(winners) &gt; n/2</a:t>
            </a:r>
          </a:p>
          <a:p>
            <a:pPr lvl="1"/>
            <a:endParaRPr lang="en-IN" dirty="0"/>
          </a:p>
          <a:p>
            <a:endParaRPr lang="en-IN" dirty="0"/>
          </a:p>
        </p:txBody>
      </p:sp>
      <p:pic>
        <p:nvPicPr>
          <p:cNvPr id="5" name="Picture 4">
            <a:extLst>
              <a:ext uri="{FF2B5EF4-FFF2-40B4-BE49-F238E27FC236}">
                <a16:creationId xmlns:a16="http://schemas.microsoft.com/office/drawing/2014/main" id="{116801EC-67AD-B30E-3F86-79CB697C40BF}"/>
              </a:ext>
            </a:extLst>
          </p:cNvPr>
          <p:cNvPicPr>
            <a:picLocks noChangeAspect="1"/>
          </p:cNvPicPr>
          <p:nvPr/>
        </p:nvPicPr>
        <p:blipFill>
          <a:blip r:embed="rId2"/>
          <a:stretch>
            <a:fillRect/>
          </a:stretch>
        </p:blipFill>
        <p:spPr>
          <a:xfrm>
            <a:off x="633115" y="706411"/>
            <a:ext cx="6452721" cy="6062211"/>
          </a:xfrm>
          <a:prstGeom prst="rect">
            <a:avLst/>
          </a:prstGeom>
        </p:spPr>
      </p:pic>
    </p:spTree>
    <p:extLst>
      <p:ext uri="{BB962C8B-B14F-4D97-AF65-F5344CB8AC3E}">
        <p14:creationId xmlns:p14="http://schemas.microsoft.com/office/powerpoint/2010/main" val="125365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A5DB-8932-B376-00C6-55B83DEB6569}"/>
              </a:ext>
            </a:extLst>
          </p:cNvPr>
          <p:cNvSpPr>
            <a:spLocks noGrp="1"/>
          </p:cNvSpPr>
          <p:nvPr>
            <p:ph type="title"/>
          </p:nvPr>
        </p:nvSpPr>
        <p:spPr/>
        <p:txBody>
          <a:bodyPr/>
          <a:lstStyle/>
          <a:p>
            <a:pPr algn="ctr"/>
            <a:r>
              <a:rPr lang="en-IN" dirty="0"/>
              <a:t>Preprocessing</a:t>
            </a:r>
          </a:p>
        </p:txBody>
      </p:sp>
      <p:graphicFrame>
        <p:nvGraphicFramePr>
          <p:cNvPr id="4" name="Content Placeholder 3">
            <a:extLst>
              <a:ext uri="{FF2B5EF4-FFF2-40B4-BE49-F238E27FC236}">
                <a16:creationId xmlns:a16="http://schemas.microsoft.com/office/drawing/2014/main" id="{268C5DF0-9854-DBE5-929D-1E07FDE3FA41}"/>
              </a:ext>
            </a:extLst>
          </p:cNvPr>
          <p:cNvGraphicFramePr>
            <a:graphicFrameLocks noGrp="1"/>
          </p:cNvGraphicFramePr>
          <p:nvPr>
            <p:ph idx="1"/>
            <p:extLst>
              <p:ext uri="{D42A27DB-BD31-4B8C-83A1-F6EECF244321}">
                <p14:modId xmlns:p14="http://schemas.microsoft.com/office/powerpoint/2010/main" val="38562310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4457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B439-3B7F-6198-FF52-349A0FA98536}"/>
              </a:ext>
            </a:extLst>
          </p:cNvPr>
          <p:cNvSpPr>
            <a:spLocks noGrp="1"/>
          </p:cNvSpPr>
          <p:nvPr>
            <p:ph type="title"/>
          </p:nvPr>
        </p:nvSpPr>
        <p:spPr/>
        <p:txBody>
          <a:bodyPr/>
          <a:lstStyle/>
          <a:p>
            <a:pPr algn="ctr"/>
            <a:r>
              <a:rPr lang="en-IN" dirty="0"/>
              <a:t>Brief Description</a:t>
            </a:r>
          </a:p>
        </p:txBody>
      </p:sp>
      <p:sp>
        <p:nvSpPr>
          <p:cNvPr id="3" name="Content Placeholder 2">
            <a:extLst>
              <a:ext uri="{FF2B5EF4-FFF2-40B4-BE49-F238E27FC236}">
                <a16:creationId xmlns:a16="http://schemas.microsoft.com/office/drawing/2014/main" id="{76FB0107-E687-F546-792F-B974B08D4987}"/>
              </a:ext>
            </a:extLst>
          </p:cNvPr>
          <p:cNvSpPr>
            <a:spLocks noGrp="1"/>
          </p:cNvSpPr>
          <p:nvPr>
            <p:ph idx="1"/>
          </p:nvPr>
        </p:nvSpPr>
        <p:spPr/>
        <p:txBody>
          <a:bodyPr/>
          <a:lstStyle/>
          <a:p>
            <a:r>
              <a:rPr lang="en-IN" dirty="0"/>
              <a:t>Here, we find the percentage change and then check its percentage improvement(+</a:t>
            </a:r>
            <a:r>
              <a:rPr lang="en-IN" dirty="0" err="1"/>
              <a:t>ve</a:t>
            </a:r>
            <a:r>
              <a:rPr lang="en-IN" dirty="0"/>
              <a:t>) or deterioration(-</a:t>
            </a:r>
            <a:r>
              <a:rPr lang="en-IN" dirty="0" err="1"/>
              <a:t>ve</a:t>
            </a:r>
            <a:r>
              <a:rPr lang="en-IN" dirty="0"/>
              <a:t>)</a:t>
            </a:r>
          </a:p>
          <a:p>
            <a:pPr lvl="1"/>
            <a:r>
              <a:rPr lang="en-IN" dirty="0"/>
              <a:t>If the improvement &gt; e1 or </a:t>
            </a:r>
            <a:r>
              <a:rPr lang="en-IN" dirty="0" err="1"/>
              <a:t>detoriation</a:t>
            </a:r>
            <a:r>
              <a:rPr lang="en-IN" dirty="0"/>
              <a:t> is &gt;e2 (Where e1&gt;=0 and e2&lt;=0) then, it is accepted</a:t>
            </a:r>
          </a:p>
          <a:p>
            <a:pPr lvl="1"/>
            <a:r>
              <a:rPr lang="en-IN" dirty="0"/>
              <a:t>Else it is not accepted</a:t>
            </a:r>
          </a:p>
          <a:p>
            <a:r>
              <a:rPr lang="en-IN" dirty="0"/>
              <a:t>The core idea is that :</a:t>
            </a:r>
          </a:p>
          <a:p>
            <a:pPr lvl="1"/>
            <a:r>
              <a:rPr lang="en-IN" dirty="0"/>
              <a:t>We need a minimum percentage improvement(e1) on certain objectives</a:t>
            </a:r>
          </a:p>
          <a:p>
            <a:pPr lvl="1"/>
            <a:r>
              <a:rPr lang="en-IN" dirty="0"/>
              <a:t>But at the same time cannot lose more than a max percentage deterioration(e2)</a:t>
            </a:r>
          </a:p>
          <a:p>
            <a:pPr lvl="1"/>
            <a:r>
              <a:rPr lang="en-IN" dirty="0"/>
              <a:t>If this is possible, then the solution is considered better/(e1,e2) dominates. Else it is not considered good for comprehensive exploration.</a:t>
            </a:r>
          </a:p>
          <a:p>
            <a:endParaRPr lang="en-IN" dirty="0"/>
          </a:p>
        </p:txBody>
      </p:sp>
    </p:spTree>
    <p:extLst>
      <p:ext uri="{BB962C8B-B14F-4D97-AF65-F5344CB8AC3E}">
        <p14:creationId xmlns:p14="http://schemas.microsoft.com/office/powerpoint/2010/main" val="203532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6122-6943-4A4B-23BC-D90FF8EBD463}"/>
              </a:ext>
            </a:extLst>
          </p:cNvPr>
          <p:cNvSpPr>
            <a:spLocks noGrp="1"/>
          </p:cNvSpPr>
          <p:nvPr>
            <p:ph type="title"/>
          </p:nvPr>
        </p:nvSpPr>
        <p:spPr/>
        <p:txBody>
          <a:bodyPr/>
          <a:lstStyle/>
          <a:p>
            <a:pPr algn="ctr"/>
            <a:r>
              <a:rPr lang="en-IN" dirty="0"/>
              <a:t>Ranking and Crowding Based Replacement</a:t>
            </a:r>
          </a:p>
        </p:txBody>
      </p:sp>
      <p:sp>
        <p:nvSpPr>
          <p:cNvPr id="3" name="Content Placeholder 2">
            <a:extLst>
              <a:ext uri="{FF2B5EF4-FFF2-40B4-BE49-F238E27FC236}">
                <a16:creationId xmlns:a16="http://schemas.microsoft.com/office/drawing/2014/main" id="{567B9DE8-35F8-7CC4-51FA-F459DB8DF923}"/>
              </a:ext>
            </a:extLst>
          </p:cNvPr>
          <p:cNvSpPr>
            <a:spLocks noGrp="1"/>
          </p:cNvSpPr>
          <p:nvPr>
            <p:ph idx="1"/>
          </p:nvPr>
        </p:nvSpPr>
        <p:spPr/>
        <p:txBody>
          <a:bodyPr/>
          <a:lstStyle/>
          <a:p>
            <a:r>
              <a:rPr lang="en-IN" dirty="0"/>
              <a:t>We incorporate this idea from NSGA and use it MOABC in a slightly modified format to see if this type of replacement criterion might be better</a:t>
            </a:r>
          </a:p>
          <a:p>
            <a:r>
              <a:rPr lang="en-IN" dirty="0"/>
              <a:t>The algorithm is mentioned in the next slide</a:t>
            </a:r>
          </a:p>
        </p:txBody>
      </p:sp>
    </p:spTree>
    <p:extLst>
      <p:ext uri="{BB962C8B-B14F-4D97-AF65-F5344CB8AC3E}">
        <p14:creationId xmlns:p14="http://schemas.microsoft.com/office/powerpoint/2010/main" val="4208685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85423-BEC1-3990-3ABF-C2C43CA013F5}"/>
              </a:ext>
            </a:extLst>
          </p:cNvPr>
          <p:cNvSpPr>
            <a:spLocks noGrp="1"/>
          </p:cNvSpPr>
          <p:nvPr>
            <p:ph idx="1"/>
          </p:nvPr>
        </p:nvSpPr>
        <p:spPr>
          <a:xfrm>
            <a:off x="8726558" y="816105"/>
            <a:ext cx="3087606" cy="1330747"/>
          </a:xfrm>
        </p:spPr>
        <p:style>
          <a:lnRef idx="2">
            <a:schemeClr val="accent4"/>
          </a:lnRef>
          <a:fillRef idx="1">
            <a:schemeClr val="lt1"/>
          </a:fillRef>
          <a:effectRef idx="0">
            <a:schemeClr val="accent4"/>
          </a:effectRef>
          <a:fontRef idx="minor">
            <a:schemeClr val="dk1"/>
          </a:fontRef>
        </p:style>
        <p:txBody>
          <a:bodyPr>
            <a:normAutofit/>
          </a:bodyPr>
          <a:lstStyle/>
          <a:p>
            <a:pPr marL="0" indent="0">
              <a:buNone/>
            </a:pPr>
            <a:r>
              <a:rPr lang="en-IN" sz="2000" dirty="0"/>
              <a:t>Do note that </a:t>
            </a:r>
            <a:r>
              <a:rPr lang="en-IN" sz="2000" b="1" u="sng" dirty="0"/>
              <a:t>lower</a:t>
            </a:r>
            <a:r>
              <a:rPr lang="en-IN" sz="2000" dirty="0"/>
              <a:t> ranked solutions are closer to optimality than higher ranked solutions</a:t>
            </a:r>
          </a:p>
        </p:txBody>
      </p:sp>
      <p:pic>
        <p:nvPicPr>
          <p:cNvPr id="6" name="Picture 5">
            <a:extLst>
              <a:ext uri="{FF2B5EF4-FFF2-40B4-BE49-F238E27FC236}">
                <a16:creationId xmlns:a16="http://schemas.microsoft.com/office/drawing/2014/main" id="{0DDCD7BF-B0B5-8400-3CBB-D1A0F36BC431}"/>
              </a:ext>
            </a:extLst>
          </p:cNvPr>
          <p:cNvPicPr>
            <a:picLocks noChangeAspect="1"/>
          </p:cNvPicPr>
          <p:nvPr/>
        </p:nvPicPr>
        <p:blipFill>
          <a:blip r:embed="rId2"/>
          <a:stretch>
            <a:fillRect/>
          </a:stretch>
        </p:blipFill>
        <p:spPr>
          <a:xfrm>
            <a:off x="126046" y="0"/>
            <a:ext cx="8487455" cy="6644868"/>
          </a:xfrm>
          <a:prstGeom prst="rect">
            <a:avLst/>
          </a:prstGeom>
        </p:spPr>
      </p:pic>
      <p:cxnSp>
        <p:nvCxnSpPr>
          <p:cNvPr id="12" name="Straight Arrow Connector 11">
            <a:extLst>
              <a:ext uri="{FF2B5EF4-FFF2-40B4-BE49-F238E27FC236}">
                <a16:creationId xmlns:a16="http://schemas.microsoft.com/office/drawing/2014/main" id="{FC5E12DB-B28C-7F4A-91FA-A9021972E3F9}"/>
              </a:ext>
            </a:extLst>
          </p:cNvPr>
          <p:cNvCxnSpPr>
            <a:cxnSpLocks/>
          </p:cNvCxnSpPr>
          <p:nvPr/>
        </p:nvCxnSpPr>
        <p:spPr>
          <a:xfrm flipH="1">
            <a:off x="4359965" y="1147410"/>
            <a:ext cx="6089374" cy="13307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Content Placeholder 2">
            <a:extLst>
              <a:ext uri="{FF2B5EF4-FFF2-40B4-BE49-F238E27FC236}">
                <a16:creationId xmlns:a16="http://schemas.microsoft.com/office/drawing/2014/main" id="{DC9D46DB-1DE5-E31B-34EB-3DECABB56572}"/>
              </a:ext>
            </a:extLst>
          </p:cNvPr>
          <p:cNvSpPr txBox="1">
            <a:spLocks/>
          </p:cNvSpPr>
          <p:nvPr/>
        </p:nvSpPr>
        <p:spPr>
          <a:xfrm>
            <a:off x="8726558" y="2289312"/>
            <a:ext cx="3087606" cy="1567072"/>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IN" sz="2000" b="1" u="sng" dirty="0"/>
              <a:t>Higher crowding </a:t>
            </a:r>
            <a:r>
              <a:rPr lang="en-IN" sz="2000" b="1" u="sng" dirty="0">
                <a:solidFill>
                  <a:srgbClr val="FF0000"/>
                </a:solidFill>
              </a:rPr>
              <a:t>distance</a:t>
            </a:r>
            <a:r>
              <a:rPr lang="en-IN" sz="2000" dirty="0"/>
              <a:t> solutions represent more variety and hence more preferred than lower crowding distance solutions</a:t>
            </a:r>
          </a:p>
        </p:txBody>
      </p:sp>
      <p:cxnSp>
        <p:nvCxnSpPr>
          <p:cNvPr id="9" name="Straight Arrow Connector 8">
            <a:extLst>
              <a:ext uri="{FF2B5EF4-FFF2-40B4-BE49-F238E27FC236}">
                <a16:creationId xmlns:a16="http://schemas.microsoft.com/office/drawing/2014/main" id="{EB570CA3-BC3A-24BE-AB2E-74058A5D975D}"/>
              </a:ext>
            </a:extLst>
          </p:cNvPr>
          <p:cNvCxnSpPr>
            <a:cxnSpLocks/>
          </p:cNvCxnSpPr>
          <p:nvPr/>
        </p:nvCxnSpPr>
        <p:spPr>
          <a:xfrm flipH="1">
            <a:off x="4605130" y="2623930"/>
            <a:ext cx="5897218" cy="22131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31326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DEF1-C750-131E-4EBC-9C83CE614F76}"/>
              </a:ext>
            </a:extLst>
          </p:cNvPr>
          <p:cNvSpPr>
            <a:spLocks noGrp="1"/>
          </p:cNvSpPr>
          <p:nvPr>
            <p:ph type="title"/>
          </p:nvPr>
        </p:nvSpPr>
        <p:spPr/>
        <p:txBody>
          <a:bodyPr/>
          <a:lstStyle/>
          <a:p>
            <a:pPr algn="ctr"/>
            <a:r>
              <a:rPr lang="en-IN" dirty="0"/>
              <a:t>NSGA</a:t>
            </a:r>
          </a:p>
        </p:txBody>
      </p:sp>
      <p:pic>
        <p:nvPicPr>
          <p:cNvPr id="5" name="Content Placeholder 4">
            <a:extLst>
              <a:ext uri="{FF2B5EF4-FFF2-40B4-BE49-F238E27FC236}">
                <a16:creationId xmlns:a16="http://schemas.microsoft.com/office/drawing/2014/main" id="{7A8DAD42-B9B0-DDB8-CA48-80AE83DB140C}"/>
              </a:ext>
            </a:extLst>
          </p:cNvPr>
          <p:cNvPicPr>
            <a:picLocks noGrp="1" noChangeAspect="1"/>
          </p:cNvPicPr>
          <p:nvPr>
            <p:ph idx="1"/>
          </p:nvPr>
        </p:nvPicPr>
        <p:blipFill>
          <a:blip r:embed="rId2"/>
          <a:stretch>
            <a:fillRect/>
          </a:stretch>
        </p:blipFill>
        <p:spPr>
          <a:xfrm>
            <a:off x="1012069" y="1454563"/>
            <a:ext cx="10889488" cy="4734201"/>
          </a:xfrm>
        </p:spPr>
      </p:pic>
    </p:spTree>
    <p:extLst>
      <p:ext uri="{BB962C8B-B14F-4D97-AF65-F5344CB8AC3E}">
        <p14:creationId xmlns:p14="http://schemas.microsoft.com/office/powerpoint/2010/main" val="604092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70B8-959A-EBAD-8013-DBC3BE9468EC}"/>
              </a:ext>
            </a:extLst>
          </p:cNvPr>
          <p:cNvSpPr>
            <a:spLocks noGrp="1"/>
          </p:cNvSpPr>
          <p:nvPr>
            <p:ph type="title"/>
          </p:nvPr>
        </p:nvSpPr>
        <p:spPr/>
        <p:txBody>
          <a:bodyPr/>
          <a:lstStyle/>
          <a:p>
            <a:pPr algn="ctr"/>
            <a:r>
              <a:rPr lang="en-IN"/>
              <a:t>Binary Crowded Tournament Selection Operator</a:t>
            </a:r>
            <a:endParaRPr lang="en-IN" dirty="0"/>
          </a:p>
        </p:txBody>
      </p:sp>
      <p:sp>
        <p:nvSpPr>
          <p:cNvPr id="7" name="Content Placeholder 6">
            <a:extLst>
              <a:ext uri="{FF2B5EF4-FFF2-40B4-BE49-F238E27FC236}">
                <a16:creationId xmlns:a16="http://schemas.microsoft.com/office/drawing/2014/main" id="{BE97E6D1-C284-59B5-FD1E-F265746EDC46}"/>
              </a:ext>
            </a:extLst>
          </p:cNvPr>
          <p:cNvSpPr>
            <a:spLocks noGrp="1"/>
          </p:cNvSpPr>
          <p:nvPr>
            <p:ph sz="half" idx="2"/>
          </p:nvPr>
        </p:nvSpPr>
        <p:spPr>
          <a:xfrm>
            <a:off x="7448665" y="1808921"/>
            <a:ext cx="4647257" cy="4368041"/>
          </a:xfrm>
        </p:spPr>
        <p:txBody>
          <a:bodyPr>
            <a:normAutofit/>
          </a:bodyPr>
          <a:lstStyle/>
          <a:p>
            <a:r>
              <a:rPr lang="en-IN" sz="2000" dirty="0"/>
              <a:t>Basically, here we take any 2 members from the combination of parents and children(binary tournament)</a:t>
            </a:r>
          </a:p>
          <a:p>
            <a:r>
              <a:rPr lang="en-IN" sz="2000" dirty="0"/>
              <a:t>Then we compare their ranks and crowding distances</a:t>
            </a:r>
          </a:p>
          <a:p>
            <a:r>
              <a:rPr lang="en-IN" sz="2000" dirty="0"/>
              <a:t>Among the 2 whoever wins, enters into </a:t>
            </a:r>
            <a:r>
              <a:rPr lang="en-IN" sz="2000" dirty="0" err="1"/>
              <a:t>new_population</a:t>
            </a:r>
            <a:endParaRPr lang="en-IN" sz="2000" dirty="0"/>
          </a:p>
          <a:p>
            <a:r>
              <a:rPr lang="en-IN" sz="2000" dirty="0"/>
              <a:t>New population is returned</a:t>
            </a:r>
          </a:p>
        </p:txBody>
      </p:sp>
      <p:sp>
        <p:nvSpPr>
          <p:cNvPr id="4" name="Content Placeholder 3">
            <a:extLst>
              <a:ext uri="{FF2B5EF4-FFF2-40B4-BE49-F238E27FC236}">
                <a16:creationId xmlns:a16="http://schemas.microsoft.com/office/drawing/2014/main" id="{5B180548-7459-C04C-59A5-CB78B93014FD}"/>
              </a:ext>
            </a:extLst>
          </p:cNvPr>
          <p:cNvSpPr>
            <a:spLocks noGrp="1"/>
          </p:cNvSpPr>
          <p:nvPr>
            <p:ph sz="half" idx="1"/>
          </p:nvPr>
        </p:nvSpPr>
        <p:spPr/>
        <p:txBody>
          <a:bodyPr/>
          <a:lstStyle/>
          <a:p>
            <a:endParaRPr lang="en-IN"/>
          </a:p>
        </p:txBody>
      </p:sp>
      <p:pic>
        <p:nvPicPr>
          <p:cNvPr id="6" name="Picture 5">
            <a:extLst>
              <a:ext uri="{FF2B5EF4-FFF2-40B4-BE49-F238E27FC236}">
                <a16:creationId xmlns:a16="http://schemas.microsoft.com/office/drawing/2014/main" id="{AD829B7D-FE27-F1A2-1466-8D55418D40C1}"/>
              </a:ext>
            </a:extLst>
          </p:cNvPr>
          <p:cNvPicPr>
            <a:picLocks noChangeAspect="1"/>
          </p:cNvPicPr>
          <p:nvPr/>
        </p:nvPicPr>
        <p:blipFill>
          <a:blip r:embed="rId2"/>
          <a:stretch>
            <a:fillRect/>
          </a:stretch>
        </p:blipFill>
        <p:spPr>
          <a:xfrm>
            <a:off x="-16620" y="1690687"/>
            <a:ext cx="7465286" cy="5078707"/>
          </a:xfrm>
          <a:prstGeom prst="rect">
            <a:avLst/>
          </a:prstGeom>
        </p:spPr>
      </p:pic>
    </p:spTree>
    <p:extLst>
      <p:ext uri="{BB962C8B-B14F-4D97-AF65-F5344CB8AC3E}">
        <p14:creationId xmlns:p14="http://schemas.microsoft.com/office/powerpoint/2010/main" val="2980954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1212-399A-32C7-A34D-0FFDCEF93548}"/>
              </a:ext>
            </a:extLst>
          </p:cNvPr>
          <p:cNvSpPr>
            <a:spLocks noGrp="1"/>
          </p:cNvSpPr>
          <p:nvPr>
            <p:ph type="ctrTitle"/>
          </p:nvPr>
        </p:nvSpPr>
        <p:spPr/>
        <p:txBody>
          <a:bodyPr>
            <a:normAutofit/>
          </a:bodyPr>
          <a:lstStyle/>
          <a:p>
            <a:r>
              <a:rPr lang="en-US" sz="4000" dirty="0"/>
              <a:t>Results</a:t>
            </a:r>
            <a:endParaRPr lang="en-IN" sz="4000" dirty="0"/>
          </a:p>
        </p:txBody>
      </p:sp>
    </p:spTree>
    <p:extLst>
      <p:ext uri="{BB962C8B-B14F-4D97-AF65-F5344CB8AC3E}">
        <p14:creationId xmlns:p14="http://schemas.microsoft.com/office/powerpoint/2010/main" val="2545686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E6CC-93C1-BD15-1429-61D174CD705D}"/>
              </a:ext>
            </a:extLst>
          </p:cNvPr>
          <p:cNvSpPr>
            <a:spLocks noGrp="1"/>
          </p:cNvSpPr>
          <p:nvPr>
            <p:ph type="title"/>
          </p:nvPr>
        </p:nvSpPr>
        <p:spPr/>
        <p:txBody>
          <a:bodyPr/>
          <a:lstStyle/>
          <a:p>
            <a:pPr algn="ctr"/>
            <a:r>
              <a:rPr lang="en-IN" dirty="0"/>
              <a:t>Experiments</a:t>
            </a:r>
          </a:p>
        </p:txBody>
      </p:sp>
      <p:sp>
        <p:nvSpPr>
          <p:cNvPr id="3" name="Content Placeholder 2">
            <a:extLst>
              <a:ext uri="{FF2B5EF4-FFF2-40B4-BE49-F238E27FC236}">
                <a16:creationId xmlns:a16="http://schemas.microsoft.com/office/drawing/2014/main" id="{2DC81862-5D5F-9972-5C9D-07D576208B21}"/>
              </a:ext>
            </a:extLst>
          </p:cNvPr>
          <p:cNvSpPr>
            <a:spLocks noGrp="1"/>
          </p:cNvSpPr>
          <p:nvPr>
            <p:ph idx="1"/>
          </p:nvPr>
        </p:nvSpPr>
        <p:spPr>
          <a:xfrm>
            <a:off x="838200" y="1825625"/>
            <a:ext cx="10578548" cy="4959488"/>
          </a:xfrm>
        </p:spPr>
        <p:txBody>
          <a:bodyPr>
            <a:normAutofit/>
          </a:bodyPr>
          <a:lstStyle/>
          <a:p>
            <a:r>
              <a:rPr lang="en-IN" dirty="0"/>
              <a:t>We shall conduct 5 experiments:</a:t>
            </a:r>
          </a:p>
          <a:p>
            <a:pPr marL="914400" lvl="1" indent="-457200">
              <a:buFont typeface="+mj-lt"/>
              <a:buAutoNum type="arabicPeriod"/>
            </a:pPr>
            <a:r>
              <a:rPr lang="en-IN" dirty="0"/>
              <a:t>Exp1 : Mutation Operators : In this experiment, we shall compare the performance of the various mutation operators(V1 and V2) </a:t>
            </a:r>
          </a:p>
          <a:p>
            <a:pPr marL="914400" lvl="1" indent="-457200">
              <a:buFont typeface="+mj-lt"/>
              <a:buAutoNum type="arabicPeriod"/>
            </a:pPr>
            <a:r>
              <a:rPr lang="en-IN" dirty="0"/>
              <a:t>Exp2 : MOABC vs NSGA : Here, we shall compare the performance of MOABC and NSGA, 2 state-of-the-art multi-objective optimization algorithms</a:t>
            </a:r>
          </a:p>
          <a:p>
            <a:pPr marL="914400" lvl="1" indent="-457200">
              <a:buFont typeface="+mj-lt"/>
              <a:buAutoNum type="arabicPeriod"/>
            </a:pPr>
            <a:r>
              <a:rPr lang="en-IN" dirty="0"/>
              <a:t>Exp3 : Replacement Operators : We observe that the replacement operator in any MOEA is a crucial step. We compare some operators on performance.</a:t>
            </a:r>
          </a:p>
          <a:p>
            <a:pPr marL="914400" lvl="1" indent="-457200">
              <a:buFont typeface="+mj-lt"/>
              <a:buAutoNum type="arabicPeriod"/>
            </a:pPr>
            <a:r>
              <a:rPr lang="en-IN" dirty="0"/>
              <a:t>Exp4 : Sentence Representation : We try to change the sentence representations and embedding and see if there is an improvement.</a:t>
            </a:r>
          </a:p>
          <a:p>
            <a:pPr marL="914400" lvl="1" indent="-457200">
              <a:buFont typeface="+mj-lt"/>
              <a:buAutoNum type="arabicPeriod"/>
            </a:pPr>
            <a:r>
              <a:rPr lang="en-IN" dirty="0"/>
              <a:t>Exp5 : Topic Modelling : We compare the various versions of topic modelling proposed previously</a:t>
            </a:r>
          </a:p>
          <a:p>
            <a:pPr marL="914400" lvl="1" indent="-457200">
              <a:buFont typeface="+mj-lt"/>
              <a:buAutoNum type="arabicPeriod"/>
            </a:pPr>
            <a:endParaRPr lang="en-IN" dirty="0"/>
          </a:p>
          <a:p>
            <a:endParaRPr lang="en-IN" dirty="0"/>
          </a:p>
        </p:txBody>
      </p:sp>
    </p:spTree>
    <p:extLst>
      <p:ext uri="{BB962C8B-B14F-4D97-AF65-F5344CB8AC3E}">
        <p14:creationId xmlns:p14="http://schemas.microsoft.com/office/powerpoint/2010/main" val="2727899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4019-71B6-9A69-9533-6098187F4B28}"/>
              </a:ext>
            </a:extLst>
          </p:cNvPr>
          <p:cNvSpPr>
            <a:spLocks noGrp="1"/>
          </p:cNvSpPr>
          <p:nvPr>
            <p:ph type="title"/>
          </p:nvPr>
        </p:nvSpPr>
        <p:spPr/>
        <p:txBody>
          <a:bodyPr/>
          <a:lstStyle/>
          <a:p>
            <a:pPr algn="ctr"/>
            <a:r>
              <a:rPr lang="en-IN" dirty="0"/>
              <a:t>Single Solution Extraction Methods Experiments</a:t>
            </a:r>
          </a:p>
        </p:txBody>
      </p:sp>
      <p:sp>
        <p:nvSpPr>
          <p:cNvPr id="3" name="Content Placeholder 2">
            <a:extLst>
              <a:ext uri="{FF2B5EF4-FFF2-40B4-BE49-F238E27FC236}">
                <a16:creationId xmlns:a16="http://schemas.microsoft.com/office/drawing/2014/main" id="{ED8ED12E-55EB-E06A-2710-07A89902742E}"/>
              </a:ext>
            </a:extLst>
          </p:cNvPr>
          <p:cNvSpPr>
            <a:spLocks noGrp="1"/>
          </p:cNvSpPr>
          <p:nvPr>
            <p:ph idx="1"/>
          </p:nvPr>
        </p:nvSpPr>
        <p:spPr/>
        <p:txBody>
          <a:bodyPr/>
          <a:lstStyle/>
          <a:p>
            <a:r>
              <a:rPr lang="en-IN" dirty="0"/>
              <a:t>In the upcoming slides, we shall first perform each experiment and try to find which extraction method is the best to extract the solution from the pareto front.</a:t>
            </a:r>
          </a:p>
          <a:p>
            <a:endParaRPr lang="en-IN" dirty="0"/>
          </a:p>
        </p:txBody>
      </p:sp>
    </p:spTree>
    <p:extLst>
      <p:ext uri="{BB962C8B-B14F-4D97-AF65-F5344CB8AC3E}">
        <p14:creationId xmlns:p14="http://schemas.microsoft.com/office/powerpoint/2010/main" val="883438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E5F66CE-8F2E-C146-9BE1-8489A3B10D44}"/>
              </a:ext>
            </a:extLst>
          </p:cNvPr>
          <p:cNvGraphicFramePr>
            <a:graphicFrameLocks noGrp="1"/>
          </p:cNvGraphicFramePr>
          <p:nvPr>
            <p:extLst>
              <p:ext uri="{D42A27DB-BD31-4B8C-83A1-F6EECF244321}">
                <p14:modId xmlns:p14="http://schemas.microsoft.com/office/powerpoint/2010/main" val="3690455101"/>
              </p:ext>
            </p:extLst>
          </p:nvPr>
        </p:nvGraphicFramePr>
        <p:xfrm>
          <a:off x="898711" y="949120"/>
          <a:ext cx="10394578" cy="5508754"/>
        </p:xfrm>
        <a:graphic>
          <a:graphicData uri="http://schemas.openxmlformats.org/drawingml/2006/table">
            <a:tbl>
              <a:tblPr firstRow="1" bandRow="1">
                <a:tableStyleId>{00A15C55-8517-42AA-B614-E9B94910E393}</a:tableStyleId>
              </a:tblPr>
              <a:tblGrid>
                <a:gridCol w="2750186">
                  <a:extLst>
                    <a:ext uri="{9D8B030D-6E8A-4147-A177-3AD203B41FA5}">
                      <a16:colId xmlns:a16="http://schemas.microsoft.com/office/drawing/2014/main" val="2147047688"/>
                    </a:ext>
                  </a:extLst>
                </a:gridCol>
                <a:gridCol w="1125984">
                  <a:extLst>
                    <a:ext uri="{9D8B030D-6E8A-4147-A177-3AD203B41FA5}">
                      <a16:colId xmlns:a16="http://schemas.microsoft.com/office/drawing/2014/main" val="299564023"/>
                    </a:ext>
                  </a:extLst>
                </a:gridCol>
                <a:gridCol w="1229750">
                  <a:extLst>
                    <a:ext uri="{9D8B030D-6E8A-4147-A177-3AD203B41FA5}">
                      <a16:colId xmlns:a16="http://schemas.microsoft.com/office/drawing/2014/main" val="3399225139"/>
                    </a:ext>
                  </a:extLst>
                </a:gridCol>
                <a:gridCol w="1311415">
                  <a:extLst>
                    <a:ext uri="{9D8B030D-6E8A-4147-A177-3AD203B41FA5}">
                      <a16:colId xmlns:a16="http://schemas.microsoft.com/office/drawing/2014/main" val="1676682147"/>
                    </a:ext>
                  </a:extLst>
                </a:gridCol>
                <a:gridCol w="1257669">
                  <a:extLst>
                    <a:ext uri="{9D8B030D-6E8A-4147-A177-3AD203B41FA5}">
                      <a16:colId xmlns:a16="http://schemas.microsoft.com/office/drawing/2014/main" val="3397039866"/>
                    </a:ext>
                  </a:extLst>
                </a:gridCol>
                <a:gridCol w="1343663">
                  <a:extLst>
                    <a:ext uri="{9D8B030D-6E8A-4147-A177-3AD203B41FA5}">
                      <a16:colId xmlns:a16="http://schemas.microsoft.com/office/drawing/2014/main" val="3207259988"/>
                    </a:ext>
                  </a:extLst>
                </a:gridCol>
                <a:gridCol w="1375911">
                  <a:extLst>
                    <a:ext uri="{9D8B030D-6E8A-4147-A177-3AD203B41FA5}">
                      <a16:colId xmlns:a16="http://schemas.microsoft.com/office/drawing/2014/main" val="2203604068"/>
                    </a:ext>
                  </a:extLst>
                </a:gridCol>
              </a:tblGrid>
              <a:tr h="439207">
                <a:tc>
                  <a:txBody>
                    <a:bodyPr/>
                    <a:lstStyle/>
                    <a:p>
                      <a:pPr algn="ctr" fontAlgn="b"/>
                      <a:endParaRPr lang="en-IN" sz="14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v1</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v2</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96769824"/>
                  </a:ext>
                </a:extLst>
              </a:tr>
              <a:tr h="439207">
                <a:tc>
                  <a:txBody>
                    <a:bodyPr/>
                    <a:lstStyle/>
                    <a:p>
                      <a:pPr algn="ctr" fontAlgn="b"/>
                      <a:r>
                        <a:rPr lang="en-US" sz="1400" b="1" i="0" u="none" strike="noStrike" dirty="0">
                          <a:solidFill>
                            <a:srgbClr val="000000"/>
                          </a:solidFill>
                          <a:effectLst/>
                          <a:latin typeface="Calibri" panose="020F0502020204030204" pitchFamily="34" charset="0"/>
                        </a:rPr>
                        <a:t>Single Solution Extraction Method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Rouge-L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extLst>
                  <a:ext uri="{0D108BD9-81ED-4DB2-BD59-A6C34878D82A}">
                    <a16:rowId xmlns:a16="http://schemas.microsoft.com/office/drawing/2014/main" val="2818982384"/>
                  </a:ext>
                </a:extLst>
              </a:tr>
              <a:tr h="356180">
                <a:tc>
                  <a:txBody>
                    <a:bodyPr/>
                    <a:lstStyle/>
                    <a:p>
                      <a:pPr algn="ctr" fontAlgn="b"/>
                      <a:r>
                        <a:rPr lang="en-IN" sz="1400" b="1" u="none" strike="noStrike" dirty="0">
                          <a:solidFill>
                            <a:srgbClr val="000000"/>
                          </a:solidFill>
                          <a:effectLst/>
                        </a:rPr>
                        <a:t>Consensus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0.488003</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0.207657</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0.24613</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0.490004</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0.206773</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sng" strike="noStrike" dirty="0">
                          <a:solidFill>
                            <a:srgbClr val="000000"/>
                          </a:solidFill>
                          <a:effectLst/>
                        </a:rPr>
                        <a:t>0.242533</a:t>
                      </a:r>
                      <a:endParaRPr lang="en-IN" sz="1400" b="0" i="0" u="sng"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05001560"/>
                  </a:ext>
                </a:extLst>
              </a:tr>
              <a:tr h="356180">
                <a:tc>
                  <a:txBody>
                    <a:bodyPr/>
                    <a:lstStyle/>
                    <a:p>
                      <a:pPr algn="ctr" fontAlgn="b"/>
                      <a:r>
                        <a:rPr lang="en-IN" sz="1400" b="1" u="none" strike="noStrike" dirty="0">
                          <a:solidFill>
                            <a:srgbClr val="000000"/>
                          </a:solidFill>
                          <a:effectLst/>
                        </a:rPr>
                        <a:t>Largest Hypervolume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0.433383</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0.131932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0.201392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0.442169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0.144581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0.215188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41945355"/>
                  </a:ext>
                </a:extLst>
              </a:tr>
              <a:tr h="356180">
                <a:tc>
                  <a:txBody>
                    <a:bodyPr/>
                    <a:lstStyle/>
                    <a:p>
                      <a:pPr algn="ctr" fontAlgn="b"/>
                      <a:r>
                        <a:rPr lang="en-IN" sz="1400" b="1" u="none" strike="noStrike" dirty="0">
                          <a:solidFill>
                            <a:srgbClr val="000000"/>
                          </a:solidFill>
                          <a:effectLst/>
                        </a:rPr>
                        <a:t>Topmost Coverage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0.459804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0.178171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0.230284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0.462031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0.185829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0.235045</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7958284"/>
                  </a:ext>
                </a:extLst>
              </a:tr>
              <a:tr h="356180">
                <a:tc>
                  <a:txBody>
                    <a:bodyPr/>
                    <a:lstStyle/>
                    <a:p>
                      <a:pPr algn="ctr" fontAlgn="b"/>
                      <a:r>
                        <a:rPr lang="en-IN" sz="1400" b="1" u="none" strike="noStrike" dirty="0">
                          <a:solidFill>
                            <a:srgbClr val="000000"/>
                          </a:solidFill>
                          <a:effectLst/>
                        </a:rPr>
                        <a:t>Topmost Redundancy Reduction</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0.425854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0.121665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0.195965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0.436459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0.137917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0.20899</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29213972"/>
                  </a:ext>
                </a:extLst>
              </a:tr>
              <a:tr h="356180">
                <a:tc>
                  <a:txBody>
                    <a:bodyPr/>
                    <a:lstStyle/>
                    <a:p>
                      <a:pPr algn="ctr" fontAlgn="b"/>
                      <a:r>
                        <a:rPr lang="en-US" sz="1400" b="1" u="none" strike="noStrike" dirty="0">
                          <a:solidFill>
                            <a:srgbClr val="000000"/>
                          </a:solidFill>
                          <a:effectLst/>
                        </a:rPr>
                        <a:t>Ideal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0.467883</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0.172147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0.22317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0.477185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0.187835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0.230624</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59900187"/>
                  </a:ext>
                </a:extLst>
              </a:tr>
              <a:tr h="356180">
                <a:tc>
                  <a:txBody>
                    <a:bodyPr/>
                    <a:lstStyle/>
                    <a:p>
                      <a:pPr algn="ctr" fontAlgn="b"/>
                      <a:r>
                        <a:rPr lang="en-US" sz="1400" b="1" u="none" strike="noStrike" dirty="0">
                          <a:solidFill>
                            <a:srgbClr val="000000"/>
                          </a:solidFill>
                          <a:effectLst/>
                        </a:rPr>
                        <a:t>Ideal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0.450335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0.151914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0.217248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0.450239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0.157928</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0.220122</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06593522"/>
                  </a:ext>
                </a:extLst>
              </a:tr>
              <a:tr h="356180">
                <a:tc>
                  <a:txBody>
                    <a:bodyPr/>
                    <a:lstStyle/>
                    <a:p>
                      <a:pPr algn="ctr" fontAlgn="b"/>
                      <a:r>
                        <a:rPr lang="en-US" sz="1400" b="1" u="none" strike="noStrike" dirty="0">
                          <a:solidFill>
                            <a:srgbClr val="000000"/>
                          </a:solidFill>
                          <a:effectLst/>
                        </a:rPr>
                        <a:t>Ideal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0.475961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0.179695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0.230374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0.470444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0.178726</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0.228513</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92313639"/>
                  </a:ext>
                </a:extLst>
              </a:tr>
              <a:tr h="356180">
                <a:tc>
                  <a:txBody>
                    <a:bodyPr/>
                    <a:lstStyle/>
                    <a:p>
                      <a:pPr algn="ctr" fontAlgn="b"/>
                      <a:r>
                        <a:rPr lang="en-US" sz="1400" b="1" u="none" strike="noStrike" dirty="0">
                          <a:solidFill>
                            <a:srgbClr val="000000"/>
                          </a:solidFill>
                          <a:effectLst/>
                        </a:rPr>
                        <a:t>Ideal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0.457092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0.158584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0.211604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0.472495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0.175473</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0.227154</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41697491"/>
                  </a:ext>
                </a:extLst>
              </a:tr>
              <a:tr h="356180">
                <a:tc>
                  <a:txBody>
                    <a:bodyPr/>
                    <a:lstStyle/>
                    <a:p>
                      <a:pPr algn="ctr" fontAlgn="b"/>
                      <a:r>
                        <a:rPr lang="en-US" sz="1400" b="1" u="none" strike="noStrike" dirty="0">
                          <a:solidFill>
                            <a:srgbClr val="000000"/>
                          </a:solidFill>
                          <a:effectLst/>
                        </a:rPr>
                        <a:t>All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0.468927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0.17297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0.225292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0.482124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0.189614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0.232476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75127574"/>
                  </a:ext>
                </a:extLst>
              </a:tr>
              <a:tr h="356180">
                <a:tc>
                  <a:txBody>
                    <a:bodyPr/>
                    <a:lstStyle/>
                    <a:p>
                      <a:pPr algn="ctr" fontAlgn="b"/>
                      <a:r>
                        <a:rPr lang="en-US" sz="1400" b="1" u="none" strike="noStrike" dirty="0">
                          <a:solidFill>
                            <a:srgbClr val="000000"/>
                          </a:solidFill>
                          <a:effectLst/>
                        </a:rPr>
                        <a:t>All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0.467964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0.171004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0.223779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0.486161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0.193111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0.239116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99848523"/>
                  </a:ext>
                </a:extLst>
              </a:tr>
              <a:tr h="356180">
                <a:tc>
                  <a:txBody>
                    <a:bodyPr/>
                    <a:lstStyle/>
                    <a:p>
                      <a:pPr algn="ctr" fontAlgn="b"/>
                      <a:r>
                        <a:rPr lang="en-US" sz="1400" b="1" u="none" strike="noStrike" dirty="0">
                          <a:solidFill>
                            <a:srgbClr val="000000"/>
                          </a:solidFill>
                          <a:effectLst/>
                        </a:rPr>
                        <a:t>All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0.46934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0.169296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0.227714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0.475477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0.177737</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0.228766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81386439"/>
                  </a:ext>
                </a:extLst>
              </a:tr>
              <a:tr h="356180">
                <a:tc>
                  <a:txBody>
                    <a:bodyPr/>
                    <a:lstStyle/>
                    <a:p>
                      <a:pPr algn="ctr" fontAlgn="b"/>
                      <a:r>
                        <a:rPr lang="en-US" sz="1400" b="1" u="none" strike="noStrike" dirty="0">
                          <a:solidFill>
                            <a:srgbClr val="000000"/>
                          </a:solidFill>
                          <a:effectLst/>
                        </a:rPr>
                        <a:t>All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0.467513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0.167787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0.223637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0.477436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0.182022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0.230812</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08013259"/>
                  </a:ext>
                </a:extLst>
              </a:tr>
              <a:tr h="356180">
                <a:tc>
                  <a:txBody>
                    <a:bodyPr/>
                    <a:lstStyle/>
                    <a:p>
                      <a:pPr algn="ctr" fontAlgn="b"/>
                      <a:r>
                        <a:rPr lang="en-US" sz="1400" b="1" u="none" strike="noStrike" dirty="0">
                          <a:solidFill>
                            <a:srgbClr val="000000"/>
                          </a:solidFill>
                          <a:effectLst/>
                        </a:rPr>
                        <a:t>All  </a:t>
                      </a:r>
                      <a:r>
                        <a:rPr lang="en-US" sz="1400" b="1" u="none" strike="noStrike" dirty="0" err="1">
                          <a:solidFill>
                            <a:srgbClr val="000000"/>
                          </a:solidFill>
                          <a:effectLst/>
                        </a:rPr>
                        <a:t>Levenshtein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0.476481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0.185901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0.231284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0.488128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0.201269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0.239669</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38421366"/>
                  </a:ext>
                </a:extLst>
              </a:tr>
            </a:tbl>
          </a:graphicData>
        </a:graphic>
      </p:graphicFrame>
      <p:sp>
        <p:nvSpPr>
          <p:cNvPr id="3" name="Title 8">
            <a:extLst>
              <a:ext uri="{FF2B5EF4-FFF2-40B4-BE49-F238E27FC236}">
                <a16:creationId xmlns:a16="http://schemas.microsoft.com/office/drawing/2014/main" id="{7AB2782D-38A9-7F22-DC73-06C1B7F34E25}"/>
              </a:ext>
            </a:extLst>
          </p:cNvPr>
          <p:cNvSpPr>
            <a:spLocks noGrp="1"/>
          </p:cNvSpPr>
          <p:nvPr>
            <p:ph type="title"/>
          </p:nvPr>
        </p:nvSpPr>
        <p:spPr>
          <a:xfrm>
            <a:off x="0" y="195005"/>
            <a:ext cx="12192000" cy="889517"/>
          </a:xfrm>
        </p:spPr>
        <p:txBody>
          <a:bodyPr>
            <a:noAutofit/>
          </a:bodyPr>
          <a:lstStyle/>
          <a:p>
            <a:pPr algn="ctr"/>
            <a:r>
              <a:rPr lang="en-US" sz="3000" dirty="0">
                <a:solidFill>
                  <a:srgbClr val="FF0000"/>
                </a:solidFill>
              </a:rPr>
              <a:t>Exp1 : Different Mutation Operator Versions</a:t>
            </a:r>
            <a:br>
              <a:rPr lang="en-IN" sz="3000" dirty="0">
                <a:solidFill>
                  <a:srgbClr val="FF0000"/>
                </a:solidFill>
              </a:rPr>
            </a:br>
            <a:endParaRPr lang="en-IN" sz="3000" dirty="0">
              <a:solidFill>
                <a:srgbClr val="FF0000"/>
              </a:solidFill>
            </a:endParaRPr>
          </a:p>
        </p:txBody>
      </p:sp>
    </p:spTree>
    <p:extLst>
      <p:ext uri="{BB962C8B-B14F-4D97-AF65-F5344CB8AC3E}">
        <p14:creationId xmlns:p14="http://schemas.microsoft.com/office/powerpoint/2010/main" val="1927341655"/>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E5F66CE-8F2E-C146-9BE1-8489A3B10D44}"/>
              </a:ext>
            </a:extLst>
          </p:cNvPr>
          <p:cNvGraphicFramePr>
            <a:graphicFrameLocks noGrp="1"/>
          </p:cNvGraphicFramePr>
          <p:nvPr>
            <p:extLst>
              <p:ext uri="{D42A27DB-BD31-4B8C-83A1-F6EECF244321}">
                <p14:modId xmlns:p14="http://schemas.microsoft.com/office/powerpoint/2010/main" val="1080558226"/>
              </p:ext>
            </p:extLst>
          </p:nvPr>
        </p:nvGraphicFramePr>
        <p:xfrm>
          <a:off x="1384921" y="677242"/>
          <a:ext cx="9422157" cy="6100525"/>
        </p:xfrm>
        <a:graphic>
          <a:graphicData uri="http://schemas.openxmlformats.org/drawingml/2006/table">
            <a:tbl>
              <a:tblPr firstRow="1" bandRow="1">
                <a:tableStyleId>{00A15C55-8517-42AA-B614-E9B94910E393}</a:tableStyleId>
              </a:tblPr>
              <a:tblGrid>
                <a:gridCol w="2492904">
                  <a:extLst>
                    <a:ext uri="{9D8B030D-6E8A-4147-A177-3AD203B41FA5}">
                      <a16:colId xmlns:a16="http://schemas.microsoft.com/office/drawing/2014/main" val="2147047688"/>
                    </a:ext>
                  </a:extLst>
                </a:gridCol>
                <a:gridCol w="1020647">
                  <a:extLst>
                    <a:ext uri="{9D8B030D-6E8A-4147-A177-3AD203B41FA5}">
                      <a16:colId xmlns:a16="http://schemas.microsoft.com/office/drawing/2014/main" val="299564023"/>
                    </a:ext>
                  </a:extLst>
                </a:gridCol>
                <a:gridCol w="1114706">
                  <a:extLst>
                    <a:ext uri="{9D8B030D-6E8A-4147-A177-3AD203B41FA5}">
                      <a16:colId xmlns:a16="http://schemas.microsoft.com/office/drawing/2014/main" val="3399225139"/>
                    </a:ext>
                  </a:extLst>
                </a:gridCol>
                <a:gridCol w="1188731">
                  <a:extLst>
                    <a:ext uri="{9D8B030D-6E8A-4147-A177-3AD203B41FA5}">
                      <a16:colId xmlns:a16="http://schemas.microsoft.com/office/drawing/2014/main" val="1676682147"/>
                    </a:ext>
                  </a:extLst>
                </a:gridCol>
                <a:gridCol w="1140013">
                  <a:extLst>
                    <a:ext uri="{9D8B030D-6E8A-4147-A177-3AD203B41FA5}">
                      <a16:colId xmlns:a16="http://schemas.microsoft.com/office/drawing/2014/main" val="3397039866"/>
                    </a:ext>
                  </a:extLst>
                </a:gridCol>
                <a:gridCol w="1217962">
                  <a:extLst>
                    <a:ext uri="{9D8B030D-6E8A-4147-A177-3AD203B41FA5}">
                      <a16:colId xmlns:a16="http://schemas.microsoft.com/office/drawing/2014/main" val="3207259988"/>
                    </a:ext>
                  </a:extLst>
                </a:gridCol>
                <a:gridCol w="1247194">
                  <a:extLst>
                    <a:ext uri="{9D8B030D-6E8A-4147-A177-3AD203B41FA5}">
                      <a16:colId xmlns:a16="http://schemas.microsoft.com/office/drawing/2014/main" val="2203604068"/>
                    </a:ext>
                  </a:extLst>
                </a:gridCol>
              </a:tblGrid>
              <a:tr h="439414">
                <a:tc>
                  <a:txBody>
                    <a:bodyPr/>
                    <a:lstStyle/>
                    <a:p>
                      <a:pPr algn="ctr" fontAlgn="b"/>
                      <a:endParaRPr lang="en-IN" sz="14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MOABC</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NSGA</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6428628"/>
                  </a:ext>
                </a:extLst>
              </a:tr>
              <a:tr h="439414">
                <a:tc>
                  <a:txBody>
                    <a:bodyPr/>
                    <a:lstStyle/>
                    <a:p>
                      <a:pPr algn="ctr" fontAlgn="b"/>
                      <a:r>
                        <a:rPr lang="en-US" sz="1400" b="1" i="0" u="none" strike="noStrike" dirty="0">
                          <a:solidFill>
                            <a:srgbClr val="000000"/>
                          </a:solidFill>
                          <a:effectLst/>
                          <a:latin typeface="Calibri" panose="020F0502020204030204" pitchFamily="34" charset="0"/>
                        </a:rPr>
                        <a:t>Single Solution Extraction Method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2818982384"/>
                  </a:ext>
                </a:extLst>
              </a:tr>
              <a:tr h="401669">
                <a:tc>
                  <a:txBody>
                    <a:bodyPr/>
                    <a:lstStyle/>
                    <a:p>
                      <a:pPr algn="ctr" fontAlgn="b"/>
                      <a:r>
                        <a:rPr lang="en-IN" sz="1400" b="1" u="none" strike="noStrike" dirty="0">
                          <a:solidFill>
                            <a:srgbClr val="000000"/>
                          </a:solidFill>
                          <a:effectLst/>
                        </a:rPr>
                        <a:t>Consensus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0.488003</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0.207657</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0.24613</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0.477775</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0.191733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0.238035</a:t>
                      </a:r>
                    </a:p>
                  </a:txBody>
                  <a:tcPr marL="7620" marR="7620" marT="7620" marB="0" anchor="ctr"/>
                </a:tc>
                <a:extLst>
                  <a:ext uri="{0D108BD9-81ED-4DB2-BD59-A6C34878D82A}">
                    <a16:rowId xmlns:a16="http://schemas.microsoft.com/office/drawing/2014/main" val="4205001560"/>
                  </a:ext>
                </a:extLst>
              </a:tr>
              <a:tr h="401669">
                <a:tc>
                  <a:txBody>
                    <a:bodyPr/>
                    <a:lstStyle/>
                    <a:p>
                      <a:pPr algn="ctr" fontAlgn="b"/>
                      <a:r>
                        <a:rPr lang="en-IN" sz="1400" b="1" u="none" strike="noStrike" dirty="0">
                          <a:solidFill>
                            <a:srgbClr val="000000"/>
                          </a:solidFill>
                          <a:effectLst/>
                        </a:rPr>
                        <a:t>Largest Hypervolume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0.433383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0.131932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0.201392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0.444965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0.145234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0.213816</a:t>
                      </a:r>
                    </a:p>
                  </a:txBody>
                  <a:tcPr marL="7620" marR="7620" marT="7620" marB="0" anchor="ctr"/>
                </a:tc>
                <a:extLst>
                  <a:ext uri="{0D108BD9-81ED-4DB2-BD59-A6C34878D82A}">
                    <a16:rowId xmlns:a16="http://schemas.microsoft.com/office/drawing/2014/main" val="1241945355"/>
                  </a:ext>
                </a:extLst>
              </a:tr>
              <a:tr h="401669">
                <a:tc>
                  <a:txBody>
                    <a:bodyPr/>
                    <a:lstStyle/>
                    <a:p>
                      <a:pPr algn="ctr" fontAlgn="b"/>
                      <a:r>
                        <a:rPr lang="en-IN" sz="1400" b="1" u="none" strike="noStrike" dirty="0">
                          <a:solidFill>
                            <a:srgbClr val="000000"/>
                          </a:solidFill>
                          <a:effectLst/>
                        </a:rPr>
                        <a:t>Topmost Coverage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0.459804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0.178171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0.230284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0.46325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0.178817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0.227706</a:t>
                      </a:r>
                    </a:p>
                  </a:txBody>
                  <a:tcPr marL="7620" marR="7620" marT="7620" marB="0" anchor="ctr"/>
                </a:tc>
                <a:extLst>
                  <a:ext uri="{0D108BD9-81ED-4DB2-BD59-A6C34878D82A}">
                    <a16:rowId xmlns:a16="http://schemas.microsoft.com/office/drawing/2014/main" val="3447958284"/>
                  </a:ext>
                </a:extLst>
              </a:tr>
              <a:tr h="401669">
                <a:tc>
                  <a:txBody>
                    <a:bodyPr/>
                    <a:lstStyle/>
                    <a:p>
                      <a:pPr algn="ctr" fontAlgn="b"/>
                      <a:r>
                        <a:rPr lang="en-IN" sz="1400" b="1" u="none" strike="noStrike" dirty="0">
                          <a:solidFill>
                            <a:srgbClr val="000000"/>
                          </a:solidFill>
                          <a:effectLst/>
                        </a:rPr>
                        <a:t>Topmost Redundancy Reduction</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0.425854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0.121665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0.195965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0.44206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0.141879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0.211273</a:t>
                      </a:r>
                    </a:p>
                  </a:txBody>
                  <a:tcPr marL="7620" marR="7620" marT="7620" marB="0" anchor="ctr"/>
                </a:tc>
                <a:extLst>
                  <a:ext uri="{0D108BD9-81ED-4DB2-BD59-A6C34878D82A}">
                    <a16:rowId xmlns:a16="http://schemas.microsoft.com/office/drawing/2014/main" val="2529213972"/>
                  </a:ext>
                </a:extLst>
              </a:tr>
              <a:tr h="401669">
                <a:tc>
                  <a:txBody>
                    <a:bodyPr/>
                    <a:lstStyle/>
                    <a:p>
                      <a:pPr algn="ctr" fontAlgn="b"/>
                      <a:r>
                        <a:rPr lang="en-US" sz="1400" b="1" u="none" strike="noStrike" dirty="0">
                          <a:solidFill>
                            <a:srgbClr val="000000"/>
                          </a:solidFill>
                          <a:effectLst/>
                        </a:rPr>
                        <a:t>Ideal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0.467883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0.172147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0.22317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0.461458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0.162065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0.223547</a:t>
                      </a:r>
                    </a:p>
                  </a:txBody>
                  <a:tcPr marL="7620" marR="7620" marT="7620" marB="0" anchor="ctr"/>
                </a:tc>
                <a:extLst>
                  <a:ext uri="{0D108BD9-81ED-4DB2-BD59-A6C34878D82A}">
                    <a16:rowId xmlns:a16="http://schemas.microsoft.com/office/drawing/2014/main" val="4059900187"/>
                  </a:ext>
                </a:extLst>
              </a:tr>
              <a:tr h="401669">
                <a:tc>
                  <a:txBody>
                    <a:bodyPr/>
                    <a:lstStyle/>
                    <a:p>
                      <a:pPr algn="ctr" fontAlgn="b"/>
                      <a:r>
                        <a:rPr lang="en-US" sz="1400" b="1" u="none" strike="noStrike" dirty="0">
                          <a:solidFill>
                            <a:srgbClr val="000000"/>
                          </a:solidFill>
                          <a:effectLst/>
                        </a:rPr>
                        <a:t>Ideal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0.450335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0.151914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0.217248</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0.462307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0.168243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0.224203</a:t>
                      </a:r>
                    </a:p>
                  </a:txBody>
                  <a:tcPr marL="7620" marR="7620" marT="7620" marB="0" anchor="ctr"/>
                </a:tc>
                <a:extLst>
                  <a:ext uri="{0D108BD9-81ED-4DB2-BD59-A6C34878D82A}">
                    <a16:rowId xmlns:a16="http://schemas.microsoft.com/office/drawing/2014/main" val="1906593522"/>
                  </a:ext>
                </a:extLst>
              </a:tr>
              <a:tr h="401669">
                <a:tc>
                  <a:txBody>
                    <a:bodyPr/>
                    <a:lstStyle/>
                    <a:p>
                      <a:pPr algn="ctr" fontAlgn="b"/>
                      <a:r>
                        <a:rPr lang="en-US" sz="1400" b="1" u="none" strike="noStrike" dirty="0">
                          <a:solidFill>
                            <a:srgbClr val="000000"/>
                          </a:solidFill>
                          <a:effectLst/>
                        </a:rPr>
                        <a:t>Ideal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0.475961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0.179695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0.230374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0.475285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0.18886</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0.239015</a:t>
                      </a:r>
                    </a:p>
                  </a:txBody>
                  <a:tcPr marL="7620" marR="7620" marT="7620" marB="0" anchor="ctr"/>
                </a:tc>
                <a:extLst>
                  <a:ext uri="{0D108BD9-81ED-4DB2-BD59-A6C34878D82A}">
                    <a16:rowId xmlns:a16="http://schemas.microsoft.com/office/drawing/2014/main" val="4192313639"/>
                  </a:ext>
                </a:extLst>
              </a:tr>
              <a:tr h="401669">
                <a:tc>
                  <a:txBody>
                    <a:bodyPr/>
                    <a:lstStyle/>
                    <a:p>
                      <a:pPr algn="ctr" fontAlgn="b"/>
                      <a:r>
                        <a:rPr lang="en-US" sz="1400" b="1" u="none" strike="noStrike" dirty="0">
                          <a:solidFill>
                            <a:srgbClr val="000000"/>
                          </a:solidFill>
                          <a:effectLst/>
                        </a:rPr>
                        <a:t>Ideal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0.457092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0.158584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0.211604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0.460684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0.165726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0.225548</a:t>
                      </a:r>
                    </a:p>
                  </a:txBody>
                  <a:tcPr marL="7620" marR="7620" marT="7620" marB="0" anchor="ctr"/>
                </a:tc>
                <a:extLst>
                  <a:ext uri="{0D108BD9-81ED-4DB2-BD59-A6C34878D82A}">
                    <a16:rowId xmlns:a16="http://schemas.microsoft.com/office/drawing/2014/main" val="541697491"/>
                  </a:ext>
                </a:extLst>
              </a:tr>
              <a:tr h="401669">
                <a:tc>
                  <a:txBody>
                    <a:bodyPr/>
                    <a:lstStyle/>
                    <a:p>
                      <a:pPr algn="ctr" fontAlgn="b"/>
                      <a:r>
                        <a:rPr lang="en-US" sz="1400" b="1" u="none" strike="noStrike" dirty="0">
                          <a:solidFill>
                            <a:srgbClr val="000000"/>
                          </a:solidFill>
                          <a:effectLst/>
                        </a:rPr>
                        <a:t>All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0.468927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0.17297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0.225292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0.464569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0.167418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0.216745</a:t>
                      </a:r>
                    </a:p>
                  </a:txBody>
                  <a:tcPr marL="7620" marR="7620" marT="7620" marB="0" anchor="ctr"/>
                </a:tc>
                <a:extLst>
                  <a:ext uri="{0D108BD9-81ED-4DB2-BD59-A6C34878D82A}">
                    <a16:rowId xmlns:a16="http://schemas.microsoft.com/office/drawing/2014/main" val="3475127574"/>
                  </a:ext>
                </a:extLst>
              </a:tr>
              <a:tr h="401669">
                <a:tc>
                  <a:txBody>
                    <a:bodyPr/>
                    <a:lstStyle/>
                    <a:p>
                      <a:pPr algn="ctr" fontAlgn="b"/>
                      <a:r>
                        <a:rPr lang="en-US" sz="1400" b="1" u="none" strike="noStrike" dirty="0">
                          <a:solidFill>
                            <a:srgbClr val="000000"/>
                          </a:solidFill>
                          <a:effectLst/>
                        </a:rPr>
                        <a:t>All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0.467964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0.171004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0.223779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0.466226</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0.170115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0.21807</a:t>
                      </a:r>
                    </a:p>
                  </a:txBody>
                  <a:tcPr marL="7620" marR="7620" marT="7620" marB="0" anchor="ctr"/>
                </a:tc>
                <a:extLst>
                  <a:ext uri="{0D108BD9-81ED-4DB2-BD59-A6C34878D82A}">
                    <a16:rowId xmlns:a16="http://schemas.microsoft.com/office/drawing/2014/main" val="3399848523"/>
                  </a:ext>
                </a:extLst>
              </a:tr>
              <a:tr h="401669">
                <a:tc>
                  <a:txBody>
                    <a:bodyPr/>
                    <a:lstStyle/>
                    <a:p>
                      <a:pPr algn="ctr" fontAlgn="b"/>
                      <a:r>
                        <a:rPr lang="en-US" sz="1400" b="1" u="none" strike="noStrike" dirty="0">
                          <a:solidFill>
                            <a:srgbClr val="000000"/>
                          </a:solidFill>
                          <a:effectLst/>
                        </a:rPr>
                        <a:t>All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0.46934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0.169296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0.227714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0.465786</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0.169212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0.219253</a:t>
                      </a:r>
                    </a:p>
                  </a:txBody>
                  <a:tcPr marL="7620" marR="7620" marT="7620" marB="0" anchor="ctr"/>
                </a:tc>
                <a:extLst>
                  <a:ext uri="{0D108BD9-81ED-4DB2-BD59-A6C34878D82A}">
                    <a16:rowId xmlns:a16="http://schemas.microsoft.com/office/drawing/2014/main" val="4181386439"/>
                  </a:ext>
                </a:extLst>
              </a:tr>
              <a:tr h="401669">
                <a:tc>
                  <a:txBody>
                    <a:bodyPr/>
                    <a:lstStyle/>
                    <a:p>
                      <a:pPr algn="ctr" fontAlgn="b"/>
                      <a:r>
                        <a:rPr lang="en-US" sz="1400" b="1" u="none" strike="noStrike" dirty="0">
                          <a:solidFill>
                            <a:srgbClr val="000000"/>
                          </a:solidFill>
                          <a:effectLst/>
                        </a:rPr>
                        <a:t>All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0.467513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0.167787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0.223637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0.463335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0.166639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0.219111</a:t>
                      </a:r>
                    </a:p>
                  </a:txBody>
                  <a:tcPr marL="7620" marR="7620" marT="7620" marB="0" anchor="ctr"/>
                </a:tc>
                <a:extLst>
                  <a:ext uri="{0D108BD9-81ED-4DB2-BD59-A6C34878D82A}">
                    <a16:rowId xmlns:a16="http://schemas.microsoft.com/office/drawing/2014/main" val="1108013259"/>
                  </a:ext>
                </a:extLst>
              </a:tr>
              <a:tr h="401669">
                <a:tc>
                  <a:txBody>
                    <a:bodyPr/>
                    <a:lstStyle/>
                    <a:p>
                      <a:pPr algn="ctr" fontAlgn="b"/>
                      <a:r>
                        <a:rPr lang="en-US" sz="1400" b="1" u="none" strike="noStrike" dirty="0">
                          <a:solidFill>
                            <a:srgbClr val="000000"/>
                          </a:solidFill>
                          <a:effectLst/>
                        </a:rPr>
                        <a:t>All  </a:t>
                      </a:r>
                      <a:r>
                        <a:rPr lang="en-US" sz="1400" b="1" u="none" strike="noStrike" dirty="0" err="1">
                          <a:solidFill>
                            <a:srgbClr val="000000"/>
                          </a:solidFill>
                          <a:effectLst/>
                        </a:rPr>
                        <a:t>Levenshtein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0.476481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0.185901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0.231284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0.472801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0.18274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0.23488</a:t>
                      </a:r>
                    </a:p>
                  </a:txBody>
                  <a:tcPr marL="7620" marR="7620" marT="7620" marB="0" anchor="ctr"/>
                </a:tc>
                <a:extLst>
                  <a:ext uri="{0D108BD9-81ED-4DB2-BD59-A6C34878D82A}">
                    <a16:rowId xmlns:a16="http://schemas.microsoft.com/office/drawing/2014/main" val="1538421366"/>
                  </a:ext>
                </a:extLst>
              </a:tr>
            </a:tbl>
          </a:graphicData>
        </a:graphic>
      </p:graphicFrame>
      <p:sp>
        <p:nvSpPr>
          <p:cNvPr id="2" name="Title 8">
            <a:extLst>
              <a:ext uri="{FF2B5EF4-FFF2-40B4-BE49-F238E27FC236}">
                <a16:creationId xmlns:a16="http://schemas.microsoft.com/office/drawing/2014/main" id="{1C105563-3069-F784-4EBD-24A42B395AF3}"/>
              </a:ext>
            </a:extLst>
          </p:cNvPr>
          <p:cNvSpPr>
            <a:spLocks noGrp="1"/>
          </p:cNvSpPr>
          <p:nvPr>
            <p:ph type="title"/>
          </p:nvPr>
        </p:nvSpPr>
        <p:spPr>
          <a:xfrm>
            <a:off x="0" y="259852"/>
            <a:ext cx="12192000" cy="631994"/>
          </a:xfrm>
        </p:spPr>
        <p:txBody>
          <a:bodyPr>
            <a:noAutofit/>
          </a:bodyPr>
          <a:lstStyle/>
          <a:p>
            <a:pPr algn="ctr"/>
            <a:r>
              <a:rPr lang="en-US" sz="3000" dirty="0">
                <a:solidFill>
                  <a:srgbClr val="FF0000"/>
                </a:solidFill>
              </a:rPr>
              <a:t>Exp2 : MOABC vs NSGA Comparison</a:t>
            </a:r>
            <a:br>
              <a:rPr lang="en-IN" sz="3000" dirty="0">
                <a:solidFill>
                  <a:srgbClr val="FF0000"/>
                </a:solidFill>
              </a:rPr>
            </a:br>
            <a:endParaRPr lang="en-IN" sz="3000" dirty="0">
              <a:solidFill>
                <a:srgbClr val="FF0000"/>
              </a:solidFill>
            </a:endParaRPr>
          </a:p>
        </p:txBody>
      </p:sp>
    </p:spTree>
    <p:extLst>
      <p:ext uri="{BB962C8B-B14F-4D97-AF65-F5344CB8AC3E}">
        <p14:creationId xmlns:p14="http://schemas.microsoft.com/office/powerpoint/2010/main" val="1749632510"/>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ompany&#10;&#10;Description automatically generated with medium confidence">
            <a:extLst>
              <a:ext uri="{FF2B5EF4-FFF2-40B4-BE49-F238E27FC236}">
                <a16:creationId xmlns:a16="http://schemas.microsoft.com/office/drawing/2014/main" id="{B733A0C7-62B7-0D39-7C49-7541AE6F9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25" y="228600"/>
            <a:ext cx="7829550" cy="6400800"/>
          </a:xfrm>
          <a:prstGeom prst="rect">
            <a:avLst/>
          </a:prstGeom>
        </p:spPr>
      </p:pic>
    </p:spTree>
    <p:extLst>
      <p:ext uri="{BB962C8B-B14F-4D97-AF65-F5344CB8AC3E}">
        <p14:creationId xmlns:p14="http://schemas.microsoft.com/office/powerpoint/2010/main" val="3295505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3111BD-B5B4-4C45-D39F-900D62F378D9}"/>
              </a:ext>
            </a:extLst>
          </p:cNvPr>
          <p:cNvGraphicFramePr>
            <a:graphicFrameLocks noGrp="1"/>
          </p:cNvGraphicFramePr>
          <p:nvPr>
            <p:extLst>
              <p:ext uri="{D42A27DB-BD31-4B8C-83A1-F6EECF244321}">
                <p14:modId xmlns:p14="http://schemas.microsoft.com/office/powerpoint/2010/main" val="1860781212"/>
              </p:ext>
            </p:extLst>
          </p:nvPr>
        </p:nvGraphicFramePr>
        <p:xfrm>
          <a:off x="1184301" y="536376"/>
          <a:ext cx="10010192" cy="6170024"/>
        </p:xfrm>
        <a:graphic>
          <a:graphicData uri="http://schemas.openxmlformats.org/drawingml/2006/table">
            <a:tbl>
              <a:tblPr firstRow="1" bandRow="1">
                <a:tableStyleId>{00A15C55-8517-42AA-B614-E9B94910E393}</a:tableStyleId>
              </a:tblPr>
              <a:tblGrid>
                <a:gridCol w="1772702">
                  <a:extLst>
                    <a:ext uri="{9D8B030D-6E8A-4147-A177-3AD203B41FA5}">
                      <a16:colId xmlns:a16="http://schemas.microsoft.com/office/drawing/2014/main" val="2147047688"/>
                    </a:ext>
                  </a:extLst>
                </a:gridCol>
                <a:gridCol w="899131">
                  <a:extLst>
                    <a:ext uri="{9D8B030D-6E8A-4147-A177-3AD203B41FA5}">
                      <a16:colId xmlns:a16="http://schemas.microsoft.com/office/drawing/2014/main" val="299564023"/>
                    </a:ext>
                  </a:extLst>
                </a:gridCol>
                <a:gridCol w="847664">
                  <a:extLst>
                    <a:ext uri="{9D8B030D-6E8A-4147-A177-3AD203B41FA5}">
                      <a16:colId xmlns:a16="http://schemas.microsoft.com/office/drawing/2014/main" val="3399225139"/>
                    </a:ext>
                  </a:extLst>
                </a:gridCol>
                <a:gridCol w="903954">
                  <a:extLst>
                    <a:ext uri="{9D8B030D-6E8A-4147-A177-3AD203B41FA5}">
                      <a16:colId xmlns:a16="http://schemas.microsoft.com/office/drawing/2014/main" val="1676682147"/>
                    </a:ext>
                  </a:extLst>
                </a:gridCol>
                <a:gridCol w="866908">
                  <a:extLst>
                    <a:ext uri="{9D8B030D-6E8A-4147-A177-3AD203B41FA5}">
                      <a16:colId xmlns:a16="http://schemas.microsoft.com/office/drawing/2014/main" val="3397039866"/>
                    </a:ext>
                  </a:extLst>
                </a:gridCol>
                <a:gridCol w="926185">
                  <a:extLst>
                    <a:ext uri="{9D8B030D-6E8A-4147-A177-3AD203B41FA5}">
                      <a16:colId xmlns:a16="http://schemas.microsoft.com/office/drawing/2014/main" val="3207259988"/>
                    </a:ext>
                  </a:extLst>
                </a:gridCol>
                <a:gridCol w="948412">
                  <a:extLst>
                    <a:ext uri="{9D8B030D-6E8A-4147-A177-3AD203B41FA5}">
                      <a16:colId xmlns:a16="http://schemas.microsoft.com/office/drawing/2014/main" val="2203604068"/>
                    </a:ext>
                  </a:extLst>
                </a:gridCol>
                <a:gridCol w="948412">
                  <a:extLst>
                    <a:ext uri="{9D8B030D-6E8A-4147-A177-3AD203B41FA5}">
                      <a16:colId xmlns:a16="http://schemas.microsoft.com/office/drawing/2014/main" val="1728559843"/>
                    </a:ext>
                  </a:extLst>
                </a:gridCol>
                <a:gridCol w="948412">
                  <a:extLst>
                    <a:ext uri="{9D8B030D-6E8A-4147-A177-3AD203B41FA5}">
                      <a16:colId xmlns:a16="http://schemas.microsoft.com/office/drawing/2014/main" val="2356440355"/>
                    </a:ext>
                  </a:extLst>
                </a:gridCol>
                <a:gridCol w="948412">
                  <a:extLst>
                    <a:ext uri="{9D8B030D-6E8A-4147-A177-3AD203B41FA5}">
                      <a16:colId xmlns:a16="http://schemas.microsoft.com/office/drawing/2014/main" val="2323044254"/>
                    </a:ext>
                  </a:extLst>
                </a:gridCol>
              </a:tblGrid>
              <a:tr h="640139">
                <a:tc>
                  <a:txBody>
                    <a:bodyPr/>
                    <a:lstStyle/>
                    <a:p>
                      <a:pPr algn="ctr" fontAlgn="b"/>
                      <a:endParaRPr lang="en-IN" sz="14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Dominate</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err="1">
                          <a:solidFill>
                            <a:srgbClr val="000000"/>
                          </a:solidFill>
                          <a:effectLst/>
                          <a:latin typeface="Calibri" panose="020F0502020204030204" pitchFamily="34" charset="0"/>
                        </a:rPr>
                        <a:t>EpsilonDominate</a:t>
                      </a:r>
                      <a:endParaRPr lang="en-IN" sz="14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RCR</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59059582"/>
                  </a:ext>
                </a:extLst>
              </a:tr>
              <a:tr h="640139">
                <a:tc>
                  <a:txBody>
                    <a:bodyPr/>
                    <a:lstStyle/>
                    <a:p>
                      <a:pPr algn="ctr" fontAlgn="b"/>
                      <a:r>
                        <a:rPr lang="en-US" sz="1400" b="1" i="0" u="none" strike="noStrike" dirty="0">
                          <a:solidFill>
                            <a:srgbClr val="000000"/>
                          </a:solidFill>
                          <a:effectLst/>
                          <a:latin typeface="Calibri" panose="020F0502020204030204" pitchFamily="34" charset="0"/>
                        </a:rPr>
                        <a:t>Single Solution Extraction Method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2818982384"/>
                  </a:ext>
                </a:extLst>
              </a:tr>
              <a:tr h="360249">
                <a:tc>
                  <a:txBody>
                    <a:bodyPr/>
                    <a:lstStyle/>
                    <a:p>
                      <a:pPr algn="ctr" fontAlgn="b"/>
                      <a:r>
                        <a:rPr lang="en-IN" sz="1400" b="1" u="none" strike="noStrike" dirty="0">
                          <a:solidFill>
                            <a:srgbClr val="000000"/>
                          </a:solidFill>
                          <a:effectLst/>
                        </a:rPr>
                        <a:t>Consensus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0.487442</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0.205303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0.241226</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0.491977</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0.217469</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0.253821</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0.492276</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0.210495</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0.247404</a:t>
                      </a:r>
                    </a:p>
                  </a:txBody>
                  <a:tcPr marL="7620" marR="7620" marT="7620" marB="0" anchor="ctr"/>
                </a:tc>
                <a:extLst>
                  <a:ext uri="{0D108BD9-81ED-4DB2-BD59-A6C34878D82A}">
                    <a16:rowId xmlns:a16="http://schemas.microsoft.com/office/drawing/2014/main" val="4205001560"/>
                  </a:ext>
                </a:extLst>
              </a:tr>
              <a:tr h="372109">
                <a:tc>
                  <a:txBody>
                    <a:bodyPr/>
                    <a:lstStyle/>
                    <a:p>
                      <a:pPr algn="ctr" fontAlgn="b"/>
                      <a:r>
                        <a:rPr lang="en-IN" sz="1400" b="1" u="none" strike="noStrike" dirty="0">
                          <a:solidFill>
                            <a:srgbClr val="000000"/>
                          </a:solidFill>
                          <a:effectLst/>
                        </a:rPr>
                        <a:t>Largest Hypervolume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0.432769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0.12633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0.195346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0.433308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0.13352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0.201359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0.437531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0.133266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0.20658</a:t>
                      </a:r>
                    </a:p>
                  </a:txBody>
                  <a:tcPr marL="7620" marR="7620" marT="7620" marB="0" anchor="ctr"/>
                </a:tc>
                <a:extLst>
                  <a:ext uri="{0D108BD9-81ED-4DB2-BD59-A6C34878D82A}">
                    <a16:rowId xmlns:a16="http://schemas.microsoft.com/office/drawing/2014/main" val="1241945355"/>
                  </a:ext>
                </a:extLst>
              </a:tr>
              <a:tr h="360249">
                <a:tc>
                  <a:txBody>
                    <a:bodyPr/>
                    <a:lstStyle/>
                    <a:p>
                      <a:pPr algn="ctr" fontAlgn="b"/>
                      <a:r>
                        <a:rPr lang="en-IN" sz="1400" b="1" u="none" strike="noStrike" dirty="0">
                          <a:solidFill>
                            <a:srgbClr val="000000"/>
                          </a:solidFill>
                          <a:effectLst/>
                        </a:rPr>
                        <a:t>Topmost Coverage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0.456353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0.174335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0.227231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0.453223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0.170191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0.225285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0.466758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0.190847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0.232288</a:t>
                      </a:r>
                    </a:p>
                  </a:txBody>
                  <a:tcPr marL="7620" marR="7620" marT="7620" marB="0" anchor="ctr"/>
                </a:tc>
                <a:extLst>
                  <a:ext uri="{0D108BD9-81ED-4DB2-BD59-A6C34878D82A}">
                    <a16:rowId xmlns:a16="http://schemas.microsoft.com/office/drawing/2014/main" val="3447958284"/>
                  </a:ext>
                </a:extLst>
              </a:tr>
              <a:tr h="554898">
                <a:tc>
                  <a:txBody>
                    <a:bodyPr/>
                    <a:lstStyle/>
                    <a:p>
                      <a:pPr algn="ctr" fontAlgn="b"/>
                      <a:r>
                        <a:rPr lang="en-IN" sz="1400" b="1" u="none" strike="noStrike" dirty="0">
                          <a:solidFill>
                            <a:srgbClr val="000000"/>
                          </a:solidFill>
                          <a:effectLst/>
                        </a:rPr>
                        <a:t>Topmost Redundancy Reduction</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0.4276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0.123843</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0.197399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0.429202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0.128493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0.199728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0.431921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0.12836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0.202126</a:t>
                      </a:r>
                    </a:p>
                  </a:txBody>
                  <a:tcPr marL="7620" marR="7620" marT="7620" marB="0" anchor="ctr"/>
                </a:tc>
                <a:extLst>
                  <a:ext uri="{0D108BD9-81ED-4DB2-BD59-A6C34878D82A}">
                    <a16:rowId xmlns:a16="http://schemas.microsoft.com/office/drawing/2014/main" val="2529213972"/>
                  </a:ext>
                </a:extLst>
              </a:tr>
              <a:tr h="360249">
                <a:tc>
                  <a:txBody>
                    <a:bodyPr/>
                    <a:lstStyle/>
                    <a:p>
                      <a:pPr algn="ctr" fontAlgn="b"/>
                      <a:r>
                        <a:rPr lang="en-US" sz="1400" b="1" u="none" strike="noStrike" dirty="0">
                          <a:solidFill>
                            <a:srgbClr val="000000"/>
                          </a:solidFill>
                          <a:effectLst/>
                        </a:rPr>
                        <a:t>Ideal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0.460974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0.16348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0.218466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0.457247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0.155786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0.215846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0.461275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0.161244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0.224303</a:t>
                      </a:r>
                    </a:p>
                  </a:txBody>
                  <a:tcPr marL="7620" marR="7620" marT="7620" marB="0" anchor="ctr"/>
                </a:tc>
                <a:extLst>
                  <a:ext uri="{0D108BD9-81ED-4DB2-BD59-A6C34878D82A}">
                    <a16:rowId xmlns:a16="http://schemas.microsoft.com/office/drawing/2014/main" val="4059900187"/>
                  </a:ext>
                </a:extLst>
              </a:tr>
              <a:tr h="360249">
                <a:tc>
                  <a:txBody>
                    <a:bodyPr/>
                    <a:lstStyle/>
                    <a:p>
                      <a:pPr algn="ctr" fontAlgn="b"/>
                      <a:r>
                        <a:rPr lang="en-US" sz="1400" b="1" u="none" strike="noStrike" dirty="0">
                          <a:solidFill>
                            <a:srgbClr val="000000"/>
                          </a:solidFill>
                          <a:effectLst/>
                        </a:rPr>
                        <a:t>Ideal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0.446017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0.149977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0.205254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0.444524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0.149592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0.208755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0.453208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0.161226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0.219934</a:t>
                      </a:r>
                    </a:p>
                  </a:txBody>
                  <a:tcPr marL="7620" marR="7620" marT="7620" marB="0" anchor="ctr"/>
                </a:tc>
                <a:extLst>
                  <a:ext uri="{0D108BD9-81ED-4DB2-BD59-A6C34878D82A}">
                    <a16:rowId xmlns:a16="http://schemas.microsoft.com/office/drawing/2014/main" val="1906593522"/>
                  </a:ext>
                </a:extLst>
              </a:tr>
              <a:tr h="360249">
                <a:tc>
                  <a:txBody>
                    <a:bodyPr/>
                    <a:lstStyle/>
                    <a:p>
                      <a:pPr algn="ctr" fontAlgn="b"/>
                      <a:r>
                        <a:rPr lang="en-US" sz="1400" b="1" u="none" strike="noStrike" dirty="0">
                          <a:solidFill>
                            <a:srgbClr val="000000"/>
                          </a:solidFill>
                          <a:effectLst/>
                        </a:rPr>
                        <a:t>Ideal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0.481413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0.191841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0.240614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0.474248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0.179686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0.235874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0.477146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0.186126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0.236002</a:t>
                      </a:r>
                    </a:p>
                  </a:txBody>
                  <a:tcPr marL="7620" marR="7620" marT="7620" marB="0" anchor="ctr"/>
                </a:tc>
                <a:extLst>
                  <a:ext uri="{0D108BD9-81ED-4DB2-BD59-A6C34878D82A}">
                    <a16:rowId xmlns:a16="http://schemas.microsoft.com/office/drawing/2014/main" val="4192313639"/>
                  </a:ext>
                </a:extLst>
              </a:tr>
              <a:tr h="360249">
                <a:tc>
                  <a:txBody>
                    <a:bodyPr/>
                    <a:lstStyle/>
                    <a:p>
                      <a:pPr algn="ctr" fontAlgn="b"/>
                      <a:r>
                        <a:rPr lang="en-US" sz="1400" b="1" u="none" strike="noStrike" dirty="0">
                          <a:solidFill>
                            <a:srgbClr val="000000"/>
                          </a:solidFill>
                          <a:effectLst/>
                        </a:rPr>
                        <a:t>Ideal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0.455925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0.154982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0.214323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0.452878</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0.146942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0.208262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0.45667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0.153117</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0.216118</a:t>
                      </a:r>
                    </a:p>
                  </a:txBody>
                  <a:tcPr marL="7620" marR="7620" marT="7620" marB="0" anchor="ctr"/>
                </a:tc>
                <a:extLst>
                  <a:ext uri="{0D108BD9-81ED-4DB2-BD59-A6C34878D82A}">
                    <a16:rowId xmlns:a16="http://schemas.microsoft.com/office/drawing/2014/main" val="541697491"/>
                  </a:ext>
                </a:extLst>
              </a:tr>
              <a:tr h="360249">
                <a:tc>
                  <a:txBody>
                    <a:bodyPr/>
                    <a:lstStyle/>
                    <a:p>
                      <a:pPr algn="ctr" fontAlgn="b"/>
                      <a:r>
                        <a:rPr lang="en-US" sz="1400" b="1" u="none" strike="noStrike" dirty="0">
                          <a:solidFill>
                            <a:srgbClr val="000000"/>
                          </a:solidFill>
                          <a:effectLst/>
                        </a:rPr>
                        <a:t>All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0.479972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0.190442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0.236587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0.474176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0.17514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0.22242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0.47804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0.185392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0.2343</a:t>
                      </a:r>
                    </a:p>
                  </a:txBody>
                  <a:tcPr marL="7620" marR="7620" marT="7620" marB="0" anchor="ctr"/>
                </a:tc>
                <a:extLst>
                  <a:ext uri="{0D108BD9-81ED-4DB2-BD59-A6C34878D82A}">
                    <a16:rowId xmlns:a16="http://schemas.microsoft.com/office/drawing/2014/main" val="3475127574"/>
                  </a:ext>
                </a:extLst>
              </a:tr>
              <a:tr h="360249">
                <a:tc>
                  <a:txBody>
                    <a:bodyPr/>
                    <a:lstStyle/>
                    <a:p>
                      <a:pPr algn="ctr" fontAlgn="b"/>
                      <a:r>
                        <a:rPr lang="en-US" sz="1400" b="1" u="none" strike="noStrike" dirty="0">
                          <a:solidFill>
                            <a:srgbClr val="000000"/>
                          </a:solidFill>
                          <a:effectLst/>
                        </a:rPr>
                        <a:t>All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0.483602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0.197549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0.239999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0.475086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0.181089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0.228752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0.474207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0.179213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0.227666</a:t>
                      </a:r>
                    </a:p>
                  </a:txBody>
                  <a:tcPr marL="7620" marR="7620" marT="7620" marB="0" anchor="ctr"/>
                </a:tc>
                <a:extLst>
                  <a:ext uri="{0D108BD9-81ED-4DB2-BD59-A6C34878D82A}">
                    <a16:rowId xmlns:a16="http://schemas.microsoft.com/office/drawing/2014/main" val="3399848523"/>
                  </a:ext>
                </a:extLst>
              </a:tr>
              <a:tr h="360249">
                <a:tc>
                  <a:txBody>
                    <a:bodyPr/>
                    <a:lstStyle/>
                    <a:p>
                      <a:pPr algn="ctr" fontAlgn="b"/>
                      <a:r>
                        <a:rPr lang="en-US" sz="1400" b="1" u="none" strike="noStrike" dirty="0">
                          <a:solidFill>
                            <a:srgbClr val="000000"/>
                          </a:solidFill>
                          <a:effectLst/>
                        </a:rPr>
                        <a:t>All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0.473976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0.180781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0.231238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0.475638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0.189074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0.231246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0.481706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0.183105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0.232318</a:t>
                      </a:r>
                    </a:p>
                  </a:txBody>
                  <a:tcPr marL="7620" marR="7620" marT="7620" marB="0" anchor="ctr"/>
                </a:tc>
                <a:extLst>
                  <a:ext uri="{0D108BD9-81ED-4DB2-BD59-A6C34878D82A}">
                    <a16:rowId xmlns:a16="http://schemas.microsoft.com/office/drawing/2014/main" val="4181386439"/>
                  </a:ext>
                </a:extLst>
              </a:tr>
              <a:tr h="360249">
                <a:tc>
                  <a:txBody>
                    <a:bodyPr/>
                    <a:lstStyle/>
                    <a:p>
                      <a:pPr algn="ctr" fontAlgn="b"/>
                      <a:r>
                        <a:rPr lang="en-US" sz="1400" b="1" u="none" strike="noStrike" dirty="0">
                          <a:solidFill>
                            <a:srgbClr val="000000"/>
                          </a:solidFill>
                          <a:effectLst/>
                        </a:rPr>
                        <a:t>All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0.472279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0.177632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0.226525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0.472027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0.179416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0.226239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0.482911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0.188737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0.235976</a:t>
                      </a:r>
                    </a:p>
                  </a:txBody>
                  <a:tcPr marL="7620" marR="7620" marT="7620" marB="0" anchor="ctr"/>
                </a:tc>
                <a:extLst>
                  <a:ext uri="{0D108BD9-81ED-4DB2-BD59-A6C34878D82A}">
                    <a16:rowId xmlns:a16="http://schemas.microsoft.com/office/drawing/2014/main" val="1108013259"/>
                  </a:ext>
                </a:extLst>
              </a:tr>
              <a:tr h="360249">
                <a:tc>
                  <a:txBody>
                    <a:bodyPr/>
                    <a:lstStyle/>
                    <a:p>
                      <a:pPr algn="ctr" fontAlgn="b"/>
                      <a:r>
                        <a:rPr lang="en-US" sz="1400" b="1" u="none" strike="noStrike" dirty="0">
                          <a:solidFill>
                            <a:srgbClr val="000000"/>
                          </a:solidFill>
                          <a:effectLst/>
                        </a:rPr>
                        <a:t>All  </a:t>
                      </a:r>
                      <a:r>
                        <a:rPr lang="en-US" sz="1400" b="1" u="none" strike="noStrike" dirty="0" err="1">
                          <a:solidFill>
                            <a:srgbClr val="000000"/>
                          </a:solidFill>
                          <a:effectLst/>
                        </a:rPr>
                        <a:t>Levenshtein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0.486761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0.201122</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0.243859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0.478519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0.188146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0.236702</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0.483564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0.194652</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0.236882</a:t>
                      </a:r>
                    </a:p>
                  </a:txBody>
                  <a:tcPr marL="7620" marR="7620" marT="7620" marB="0" anchor="ctr"/>
                </a:tc>
                <a:extLst>
                  <a:ext uri="{0D108BD9-81ED-4DB2-BD59-A6C34878D82A}">
                    <a16:rowId xmlns:a16="http://schemas.microsoft.com/office/drawing/2014/main" val="1538421366"/>
                  </a:ext>
                </a:extLst>
              </a:tr>
            </a:tbl>
          </a:graphicData>
        </a:graphic>
      </p:graphicFrame>
      <p:sp>
        <p:nvSpPr>
          <p:cNvPr id="3" name="Title 8">
            <a:extLst>
              <a:ext uri="{FF2B5EF4-FFF2-40B4-BE49-F238E27FC236}">
                <a16:creationId xmlns:a16="http://schemas.microsoft.com/office/drawing/2014/main" id="{77E17D39-1155-B537-82B7-0EAAFC8C618F}"/>
              </a:ext>
            </a:extLst>
          </p:cNvPr>
          <p:cNvSpPr>
            <a:spLocks noGrp="1"/>
          </p:cNvSpPr>
          <p:nvPr>
            <p:ph type="title"/>
          </p:nvPr>
        </p:nvSpPr>
        <p:spPr>
          <a:xfrm>
            <a:off x="0" y="-95618"/>
            <a:ext cx="12192000" cy="631994"/>
          </a:xfrm>
        </p:spPr>
        <p:txBody>
          <a:bodyPr>
            <a:normAutofit/>
          </a:bodyPr>
          <a:lstStyle/>
          <a:p>
            <a:pPr algn="ctr"/>
            <a:r>
              <a:rPr lang="en-US" sz="3000" dirty="0">
                <a:solidFill>
                  <a:srgbClr val="FF0000"/>
                </a:solidFill>
              </a:rPr>
              <a:t>Exp3 : Different Replacement Operator Versions</a:t>
            </a:r>
            <a:endParaRPr lang="en-IN" sz="3000" dirty="0">
              <a:solidFill>
                <a:srgbClr val="FF0000"/>
              </a:solidFill>
            </a:endParaRPr>
          </a:p>
        </p:txBody>
      </p:sp>
    </p:spTree>
    <p:extLst>
      <p:ext uri="{BB962C8B-B14F-4D97-AF65-F5344CB8AC3E}">
        <p14:creationId xmlns:p14="http://schemas.microsoft.com/office/powerpoint/2010/main" val="929221409"/>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1F20ABD-2BF0-372D-E5DE-4F7A3A3C45BB}"/>
              </a:ext>
            </a:extLst>
          </p:cNvPr>
          <p:cNvGraphicFramePr>
            <a:graphicFrameLocks noGrp="1"/>
          </p:cNvGraphicFramePr>
          <p:nvPr>
            <p:extLst>
              <p:ext uri="{D42A27DB-BD31-4B8C-83A1-F6EECF244321}">
                <p14:modId xmlns:p14="http://schemas.microsoft.com/office/powerpoint/2010/main" val="2361962201"/>
              </p:ext>
            </p:extLst>
          </p:nvPr>
        </p:nvGraphicFramePr>
        <p:xfrm>
          <a:off x="1212672" y="715925"/>
          <a:ext cx="9766656" cy="5761271"/>
        </p:xfrm>
        <a:graphic>
          <a:graphicData uri="http://schemas.openxmlformats.org/drawingml/2006/table">
            <a:tbl>
              <a:tblPr firstRow="1" bandRow="1">
                <a:tableStyleId>{00A15C55-8517-42AA-B614-E9B94910E393}</a:tableStyleId>
              </a:tblPr>
              <a:tblGrid>
                <a:gridCol w="2416397">
                  <a:extLst>
                    <a:ext uri="{9D8B030D-6E8A-4147-A177-3AD203B41FA5}">
                      <a16:colId xmlns:a16="http://schemas.microsoft.com/office/drawing/2014/main" val="2147047688"/>
                    </a:ext>
                  </a:extLst>
                </a:gridCol>
                <a:gridCol w="1225619">
                  <a:extLst>
                    <a:ext uri="{9D8B030D-6E8A-4147-A177-3AD203B41FA5}">
                      <a16:colId xmlns:a16="http://schemas.microsoft.com/office/drawing/2014/main" val="299564023"/>
                    </a:ext>
                  </a:extLst>
                </a:gridCol>
                <a:gridCol w="1155462">
                  <a:extLst>
                    <a:ext uri="{9D8B030D-6E8A-4147-A177-3AD203B41FA5}">
                      <a16:colId xmlns:a16="http://schemas.microsoft.com/office/drawing/2014/main" val="3399225139"/>
                    </a:ext>
                  </a:extLst>
                </a:gridCol>
                <a:gridCol w="1232194">
                  <a:extLst>
                    <a:ext uri="{9D8B030D-6E8A-4147-A177-3AD203B41FA5}">
                      <a16:colId xmlns:a16="http://schemas.microsoft.com/office/drawing/2014/main" val="1676682147"/>
                    </a:ext>
                  </a:extLst>
                </a:gridCol>
                <a:gridCol w="1181697">
                  <a:extLst>
                    <a:ext uri="{9D8B030D-6E8A-4147-A177-3AD203B41FA5}">
                      <a16:colId xmlns:a16="http://schemas.microsoft.com/office/drawing/2014/main" val="3397039866"/>
                    </a:ext>
                  </a:extLst>
                </a:gridCol>
                <a:gridCol w="1262493">
                  <a:extLst>
                    <a:ext uri="{9D8B030D-6E8A-4147-A177-3AD203B41FA5}">
                      <a16:colId xmlns:a16="http://schemas.microsoft.com/office/drawing/2014/main" val="3207259988"/>
                    </a:ext>
                  </a:extLst>
                </a:gridCol>
                <a:gridCol w="1292794">
                  <a:extLst>
                    <a:ext uri="{9D8B030D-6E8A-4147-A177-3AD203B41FA5}">
                      <a16:colId xmlns:a16="http://schemas.microsoft.com/office/drawing/2014/main" val="2203604068"/>
                    </a:ext>
                  </a:extLst>
                </a:gridCol>
              </a:tblGrid>
              <a:tr h="500719">
                <a:tc>
                  <a:txBody>
                    <a:bodyPr/>
                    <a:lstStyle/>
                    <a:p>
                      <a:pPr algn="ctr" fontAlgn="b"/>
                      <a:endParaRPr lang="en-IN" sz="14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TFISF</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SBERT</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19096814"/>
                  </a:ext>
                </a:extLst>
              </a:tr>
              <a:tr h="500719">
                <a:tc>
                  <a:txBody>
                    <a:bodyPr/>
                    <a:lstStyle/>
                    <a:p>
                      <a:pPr algn="ctr" fontAlgn="b"/>
                      <a:r>
                        <a:rPr lang="en-US" sz="1400" b="1" i="0" u="none" strike="noStrike" dirty="0">
                          <a:solidFill>
                            <a:srgbClr val="000000"/>
                          </a:solidFill>
                          <a:effectLst/>
                          <a:latin typeface="Calibri" panose="020F0502020204030204" pitchFamily="34" charset="0"/>
                        </a:rPr>
                        <a:t>Single Solution Extraction Method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2818982384"/>
                  </a:ext>
                </a:extLst>
              </a:tr>
              <a:tr h="366141">
                <a:tc>
                  <a:txBody>
                    <a:bodyPr/>
                    <a:lstStyle/>
                    <a:p>
                      <a:pPr algn="ctr" fontAlgn="b"/>
                      <a:r>
                        <a:rPr lang="en-IN" sz="1400" b="1" u="none" strike="noStrike" dirty="0">
                          <a:solidFill>
                            <a:srgbClr val="000000"/>
                          </a:solidFill>
                          <a:effectLst/>
                        </a:rPr>
                        <a:t>Consensus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0.488003</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0.207657</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0.24613</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0.461448</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0.187128</a:t>
                      </a: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0.227898</a:t>
                      </a:r>
                    </a:p>
                  </a:txBody>
                  <a:tcPr marL="7620" marR="7620" marT="7620" marB="0" anchor="ctr"/>
                </a:tc>
                <a:extLst>
                  <a:ext uri="{0D108BD9-81ED-4DB2-BD59-A6C34878D82A}">
                    <a16:rowId xmlns:a16="http://schemas.microsoft.com/office/drawing/2014/main" val="4205001560"/>
                  </a:ext>
                </a:extLst>
              </a:tr>
              <a:tr h="366141">
                <a:tc>
                  <a:txBody>
                    <a:bodyPr/>
                    <a:lstStyle/>
                    <a:p>
                      <a:pPr algn="ctr" fontAlgn="b"/>
                      <a:r>
                        <a:rPr lang="en-IN" sz="1400" b="1" u="none" strike="noStrike" dirty="0">
                          <a:solidFill>
                            <a:srgbClr val="000000"/>
                          </a:solidFill>
                          <a:effectLst/>
                        </a:rPr>
                        <a:t>Largest Hypervolume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0.433383</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0.131932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0.201392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0.432274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0.135638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0.199969</a:t>
                      </a:r>
                    </a:p>
                  </a:txBody>
                  <a:tcPr marL="7620" marR="7620" marT="7620" marB="0" anchor="ctr"/>
                </a:tc>
                <a:extLst>
                  <a:ext uri="{0D108BD9-81ED-4DB2-BD59-A6C34878D82A}">
                    <a16:rowId xmlns:a16="http://schemas.microsoft.com/office/drawing/2014/main" val="1241945355"/>
                  </a:ext>
                </a:extLst>
              </a:tr>
              <a:tr h="366141">
                <a:tc>
                  <a:txBody>
                    <a:bodyPr/>
                    <a:lstStyle/>
                    <a:p>
                      <a:pPr algn="ctr" fontAlgn="b"/>
                      <a:r>
                        <a:rPr lang="en-IN" sz="1400" b="1" u="none" strike="noStrike" dirty="0">
                          <a:solidFill>
                            <a:srgbClr val="000000"/>
                          </a:solidFill>
                          <a:effectLst/>
                        </a:rPr>
                        <a:t>Topmost Coverage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0.459804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0.178171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0.230284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0.435896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0.152273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0.214098</a:t>
                      </a:r>
                    </a:p>
                  </a:txBody>
                  <a:tcPr marL="7620" marR="7620" marT="7620" marB="0" anchor="ctr"/>
                </a:tc>
                <a:extLst>
                  <a:ext uri="{0D108BD9-81ED-4DB2-BD59-A6C34878D82A}">
                    <a16:rowId xmlns:a16="http://schemas.microsoft.com/office/drawing/2014/main" val="3447958284"/>
                  </a:ext>
                </a:extLst>
              </a:tr>
              <a:tr h="366141">
                <a:tc>
                  <a:txBody>
                    <a:bodyPr/>
                    <a:lstStyle/>
                    <a:p>
                      <a:pPr algn="ctr" fontAlgn="b"/>
                      <a:r>
                        <a:rPr lang="en-IN" sz="1400" b="1" u="none" strike="noStrike" dirty="0">
                          <a:solidFill>
                            <a:srgbClr val="000000"/>
                          </a:solidFill>
                          <a:effectLst/>
                        </a:rPr>
                        <a:t>Topmost Redundancy Reduction</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0.425854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0.121665</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0.195965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0.429873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0.130904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0.198952</a:t>
                      </a:r>
                    </a:p>
                  </a:txBody>
                  <a:tcPr marL="7620" marR="7620" marT="7620" marB="0" anchor="ctr"/>
                </a:tc>
                <a:extLst>
                  <a:ext uri="{0D108BD9-81ED-4DB2-BD59-A6C34878D82A}">
                    <a16:rowId xmlns:a16="http://schemas.microsoft.com/office/drawing/2014/main" val="2529213972"/>
                  </a:ext>
                </a:extLst>
              </a:tr>
              <a:tr h="366141">
                <a:tc>
                  <a:txBody>
                    <a:bodyPr/>
                    <a:lstStyle/>
                    <a:p>
                      <a:pPr algn="ctr" fontAlgn="b"/>
                      <a:r>
                        <a:rPr lang="en-US" sz="1400" b="1" u="none" strike="noStrike" dirty="0">
                          <a:solidFill>
                            <a:srgbClr val="000000"/>
                          </a:solidFill>
                          <a:effectLst/>
                        </a:rPr>
                        <a:t>Ideal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0.467883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0.172147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0.22317</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0.435168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0.135389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0.202526</a:t>
                      </a:r>
                    </a:p>
                  </a:txBody>
                  <a:tcPr marL="7620" marR="7620" marT="7620" marB="0" anchor="ctr"/>
                </a:tc>
                <a:extLst>
                  <a:ext uri="{0D108BD9-81ED-4DB2-BD59-A6C34878D82A}">
                    <a16:rowId xmlns:a16="http://schemas.microsoft.com/office/drawing/2014/main" val="4059900187"/>
                  </a:ext>
                </a:extLst>
              </a:tr>
              <a:tr h="366141">
                <a:tc>
                  <a:txBody>
                    <a:bodyPr/>
                    <a:lstStyle/>
                    <a:p>
                      <a:pPr algn="ctr" fontAlgn="b"/>
                      <a:r>
                        <a:rPr lang="en-US" sz="1400" b="1" u="none" strike="noStrike" dirty="0">
                          <a:solidFill>
                            <a:srgbClr val="000000"/>
                          </a:solidFill>
                          <a:effectLst/>
                        </a:rPr>
                        <a:t>Ideal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0.450335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0.151914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0.217248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0.431005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0.136156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0.199472</a:t>
                      </a:r>
                    </a:p>
                  </a:txBody>
                  <a:tcPr marL="7620" marR="7620" marT="7620" marB="0" anchor="ctr"/>
                </a:tc>
                <a:extLst>
                  <a:ext uri="{0D108BD9-81ED-4DB2-BD59-A6C34878D82A}">
                    <a16:rowId xmlns:a16="http://schemas.microsoft.com/office/drawing/2014/main" val="1906593522"/>
                  </a:ext>
                </a:extLst>
              </a:tr>
              <a:tr h="366141">
                <a:tc>
                  <a:txBody>
                    <a:bodyPr/>
                    <a:lstStyle/>
                    <a:p>
                      <a:pPr algn="ctr" fontAlgn="b"/>
                      <a:r>
                        <a:rPr lang="en-US" sz="1400" b="1" u="none" strike="noStrike" dirty="0">
                          <a:solidFill>
                            <a:srgbClr val="000000"/>
                          </a:solidFill>
                          <a:effectLst/>
                        </a:rPr>
                        <a:t>Ideal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0.475961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0.179695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0.230374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0.445909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0.141701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0.207671</a:t>
                      </a:r>
                    </a:p>
                  </a:txBody>
                  <a:tcPr marL="7620" marR="7620" marT="7620" marB="0" anchor="ctr"/>
                </a:tc>
                <a:extLst>
                  <a:ext uri="{0D108BD9-81ED-4DB2-BD59-A6C34878D82A}">
                    <a16:rowId xmlns:a16="http://schemas.microsoft.com/office/drawing/2014/main" val="4192313639"/>
                  </a:ext>
                </a:extLst>
              </a:tr>
              <a:tr h="366141">
                <a:tc>
                  <a:txBody>
                    <a:bodyPr/>
                    <a:lstStyle/>
                    <a:p>
                      <a:pPr algn="ctr" fontAlgn="b"/>
                      <a:r>
                        <a:rPr lang="en-US" sz="1400" b="1" u="none" strike="noStrike" dirty="0">
                          <a:solidFill>
                            <a:srgbClr val="000000"/>
                          </a:solidFill>
                          <a:effectLst/>
                        </a:rPr>
                        <a:t>Ideal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0.457092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0.158584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0.211604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0.438702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0.145521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0.204281</a:t>
                      </a:r>
                    </a:p>
                  </a:txBody>
                  <a:tcPr marL="7620" marR="7620" marT="7620" marB="0" anchor="ctr"/>
                </a:tc>
                <a:extLst>
                  <a:ext uri="{0D108BD9-81ED-4DB2-BD59-A6C34878D82A}">
                    <a16:rowId xmlns:a16="http://schemas.microsoft.com/office/drawing/2014/main" val="541697491"/>
                  </a:ext>
                </a:extLst>
              </a:tr>
              <a:tr h="366141">
                <a:tc>
                  <a:txBody>
                    <a:bodyPr/>
                    <a:lstStyle/>
                    <a:p>
                      <a:pPr algn="ctr" fontAlgn="b"/>
                      <a:r>
                        <a:rPr lang="en-US" sz="1400" b="1" u="none" strike="noStrike" dirty="0">
                          <a:solidFill>
                            <a:srgbClr val="000000"/>
                          </a:solidFill>
                          <a:effectLst/>
                        </a:rPr>
                        <a:t>All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0.468927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0.17297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0.225292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0.451782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0.160861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0.218211</a:t>
                      </a:r>
                    </a:p>
                  </a:txBody>
                  <a:tcPr marL="7620" marR="7620" marT="7620" marB="0" anchor="ctr"/>
                </a:tc>
                <a:extLst>
                  <a:ext uri="{0D108BD9-81ED-4DB2-BD59-A6C34878D82A}">
                    <a16:rowId xmlns:a16="http://schemas.microsoft.com/office/drawing/2014/main" val="3475127574"/>
                  </a:ext>
                </a:extLst>
              </a:tr>
              <a:tr h="366141">
                <a:tc>
                  <a:txBody>
                    <a:bodyPr/>
                    <a:lstStyle/>
                    <a:p>
                      <a:pPr algn="ctr" fontAlgn="b"/>
                      <a:r>
                        <a:rPr lang="en-US" sz="1400" b="1" u="none" strike="noStrike" dirty="0">
                          <a:solidFill>
                            <a:srgbClr val="000000"/>
                          </a:solidFill>
                          <a:effectLst/>
                        </a:rPr>
                        <a:t>All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0.467964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0.171004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0.223779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0.446752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0.155868</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0.216721</a:t>
                      </a:r>
                    </a:p>
                  </a:txBody>
                  <a:tcPr marL="7620" marR="7620" marT="7620" marB="0" anchor="ctr"/>
                </a:tc>
                <a:extLst>
                  <a:ext uri="{0D108BD9-81ED-4DB2-BD59-A6C34878D82A}">
                    <a16:rowId xmlns:a16="http://schemas.microsoft.com/office/drawing/2014/main" val="3399848523"/>
                  </a:ext>
                </a:extLst>
              </a:tr>
              <a:tr h="366141">
                <a:tc>
                  <a:txBody>
                    <a:bodyPr/>
                    <a:lstStyle/>
                    <a:p>
                      <a:pPr algn="ctr" fontAlgn="b"/>
                      <a:r>
                        <a:rPr lang="en-US" sz="1400" b="1" u="none" strike="noStrike" dirty="0">
                          <a:solidFill>
                            <a:srgbClr val="000000"/>
                          </a:solidFill>
                          <a:effectLst/>
                        </a:rPr>
                        <a:t>All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0.46934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0.169296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0.227714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0.448955</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0.157877</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0.220785</a:t>
                      </a:r>
                    </a:p>
                  </a:txBody>
                  <a:tcPr marL="7620" marR="7620" marT="7620" marB="0" anchor="ctr"/>
                </a:tc>
                <a:extLst>
                  <a:ext uri="{0D108BD9-81ED-4DB2-BD59-A6C34878D82A}">
                    <a16:rowId xmlns:a16="http://schemas.microsoft.com/office/drawing/2014/main" val="4181386439"/>
                  </a:ext>
                </a:extLst>
              </a:tr>
              <a:tr h="366141">
                <a:tc>
                  <a:txBody>
                    <a:bodyPr/>
                    <a:lstStyle/>
                    <a:p>
                      <a:pPr algn="ctr" fontAlgn="b"/>
                      <a:r>
                        <a:rPr lang="en-US" sz="1400" b="1" u="none" strike="noStrike" dirty="0">
                          <a:solidFill>
                            <a:srgbClr val="000000"/>
                          </a:solidFill>
                          <a:effectLst/>
                        </a:rPr>
                        <a:t>All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0.467513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0.167787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0.223637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0.44911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0.157663</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0.218263</a:t>
                      </a:r>
                    </a:p>
                  </a:txBody>
                  <a:tcPr marL="7620" marR="7620" marT="7620" marB="0" anchor="ctr"/>
                </a:tc>
                <a:extLst>
                  <a:ext uri="{0D108BD9-81ED-4DB2-BD59-A6C34878D82A}">
                    <a16:rowId xmlns:a16="http://schemas.microsoft.com/office/drawing/2014/main" val="1108013259"/>
                  </a:ext>
                </a:extLst>
              </a:tr>
              <a:tr h="366141">
                <a:tc>
                  <a:txBody>
                    <a:bodyPr/>
                    <a:lstStyle/>
                    <a:p>
                      <a:pPr algn="ctr" fontAlgn="b"/>
                      <a:r>
                        <a:rPr lang="en-US" sz="1400" b="1" u="none" strike="noStrike" dirty="0">
                          <a:solidFill>
                            <a:srgbClr val="000000"/>
                          </a:solidFill>
                          <a:effectLst/>
                        </a:rPr>
                        <a:t>All  </a:t>
                      </a:r>
                      <a:r>
                        <a:rPr lang="en-US" sz="1400" b="1" u="none" strike="noStrike" dirty="0" err="1">
                          <a:solidFill>
                            <a:srgbClr val="000000"/>
                          </a:solidFill>
                          <a:effectLst/>
                        </a:rPr>
                        <a:t>Levenshtein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0.476481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0.185901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0.231284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0.449796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0.157097</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0.215789</a:t>
                      </a:r>
                    </a:p>
                  </a:txBody>
                  <a:tcPr marL="7620" marR="7620" marT="7620" marB="0" anchor="ctr"/>
                </a:tc>
                <a:extLst>
                  <a:ext uri="{0D108BD9-81ED-4DB2-BD59-A6C34878D82A}">
                    <a16:rowId xmlns:a16="http://schemas.microsoft.com/office/drawing/2014/main" val="1538421366"/>
                  </a:ext>
                </a:extLst>
              </a:tr>
            </a:tbl>
          </a:graphicData>
        </a:graphic>
      </p:graphicFrame>
      <p:sp>
        <p:nvSpPr>
          <p:cNvPr id="5" name="Title 8">
            <a:extLst>
              <a:ext uri="{FF2B5EF4-FFF2-40B4-BE49-F238E27FC236}">
                <a16:creationId xmlns:a16="http://schemas.microsoft.com/office/drawing/2014/main" id="{E58AD4A5-3B5D-8858-866E-F7F29B1760FF}"/>
              </a:ext>
            </a:extLst>
          </p:cNvPr>
          <p:cNvSpPr>
            <a:spLocks noGrp="1"/>
          </p:cNvSpPr>
          <p:nvPr>
            <p:ph type="title"/>
          </p:nvPr>
        </p:nvSpPr>
        <p:spPr>
          <a:xfrm>
            <a:off x="0" y="-209033"/>
            <a:ext cx="12192000" cy="1325563"/>
          </a:xfrm>
        </p:spPr>
        <p:txBody>
          <a:bodyPr>
            <a:normAutofit/>
          </a:bodyPr>
          <a:lstStyle/>
          <a:p>
            <a:pPr algn="ctr"/>
            <a:r>
              <a:rPr lang="en-US" sz="3000" dirty="0">
                <a:solidFill>
                  <a:srgbClr val="FF0000"/>
                </a:solidFill>
              </a:rPr>
              <a:t>Exp4 : Term frequency vs SBERT Sentence Representation</a:t>
            </a:r>
            <a:endParaRPr lang="en-IN" sz="3000" dirty="0">
              <a:solidFill>
                <a:srgbClr val="FF0000"/>
              </a:solidFill>
            </a:endParaRPr>
          </a:p>
        </p:txBody>
      </p:sp>
    </p:spTree>
    <p:extLst>
      <p:ext uri="{BB962C8B-B14F-4D97-AF65-F5344CB8AC3E}">
        <p14:creationId xmlns:p14="http://schemas.microsoft.com/office/powerpoint/2010/main" val="3285013649"/>
      </p:ext>
    </p:extLst>
  </p:cSld>
  <p:clrMapOvr>
    <a:masterClrMapping/>
  </p:clrMapOvr>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99A6866-77E0-343C-5994-80C6E60EB34B}"/>
              </a:ext>
            </a:extLst>
          </p:cNvPr>
          <p:cNvGraphicFramePr>
            <a:graphicFrameLocks noGrp="1"/>
          </p:cNvGraphicFramePr>
          <p:nvPr>
            <p:extLst>
              <p:ext uri="{D42A27DB-BD31-4B8C-83A1-F6EECF244321}">
                <p14:modId xmlns:p14="http://schemas.microsoft.com/office/powerpoint/2010/main" val="3719550463"/>
              </p:ext>
            </p:extLst>
          </p:nvPr>
        </p:nvGraphicFramePr>
        <p:xfrm>
          <a:off x="723022" y="815162"/>
          <a:ext cx="10745956" cy="5950534"/>
        </p:xfrm>
        <a:graphic>
          <a:graphicData uri="http://schemas.openxmlformats.org/drawingml/2006/table">
            <a:tbl>
              <a:tblPr firstRow="1" bandRow="1">
                <a:tableStyleId>{00A15C55-8517-42AA-B614-E9B94910E393}</a:tableStyleId>
              </a:tblPr>
              <a:tblGrid>
                <a:gridCol w="1481815">
                  <a:extLst>
                    <a:ext uri="{9D8B030D-6E8A-4147-A177-3AD203B41FA5}">
                      <a16:colId xmlns:a16="http://schemas.microsoft.com/office/drawing/2014/main" val="2147047688"/>
                    </a:ext>
                  </a:extLst>
                </a:gridCol>
                <a:gridCol w="751591">
                  <a:extLst>
                    <a:ext uri="{9D8B030D-6E8A-4147-A177-3AD203B41FA5}">
                      <a16:colId xmlns:a16="http://schemas.microsoft.com/office/drawing/2014/main" val="299564023"/>
                    </a:ext>
                  </a:extLst>
                </a:gridCol>
                <a:gridCol w="708569">
                  <a:extLst>
                    <a:ext uri="{9D8B030D-6E8A-4147-A177-3AD203B41FA5}">
                      <a16:colId xmlns:a16="http://schemas.microsoft.com/office/drawing/2014/main" val="3399225139"/>
                    </a:ext>
                  </a:extLst>
                </a:gridCol>
                <a:gridCol w="755624">
                  <a:extLst>
                    <a:ext uri="{9D8B030D-6E8A-4147-A177-3AD203B41FA5}">
                      <a16:colId xmlns:a16="http://schemas.microsoft.com/office/drawing/2014/main" val="1676682147"/>
                    </a:ext>
                  </a:extLst>
                </a:gridCol>
                <a:gridCol w="724657">
                  <a:extLst>
                    <a:ext uri="{9D8B030D-6E8A-4147-A177-3AD203B41FA5}">
                      <a16:colId xmlns:a16="http://schemas.microsoft.com/office/drawing/2014/main" val="3397039866"/>
                    </a:ext>
                  </a:extLst>
                </a:gridCol>
                <a:gridCol w="774205">
                  <a:extLst>
                    <a:ext uri="{9D8B030D-6E8A-4147-A177-3AD203B41FA5}">
                      <a16:colId xmlns:a16="http://schemas.microsoft.com/office/drawing/2014/main" val="3207259988"/>
                    </a:ext>
                  </a:extLst>
                </a:gridCol>
                <a:gridCol w="792785">
                  <a:extLst>
                    <a:ext uri="{9D8B030D-6E8A-4147-A177-3AD203B41FA5}">
                      <a16:colId xmlns:a16="http://schemas.microsoft.com/office/drawing/2014/main" val="2203604068"/>
                    </a:ext>
                  </a:extLst>
                </a:gridCol>
                <a:gridCol w="792785">
                  <a:extLst>
                    <a:ext uri="{9D8B030D-6E8A-4147-A177-3AD203B41FA5}">
                      <a16:colId xmlns:a16="http://schemas.microsoft.com/office/drawing/2014/main" val="2367078054"/>
                    </a:ext>
                  </a:extLst>
                </a:gridCol>
                <a:gridCol w="792785">
                  <a:extLst>
                    <a:ext uri="{9D8B030D-6E8A-4147-A177-3AD203B41FA5}">
                      <a16:colId xmlns:a16="http://schemas.microsoft.com/office/drawing/2014/main" val="3927800390"/>
                    </a:ext>
                  </a:extLst>
                </a:gridCol>
                <a:gridCol w="792785">
                  <a:extLst>
                    <a:ext uri="{9D8B030D-6E8A-4147-A177-3AD203B41FA5}">
                      <a16:colId xmlns:a16="http://schemas.microsoft.com/office/drawing/2014/main" val="7060409"/>
                    </a:ext>
                  </a:extLst>
                </a:gridCol>
                <a:gridCol w="792785">
                  <a:extLst>
                    <a:ext uri="{9D8B030D-6E8A-4147-A177-3AD203B41FA5}">
                      <a16:colId xmlns:a16="http://schemas.microsoft.com/office/drawing/2014/main" val="3904915813"/>
                    </a:ext>
                  </a:extLst>
                </a:gridCol>
                <a:gridCol w="792785">
                  <a:extLst>
                    <a:ext uri="{9D8B030D-6E8A-4147-A177-3AD203B41FA5}">
                      <a16:colId xmlns:a16="http://schemas.microsoft.com/office/drawing/2014/main" val="2020808391"/>
                    </a:ext>
                  </a:extLst>
                </a:gridCol>
                <a:gridCol w="792785">
                  <a:extLst>
                    <a:ext uri="{9D8B030D-6E8A-4147-A177-3AD203B41FA5}">
                      <a16:colId xmlns:a16="http://schemas.microsoft.com/office/drawing/2014/main" val="925026833"/>
                    </a:ext>
                  </a:extLst>
                </a:gridCol>
              </a:tblGrid>
              <a:tr h="515805">
                <a:tc>
                  <a:txBody>
                    <a:bodyPr/>
                    <a:lstStyle/>
                    <a:p>
                      <a:pPr algn="ctr" fontAlgn="b"/>
                      <a:endParaRPr lang="en-IN" sz="14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v1</a:t>
                      </a: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v2</a:t>
                      </a: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v3</a:t>
                      </a: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v4</a:t>
                      </a: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60785973"/>
                  </a:ext>
                </a:extLst>
              </a:tr>
              <a:tr h="515805">
                <a:tc>
                  <a:txBody>
                    <a:bodyPr/>
                    <a:lstStyle/>
                    <a:p>
                      <a:pPr algn="ctr" fontAlgn="b"/>
                      <a:r>
                        <a:rPr lang="en-US" sz="1400" b="1" i="0" u="none" strike="noStrike" dirty="0">
                          <a:solidFill>
                            <a:srgbClr val="000000"/>
                          </a:solidFill>
                          <a:effectLst/>
                          <a:latin typeface="Calibri" panose="020F0502020204030204" pitchFamily="34" charset="0"/>
                        </a:rPr>
                        <a:t>Single Solution Extraction Method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4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2818982384"/>
                  </a:ext>
                </a:extLst>
              </a:tr>
              <a:tr h="345892">
                <a:tc>
                  <a:txBody>
                    <a:bodyPr/>
                    <a:lstStyle/>
                    <a:p>
                      <a:pPr algn="ctr" fontAlgn="b"/>
                      <a:r>
                        <a:rPr lang="en-IN" sz="1400" b="1" u="none" strike="noStrike" dirty="0">
                          <a:solidFill>
                            <a:srgbClr val="000000"/>
                          </a:solidFill>
                          <a:effectLst/>
                        </a:rPr>
                        <a:t>Consensus</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0.456564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0.179032</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0.24228</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0.461272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0.172836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0.231789</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0.488003</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0.207657</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0.24613</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0.462249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0.17939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0.221719</a:t>
                      </a:r>
                    </a:p>
                  </a:txBody>
                  <a:tcPr marL="7620" marR="7620" marT="7620" marB="0" anchor="ctr"/>
                </a:tc>
                <a:extLst>
                  <a:ext uri="{0D108BD9-81ED-4DB2-BD59-A6C34878D82A}">
                    <a16:rowId xmlns:a16="http://schemas.microsoft.com/office/drawing/2014/main" val="4205001560"/>
                  </a:ext>
                </a:extLst>
              </a:tr>
              <a:tr h="447214">
                <a:tc>
                  <a:txBody>
                    <a:bodyPr/>
                    <a:lstStyle/>
                    <a:p>
                      <a:pPr algn="ctr" fontAlgn="b"/>
                      <a:r>
                        <a:rPr lang="en-IN" sz="1400" b="1" u="none" strike="noStrike" dirty="0">
                          <a:solidFill>
                            <a:srgbClr val="000000"/>
                          </a:solidFill>
                          <a:effectLst/>
                        </a:rPr>
                        <a:t>Largest Hypervolume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0.455179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0.163846</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0.221929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0.44691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0.146533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0.209237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0.433383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0.131932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0.201392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0.454155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0.160589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0.208676</a:t>
                      </a:r>
                    </a:p>
                  </a:txBody>
                  <a:tcPr marL="7620" marR="7620" marT="7620" marB="0" anchor="ctr"/>
                </a:tc>
                <a:extLst>
                  <a:ext uri="{0D108BD9-81ED-4DB2-BD59-A6C34878D82A}">
                    <a16:rowId xmlns:a16="http://schemas.microsoft.com/office/drawing/2014/main" val="1241945355"/>
                  </a:ext>
                </a:extLst>
              </a:tr>
              <a:tr h="345892">
                <a:tc>
                  <a:txBody>
                    <a:bodyPr/>
                    <a:lstStyle/>
                    <a:p>
                      <a:pPr algn="ctr" fontAlgn="b"/>
                      <a:r>
                        <a:rPr lang="en-IN" sz="1400" b="1" u="none" strike="noStrike">
                          <a:solidFill>
                            <a:srgbClr val="000000"/>
                          </a:solidFill>
                          <a:effectLst/>
                        </a:rPr>
                        <a:t>Topmost Coverage</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0.458444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0.183214</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0.24029</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0.455767</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0.173598</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0.227677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0.459804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0.178171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0.230284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0.459374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0.184019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0.234319</a:t>
                      </a:r>
                    </a:p>
                  </a:txBody>
                  <a:tcPr marL="7620" marR="7620" marT="7620" marB="0" anchor="ctr"/>
                </a:tc>
                <a:extLst>
                  <a:ext uri="{0D108BD9-81ED-4DB2-BD59-A6C34878D82A}">
                    <a16:rowId xmlns:a16="http://schemas.microsoft.com/office/drawing/2014/main" val="3447958284"/>
                  </a:ext>
                </a:extLst>
              </a:tr>
              <a:tr h="666898">
                <a:tc>
                  <a:txBody>
                    <a:bodyPr/>
                    <a:lstStyle/>
                    <a:p>
                      <a:pPr algn="ctr" fontAlgn="b"/>
                      <a:r>
                        <a:rPr lang="en-IN" sz="1400" b="1" u="none" strike="noStrike" dirty="0">
                          <a:solidFill>
                            <a:srgbClr val="000000"/>
                          </a:solidFill>
                          <a:effectLst/>
                        </a:rPr>
                        <a:t>Topmost Redundancy Reduction</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0.423967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0.128389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0.199834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0.42323</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0.110758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0.189627</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0.425854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0.121665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0.195965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0.435521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0.140511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0.209492</a:t>
                      </a:r>
                    </a:p>
                  </a:txBody>
                  <a:tcPr marL="7620" marR="7620" marT="7620" marB="0" anchor="ctr"/>
                </a:tc>
                <a:extLst>
                  <a:ext uri="{0D108BD9-81ED-4DB2-BD59-A6C34878D82A}">
                    <a16:rowId xmlns:a16="http://schemas.microsoft.com/office/drawing/2014/main" val="2529213972"/>
                  </a:ext>
                </a:extLst>
              </a:tr>
              <a:tr h="345892">
                <a:tc>
                  <a:txBody>
                    <a:bodyPr/>
                    <a:lstStyle/>
                    <a:p>
                      <a:pPr algn="ctr" fontAlgn="b"/>
                      <a:r>
                        <a:rPr lang="en-US" sz="1400" b="1" u="none" strike="noStrike" dirty="0">
                          <a:solidFill>
                            <a:srgbClr val="000000"/>
                          </a:solidFill>
                          <a:effectLst/>
                        </a:rPr>
                        <a:t>Ideal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0.450201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0.16045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0.217946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0.447788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0.147693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0.211911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0.467883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0.172147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0.22317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0.46495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0.174729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0.224421</a:t>
                      </a:r>
                    </a:p>
                  </a:txBody>
                  <a:tcPr marL="7620" marR="7620" marT="7620" marB="0" anchor="ctr"/>
                </a:tc>
                <a:extLst>
                  <a:ext uri="{0D108BD9-81ED-4DB2-BD59-A6C34878D82A}">
                    <a16:rowId xmlns:a16="http://schemas.microsoft.com/office/drawing/2014/main" val="4059900187"/>
                  </a:ext>
                </a:extLst>
              </a:tr>
              <a:tr h="345892">
                <a:tc>
                  <a:txBody>
                    <a:bodyPr/>
                    <a:lstStyle/>
                    <a:p>
                      <a:pPr algn="ctr" fontAlgn="b"/>
                      <a:r>
                        <a:rPr lang="en-US" sz="1400" b="1" u="none" strike="noStrike" dirty="0">
                          <a:solidFill>
                            <a:srgbClr val="000000"/>
                          </a:solidFill>
                          <a:effectLst/>
                        </a:rPr>
                        <a:t>Ideal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0.447103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0.153131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0.210197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0.433143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0.131261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0.200671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0.450335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0.151914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0.217248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0.46389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0.174318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0.2201</a:t>
                      </a:r>
                    </a:p>
                  </a:txBody>
                  <a:tcPr marL="7620" marR="7620" marT="7620" marB="0" anchor="ctr"/>
                </a:tc>
                <a:extLst>
                  <a:ext uri="{0D108BD9-81ED-4DB2-BD59-A6C34878D82A}">
                    <a16:rowId xmlns:a16="http://schemas.microsoft.com/office/drawing/2014/main" val="1906593522"/>
                  </a:ext>
                </a:extLst>
              </a:tr>
              <a:tr h="345892">
                <a:tc>
                  <a:txBody>
                    <a:bodyPr/>
                    <a:lstStyle/>
                    <a:p>
                      <a:pPr algn="ctr" fontAlgn="b"/>
                      <a:r>
                        <a:rPr lang="en-US" sz="1400" b="1" u="none" strike="noStrike" dirty="0">
                          <a:solidFill>
                            <a:srgbClr val="000000"/>
                          </a:solidFill>
                          <a:effectLst/>
                        </a:rPr>
                        <a:t>Ideal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0.456275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0.165886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0.228742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0.455947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0.159248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0.225121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0.475961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0.179695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0.230374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0.458064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0.162217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0.217375</a:t>
                      </a:r>
                    </a:p>
                  </a:txBody>
                  <a:tcPr marL="7620" marR="7620" marT="7620" marB="0" anchor="ctr"/>
                </a:tc>
                <a:extLst>
                  <a:ext uri="{0D108BD9-81ED-4DB2-BD59-A6C34878D82A}">
                    <a16:rowId xmlns:a16="http://schemas.microsoft.com/office/drawing/2014/main" val="4192313639"/>
                  </a:ext>
                </a:extLst>
              </a:tr>
              <a:tr h="345892">
                <a:tc>
                  <a:txBody>
                    <a:bodyPr/>
                    <a:lstStyle/>
                    <a:p>
                      <a:pPr algn="ctr" fontAlgn="b"/>
                      <a:r>
                        <a:rPr lang="en-US" sz="1400" b="1" u="none" strike="noStrike" dirty="0">
                          <a:solidFill>
                            <a:srgbClr val="000000"/>
                          </a:solidFill>
                          <a:effectLst/>
                        </a:rPr>
                        <a:t>Ideal  </a:t>
                      </a:r>
                      <a:r>
                        <a:rPr lang="en-US" sz="1400" b="1" u="none" strike="noStrike" dirty="0" err="1">
                          <a:solidFill>
                            <a:srgbClr val="000000"/>
                          </a:solidFill>
                          <a:effectLst/>
                        </a:rPr>
                        <a:t>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0.457602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0.180554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0.235365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0.452946</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0.160138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0.220601</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0.457092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0.158584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0.211604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0.469698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0.183519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0.231863</a:t>
                      </a:r>
                    </a:p>
                  </a:txBody>
                  <a:tcPr marL="7620" marR="7620" marT="7620" marB="0" anchor="ctr"/>
                </a:tc>
                <a:extLst>
                  <a:ext uri="{0D108BD9-81ED-4DB2-BD59-A6C34878D82A}">
                    <a16:rowId xmlns:a16="http://schemas.microsoft.com/office/drawing/2014/main" val="541697491"/>
                  </a:ext>
                </a:extLst>
              </a:tr>
              <a:tr h="345892">
                <a:tc>
                  <a:txBody>
                    <a:bodyPr/>
                    <a:lstStyle/>
                    <a:p>
                      <a:pPr algn="ctr" fontAlgn="b"/>
                      <a:r>
                        <a:rPr lang="en-US" sz="1400" b="1" u="none" strike="noStrike" dirty="0">
                          <a:solidFill>
                            <a:srgbClr val="000000"/>
                          </a:solidFill>
                          <a:effectLst/>
                        </a:rPr>
                        <a:t>All Chebyshev</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0.45682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0.168102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0.229081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0.456618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0.157103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0.227654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0.468927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0.17297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0.225292</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0.466811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0.182602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0.229629</a:t>
                      </a:r>
                    </a:p>
                  </a:txBody>
                  <a:tcPr marL="7620" marR="7620" marT="7620" marB="0" anchor="ctr"/>
                </a:tc>
                <a:extLst>
                  <a:ext uri="{0D108BD9-81ED-4DB2-BD59-A6C34878D82A}">
                    <a16:rowId xmlns:a16="http://schemas.microsoft.com/office/drawing/2014/main" val="3475127574"/>
                  </a:ext>
                </a:extLst>
              </a:tr>
              <a:tr h="345892">
                <a:tc>
                  <a:txBody>
                    <a:bodyPr/>
                    <a:lstStyle/>
                    <a:p>
                      <a:pPr algn="ctr" fontAlgn="b"/>
                      <a:r>
                        <a:rPr lang="en-US" sz="1400" b="1" u="none" strike="noStrike">
                          <a:solidFill>
                            <a:srgbClr val="000000"/>
                          </a:solidFill>
                          <a:effectLst/>
                        </a:rPr>
                        <a:t>All  Manhattan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0.457582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0.169622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0.226216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0.458996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0.162972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0.230868</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0.467964</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0.171004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0.223779</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0.471193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0.186826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0.23071</a:t>
                      </a:r>
                    </a:p>
                  </a:txBody>
                  <a:tcPr marL="7620" marR="7620" marT="7620" marB="0" anchor="ctr"/>
                </a:tc>
                <a:extLst>
                  <a:ext uri="{0D108BD9-81ED-4DB2-BD59-A6C34878D82A}">
                    <a16:rowId xmlns:a16="http://schemas.microsoft.com/office/drawing/2014/main" val="3399848523"/>
                  </a:ext>
                </a:extLst>
              </a:tr>
              <a:tr h="345892">
                <a:tc>
                  <a:txBody>
                    <a:bodyPr/>
                    <a:lstStyle/>
                    <a:p>
                      <a:pPr algn="ctr" fontAlgn="b"/>
                      <a:r>
                        <a:rPr lang="en-US" sz="1400" b="1" u="none" strike="noStrike">
                          <a:solidFill>
                            <a:srgbClr val="000000"/>
                          </a:solidFill>
                          <a:effectLst/>
                        </a:rPr>
                        <a:t>All  Mahalanobis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0.462706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0.178862</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0.232693</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0.462051</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0.170484</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0.233751</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0.46934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0.169296</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0.227714</a:t>
                      </a: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0.476038</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a:solidFill>
                            <a:srgbClr val="000000"/>
                          </a:solidFill>
                          <a:effectLst/>
                          <a:latin typeface="Calibri" panose="020F0502020204030204" pitchFamily="34" charset="0"/>
                        </a:rPr>
                        <a:t>0.194277</a:t>
                      </a:r>
                      <a:endParaRPr lang="en-IN" sz="1400" b="0" i="0" u="sng"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sng" strike="noStrike" dirty="0">
                          <a:solidFill>
                            <a:srgbClr val="000000"/>
                          </a:solidFill>
                          <a:effectLst/>
                          <a:latin typeface="Calibri" panose="020F0502020204030204" pitchFamily="34" charset="0"/>
                        </a:rPr>
                        <a:t>0.234492</a:t>
                      </a:r>
                    </a:p>
                  </a:txBody>
                  <a:tcPr marL="7620" marR="7620" marT="7620" marB="0" anchor="ctr"/>
                </a:tc>
                <a:extLst>
                  <a:ext uri="{0D108BD9-81ED-4DB2-BD59-A6C34878D82A}">
                    <a16:rowId xmlns:a16="http://schemas.microsoft.com/office/drawing/2014/main" val="4181386439"/>
                  </a:ext>
                </a:extLst>
              </a:tr>
              <a:tr h="345892">
                <a:tc>
                  <a:txBody>
                    <a:bodyPr/>
                    <a:lstStyle/>
                    <a:p>
                      <a:pPr algn="ctr" fontAlgn="b"/>
                      <a:r>
                        <a:rPr lang="en-US" sz="1400" b="1" u="none" strike="noStrike">
                          <a:solidFill>
                            <a:srgbClr val="000000"/>
                          </a:solidFill>
                          <a:effectLst/>
                        </a:rPr>
                        <a:t>All  Euclidean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0.458757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0.169185</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0.231581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0.457684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0.160296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0.228498</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0.467513</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0.167787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0.223637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0.474507</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0.190195</a:t>
                      </a: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0.231441</a:t>
                      </a:r>
                    </a:p>
                  </a:txBody>
                  <a:tcPr marL="7620" marR="7620" marT="7620" marB="0" anchor="ctr"/>
                </a:tc>
                <a:extLst>
                  <a:ext uri="{0D108BD9-81ED-4DB2-BD59-A6C34878D82A}">
                    <a16:rowId xmlns:a16="http://schemas.microsoft.com/office/drawing/2014/main" val="1108013259"/>
                  </a:ext>
                </a:extLst>
              </a:tr>
              <a:tr h="345892">
                <a:tc>
                  <a:txBody>
                    <a:bodyPr/>
                    <a:lstStyle/>
                    <a:p>
                      <a:pPr algn="ctr" fontAlgn="b"/>
                      <a:r>
                        <a:rPr lang="en-US" sz="1400" b="1" u="none" strike="noStrike" dirty="0">
                          <a:solidFill>
                            <a:srgbClr val="000000"/>
                          </a:solidFill>
                          <a:effectLst/>
                        </a:rPr>
                        <a:t>All  </a:t>
                      </a:r>
                      <a:r>
                        <a:rPr lang="en-US" sz="1400" b="1" u="none" strike="noStrike" dirty="0" err="1">
                          <a:solidFill>
                            <a:srgbClr val="000000"/>
                          </a:solidFill>
                          <a:effectLst/>
                        </a:rPr>
                        <a:t>Levenshtein</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0.452001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0.160997</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0.223304</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0.456291</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0.159638</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0.220572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0.476481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0.185901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0.231284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0.454776</a:t>
                      </a:r>
                    </a:p>
                  </a:txBody>
                  <a:tcPr marL="7620" marR="7620" marT="7620" marB="0" anchor="ctr"/>
                </a:tc>
                <a:tc>
                  <a:txBody>
                    <a:bodyPr/>
                    <a:lstStyle/>
                    <a:p>
                      <a:pPr algn="ctr" fontAlgn="b"/>
                      <a:r>
                        <a:rPr lang="en-IN" sz="1400" b="0" i="0" u="none" strike="noStrike">
                          <a:solidFill>
                            <a:srgbClr val="000000"/>
                          </a:solidFill>
                          <a:effectLst/>
                          <a:latin typeface="Calibri" panose="020F0502020204030204" pitchFamily="34" charset="0"/>
                        </a:rPr>
                        <a:t>0.16342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Calibri" panose="020F0502020204030204" pitchFamily="34" charset="0"/>
                        </a:rPr>
                        <a:t>0.217417</a:t>
                      </a:r>
                    </a:p>
                  </a:txBody>
                  <a:tcPr marL="7620" marR="7620" marT="7620" marB="0" anchor="ctr"/>
                </a:tc>
                <a:extLst>
                  <a:ext uri="{0D108BD9-81ED-4DB2-BD59-A6C34878D82A}">
                    <a16:rowId xmlns:a16="http://schemas.microsoft.com/office/drawing/2014/main" val="1538421366"/>
                  </a:ext>
                </a:extLst>
              </a:tr>
            </a:tbl>
          </a:graphicData>
        </a:graphic>
      </p:graphicFrame>
      <p:sp>
        <p:nvSpPr>
          <p:cNvPr id="3" name="Title 8">
            <a:extLst>
              <a:ext uri="{FF2B5EF4-FFF2-40B4-BE49-F238E27FC236}">
                <a16:creationId xmlns:a16="http://schemas.microsoft.com/office/drawing/2014/main" id="{32D02EB9-CD0E-932C-6442-18AE23D25FC1}"/>
              </a:ext>
            </a:extLst>
          </p:cNvPr>
          <p:cNvSpPr>
            <a:spLocks noGrp="1"/>
          </p:cNvSpPr>
          <p:nvPr>
            <p:ph type="title"/>
          </p:nvPr>
        </p:nvSpPr>
        <p:spPr>
          <a:xfrm>
            <a:off x="-134679" y="-131061"/>
            <a:ext cx="12192000" cy="974577"/>
          </a:xfrm>
        </p:spPr>
        <p:txBody>
          <a:bodyPr>
            <a:normAutofit/>
          </a:bodyPr>
          <a:lstStyle/>
          <a:p>
            <a:pPr algn="ctr"/>
            <a:r>
              <a:rPr lang="en-US" sz="3000" dirty="0">
                <a:solidFill>
                  <a:srgbClr val="FF0000"/>
                </a:solidFill>
              </a:rPr>
              <a:t>Exp5 : Different Topic modelling </a:t>
            </a:r>
            <a:r>
              <a:rPr lang="en-IN" sz="3000" dirty="0">
                <a:solidFill>
                  <a:srgbClr val="FF0000"/>
                </a:solidFill>
              </a:rPr>
              <a:t>Versions</a:t>
            </a:r>
          </a:p>
        </p:txBody>
      </p:sp>
    </p:spTree>
    <p:extLst>
      <p:ext uri="{BB962C8B-B14F-4D97-AF65-F5344CB8AC3E}">
        <p14:creationId xmlns:p14="http://schemas.microsoft.com/office/powerpoint/2010/main" val="3886650833"/>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734D81-E30A-9D27-02D8-FEE2EAB1343B}"/>
              </a:ext>
            </a:extLst>
          </p:cNvPr>
          <p:cNvSpPr>
            <a:spLocks noGrp="1"/>
          </p:cNvSpPr>
          <p:nvPr>
            <p:ph type="title"/>
          </p:nvPr>
        </p:nvSpPr>
        <p:spPr/>
        <p:txBody>
          <a:bodyPr/>
          <a:lstStyle/>
          <a:p>
            <a:pPr algn="ctr"/>
            <a:r>
              <a:rPr lang="en-US" dirty="0"/>
              <a:t>Inference</a:t>
            </a:r>
            <a:endParaRPr lang="en-IN" dirty="0"/>
          </a:p>
        </p:txBody>
      </p:sp>
      <p:sp>
        <p:nvSpPr>
          <p:cNvPr id="7" name="Content Placeholder 6">
            <a:extLst>
              <a:ext uri="{FF2B5EF4-FFF2-40B4-BE49-F238E27FC236}">
                <a16:creationId xmlns:a16="http://schemas.microsoft.com/office/drawing/2014/main" id="{8573400B-6AB2-BC7E-7404-2317F3A4B2AE}"/>
              </a:ext>
            </a:extLst>
          </p:cNvPr>
          <p:cNvSpPr>
            <a:spLocks noGrp="1"/>
          </p:cNvSpPr>
          <p:nvPr>
            <p:ph idx="1"/>
          </p:nvPr>
        </p:nvSpPr>
        <p:spPr/>
        <p:txBody>
          <a:bodyPr/>
          <a:lstStyle/>
          <a:p>
            <a:r>
              <a:rPr lang="en-US" dirty="0"/>
              <a:t>We find that overall, “consensus” single solution extraction method from pareto front is the best method as it reflects at a higher ROUGE score in comparison to other methods.</a:t>
            </a:r>
            <a:endParaRPr lang="en-IN" dirty="0"/>
          </a:p>
        </p:txBody>
      </p:sp>
    </p:spTree>
    <p:extLst>
      <p:ext uri="{BB962C8B-B14F-4D97-AF65-F5344CB8AC3E}">
        <p14:creationId xmlns:p14="http://schemas.microsoft.com/office/powerpoint/2010/main" val="2828026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4019-71B6-9A69-9533-6098187F4B28}"/>
              </a:ext>
            </a:extLst>
          </p:cNvPr>
          <p:cNvSpPr>
            <a:spLocks noGrp="1"/>
          </p:cNvSpPr>
          <p:nvPr>
            <p:ph type="title"/>
          </p:nvPr>
        </p:nvSpPr>
        <p:spPr/>
        <p:txBody>
          <a:bodyPr/>
          <a:lstStyle/>
          <a:p>
            <a:pPr algn="ctr"/>
            <a:r>
              <a:rPr lang="en-IN" dirty="0"/>
              <a:t>Algorithmic Experiments and Comparison</a:t>
            </a:r>
          </a:p>
        </p:txBody>
      </p:sp>
      <p:sp>
        <p:nvSpPr>
          <p:cNvPr id="3" name="Content Placeholder 2">
            <a:extLst>
              <a:ext uri="{FF2B5EF4-FFF2-40B4-BE49-F238E27FC236}">
                <a16:creationId xmlns:a16="http://schemas.microsoft.com/office/drawing/2014/main" id="{ED8ED12E-55EB-E06A-2710-07A89902742E}"/>
              </a:ext>
            </a:extLst>
          </p:cNvPr>
          <p:cNvSpPr>
            <a:spLocks noGrp="1"/>
          </p:cNvSpPr>
          <p:nvPr>
            <p:ph idx="1"/>
          </p:nvPr>
        </p:nvSpPr>
        <p:spPr/>
        <p:txBody>
          <a:bodyPr/>
          <a:lstStyle/>
          <a:p>
            <a:r>
              <a:rPr lang="en-IN" dirty="0"/>
              <a:t>We have decided from the previous slides, that</a:t>
            </a:r>
            <a:r>
              <a:rPr lang="en-IN" b="1" dirty="0"/>
              <a:t> </a:t>
            </a:r>
            <a:r>
              <a:rPr lang="en-IN" b="1" u="sng" dirty="0"/>
              <a:t>“consensus” </a:t>
            </a:r>
            <a:r>
              <a:rPr lang="en-IN" dirty="0"/>
              <a:t> method of extraction is the best</a:t>
            </a:r>
          </a:p>
          <a:p>
            <a:r>
              <a:rPr lang="en-IN" dirty="0"/>
              <a:t>Hence, we shall use this in any of the further upcoming experiments</a:t>
            </a:r>
          </a:p>
          <a:p>
            <a:r>
              <a:rPr lang="en-IN" dirty="0"/>
              <a:t>Now, we have a total of 9 algorithms spread across 5 experiments</a:t>
            </a:r>
          </a:p>
          <a:p>
            <a:r>
              <a:rPr lang="en-IN" dirty="0"/>
              <a:t>These algorithms are listed and summarized in the next slide</a:t>
            </a:r>
          </a:p>
          <a:p>
            <a:r>
              <a:rPr lang="en-IN" dirty="0"/>
              <a:t>The ROUGE scores obtained w.r.t </a:t>
            </a:r>
            <a:r>
              <a:rPr lang="en-IN" b="1" u="sng" dirty="0"/>
              <a:t>each document </a:t>
            </a:r>
            <a:r>
              <a:rPr lang="en-IN" dirty="0"/>
              <a:t> in the dataset is reported</a:t>
            </a:r>
          </a:p>
          <a:p>
            <a:endParaRPr lang="en-IN" dirty="0"/>
          </a:p>
          <a:p>
            <a:endParaRPr lang="en-IN" dirty="0"/>
          </a:p>
        </p:txBody>
      </p:sp>
    </p:spTree>
    <p:extLst>
      <p:ext uri="{BB962C8B-B14F-4D97-AF65-F5344CB8AC3E}">
        <p14:creationId xmlns:p14="http://schemas.microsoft.com/office/powerpoint/2010/main" val="2850915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9275-FD06-7FA6-5235-BD80FBCDAAF6}"/>
              </a:ext>
            </a:extLst>
          </p:cNvPr>
          <p:cNvSpPr>
            <a:spLocks noGrp="1"/>
          </p:cNvSpPr>
          <p:nvPr>
            <p:ph type="title"/>
          </p:nvPr>
        </p:nvSpPr>
        <p:spPr/>
        <p:txBody>
          <a:bodyPr/>
          <a:lstStyle/>
          <a:p>
            <a:pPr algn="ctr"/>
            <a:r>
              <a:rPr lang="en-IN" dirty="0"/>
              <a:t>Algorithms</a:t>
            </a:r>
          </a:p>
        </p:txBody>
      </p:sp>
      <p:graphicFrame>
        <p:nvGraphicFramePr>
          <p:cNvPr id="4" name="Content Placeholder 3">
            <a:extLst>
              <a:ext uri="{FF2B5EF4-FFF2-40B4-BE49-F238E27FC236}">
                <a16:creationId xmlns:a16="http://schemas.microsoft.com/office/drawing/2014/main" id="{B86F1736-75C7-2717-09DD-B6A0F2169BC2}"/>
              </a:ext>
            </a:extLst>
          </p:cNvPr>
          <p:cNvGraphicFramePr>
            <a:graphicFrameLocks noGrp="1"/>
          </p:cNvGraphicFramePr>
          <p:nvPr>
            <p:ph idx="1"/>
            <p:extLst>
              <p:ext uri="{D42A27DB-BD31-4B8C-83A1-F6EECF244321}">
                <p14:modId xmlns:p14="http://schemas.microsoft.com/office/powerpoint/2010/main" val="2544147078"/>
              </p:ext>
            </p:extLst>
          </p:nvPr>
        </p:nvGraphicFramePr>
        <p:xfrm>
          <a:off x="838200" y="1414807"/>
          <a:ext cx="10515599" cy="4993005"/>
        </p:xfrm>
        <a:graphic>
          <a:graphicData uri="http://schemas.openxmlformats.org/drawingml/2006/table">
            <a:tbl>
              <a:tblPr firstRow="1" bandRow="1">
                <a:tableStyleId>{00A15C55-8517-42AA-B614-E9B94910E393}</a:tableStyleId>
              </a:tblPr>
              <a:tblGrid>
                <a:gridCol w="1149626">
                  <a:extLst>
                    <a:ext uri="{9D8B030D-6E8A-4147-A177-3AD203B41FA5}">
                      <a16:colId xmlns:a16="http://schemas.microsoft.com/office/drawing/2014/main" val="174310888"/>
                    </a:ext>
                  </a:extLst>
                </a:gridCol>
                <a:gridCol w="2299254">
                  <a:extLst>
                    <a:ext uri="{9D8B030D-6E8A-4147-A177-3AD203B41FA5}">
                      <a16:colId xmlns:a16="http://schemas.microsoft.com/office/drawing/2014/main" val="192718508"/>
                    </a:ext>
                  </a:extLst>
                </a:gridCol>
                <a:gridCol w="7066719">
                  <a:extLst>
                    <a:ext uri="{9D8B030D-6E8A-4147-A177-3AD203B41FA5}">
                      <a16:colId xmlns:a16="http://schemas.microsoft.com/office/drawing/2014/main" val="1710694035"/>
                    </a:ext>
                  </a:extLst>
                </a:gridCol>
              </a:tblGrid>
              <a:tr h="466725">
                <a:tc>
                  <a:txBody>
                    <a:bodyPr/>
                    <a:lstStyle/>
                    <a:p>
                      <a:pPr algn="ctr"/>
                      <a:endParaRPr lang="en-IN" dirty="0"/>
                    </a:p>
                  </a:txBody>
                  <a:tcPr/>
                </a:tc>
                <a:tc>
                  <a:txBody>
                    <a:bodyPr/>
                    <a:lstStyle/>
                    <a:p>
                      <a:pPr algn="ctr"/>
                      <a:r>
                        <a:rPr lang="en-IN" dirty="0"/>
                        <a:t>Algorithm Name</a:t>
                      </a:r>
                    </a:p>
                  </a:txBody>
                  <a:tcPr/>
                </a:tc>
                <a:tc>
                  <a:txBody>
                    <a:bodyPr/>
                    <a:lstStyle/>
                    <a:p>
                      <a:pPr algn="ctr"/>
                      <a:r>
                        <a:rPr lang="en-IN" dirty="0"/>
                        <a:t>Salient Features</a:t>
                      </a:r>
                    </a:p>
                  </a:txBody>
                  <a:tcPr/>
                </a:tc>
                <a:extLst>
                  <a:ext uri="{0D108BD9-81ED-4DB2-BD59-A6C34878D82A}">
                    <a16:rowId xmlns:a16="http://schemas.microsoft.com/office/drawing/2014/main" val="1675155252"/>
                  </a:ext>
                </a:extLst>
              </a:tr>
              <a:tr h="466725">
                <a:tc>
                  <a:txBody>
                    <a:bodyPr/>
                    <a:lstStyle/>
                    <a:p>
                      <a:pPr algn="ctr"/>
                      <a:r>
                        <a:rPr lang="en-IN" dirty="0"/>
                        <a:t>1</a:t>
                      </a:r>
                    </a:p>
                  </a:txBody>
                  <a:tcPr anchor="ctr"/>
                </a:tc>
                <a:tc>
                  <a:txBody>
                    <a:bodyPr/>
                    <a:lstStyle/>
                    <a:p>
                      <a:pPr algn="ctr" fontAlgn="b"/>
                      <a:r>
                        <a:rPr lang="en-IN" sz="1600" b="1" u="none" strike="noStrike" dirty="0">
                          <a:solidFill>
                            <a:srgbClr val="000000"/>
                          </a:solidFill>
                          <a:effectLst/>
                        </a:rPr>
                        <a:t>V1-Topic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Coverage and Redundancy Reduction are both in topic space</a:t>
                      </a:r>
                    </a:p>
                  </a:txBody>
                  <a:tcPr anchor="ctr"/>
                </a:tc>
                <a:extLst>
                  <a:ext uri="{0D108BD9-81ED-4DB2-BD59-A6C34878D82A}">
                    <a16:rowId xmlns:a16="http://schemas.microsoft.com/office/drawing/2014/main" val="206733000"/>
                  </a:ext>
                </a:extLst>
              </a:tr>
              <a:tr h="466725">
                <a:tc>
                  <a:txBody>
                    <a:bodyPr/>
                    <a:lstStyle/>
                    <a:p>
                      <a:pPr algn="ctr"/>
                      <a:r>
                        <a:rPr lang="en-IN" dirty="0"/>
                        <a:t>2</a:t>
                      </a:r>
                    </a:p>
                  </a:txBody>
                  <a:tcPr anchor="ctr"/>
                </a:tc>
                <a:tc>
                  <a:txBody>
                    <a:bodyPr/>
                    <a:lstStyle/>
                    <a:p>
                      <a:pPr algn="ctr" fontAlgn="b"/>
                      <a:r>
                        <a:rPr lang="en-IN" sz="1600" b="1" u="none" strike="noStrike" dirty="0">
                          <a:solidFill>
                            <a:srgbClr val="000000"/>
                          </a:solidFill>
                          <a:effectLst/>
                        </a:rPr>
                        <a:t>V2-Topic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Coverage in topic space, Redundancy Reduction in term space</a:t>
                      </a:r>
                    </a:p>
                  </a:txBody>
                  <a:tcPr anchor="ctr"/>
                </a:tc>
                <a:extLst>
                  <a:ext uri="{0D108BD9-81ED-4DB2-BD59-A6C34878D82A}">
                    <a16:rowId xmlns:a16="http://schemas.microsoft.com/office/drawing/2014/main" val="1979172733"/>
                  </a:ext>
                </a:extLst>
              </a:tr>
              <a:tr h="466725">
                <a:tc>
                  <a:txBody>
                    <a:bodyPr/>
                    <a:lstStyle/>
                    <a:p>
                      <a:pPr algn="ctr"/>
                      <a:r>
                        <a:rPr lang="en-IN" dirty="0"/>
                        <a:t>3</a:t>
                      </a:r>
                    </a:p>
                  </a:txBody>
                  <a:tcPr anchor="ctr"/>
                </a:tc>
                <a:tc>
                  <a:txBody>
                    <a:bodyPr/>
                    <a:lstStyle/>
                    <a:p>
                      <a:pPr algn="ctr" fontAlgn="b"/>
                      <a:r>
                        <a:rPr lang="en-IN" sz="1600" b="1" u="none" strike="noStrike" dirty="0">
                          <a:solidFill>
                            <a:srgbClr val="000000"/>
                          </a:solidFill>
                          <a:effectLst/>
                        </a:rPr>
                        <a:t>V3-Topic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Coverage and Redundancy Reduction in term space</a:t>
                      </a:r>
                    </a:p>
                    <a:p>
                      <a:pPr algn="ctr"/>
                      <a:r>
                        <a:rPr lang="en-IN" sz="1400" u="sng" dirty="0"/>
                        <a:t>Note that in future slides V3-Topic = TFISF = v1Mutation = MOABC</a:t>
                      </a:r>
                    </a:p>
                    <a:p>
                      <a:pPr algn="ctr"/>
                      <a:r>
                        <a:rPr lang="en-IN" sz="1400" u="sng" dirty="0"/>
                        <a:t>They all refer to the same algorithm</a:t>
                      </a:r>
                      <a:endParaRPr lang="en-IN" sz="1400" i="1" u="sng" dirty="0"/>
                    </a:p>
                  </a:txBody>
                  <a:tcPr anchor="ctr"/>
                </a:tc>
                <a:extLst>
                  <a:ext uri="{0D108BD9-81ED-4DB2-BD59-A6C34878D82A}">
                    <a16:rowId xmlns:a16="http://schemas.microsoft.com/office/drawing/2014/main" val="1337432534"/>
                  </a:ext>
                </a:extLst>
              </a:tr>
              <a:tr h="466725">
                <a:tc>
                  <a:txBody>
                    <a:bodyPr/>
                    <a:lstStyle/>
                    <a:p>
                      <a:pPr algn="ctr"/>
                      <a:r>
                        <a:rPr lang="en-IN" dirty="0"/>
                        <a:t>4</a:t>
                      </a:r>
                    </a:p>
                  </a:txBody>
                  <a:tcPr anchor="ctr"/>
                </a:tc>
                <a:tc>
                  <a:txBody>
                    <a:bodyPr/>
                    <a:lstStyle/>
                    <a:p>
                      <a:pPr algn="ctr" fontAlgn="b"/>
                      <a:r>
                        <a:rPr lang="en-IN" sz="1600" b="1" u="none" strike="noStrike" dirty="0">
                          <a:solidFill>
                            <a:srgbClr val="000000"/>
                          </a:solidFill>
                          <a:effectLst/>
                        </a:rPr>
                        <a:t>V4-Topic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Coverage in term space, Redundancy Reduction in topic space</a:t>
                      </a:r>
                    </a:p>
                  </a:txBody>
                  <a:tcPr anchor="ctr"/>
                </a:tc>
                <a:extLst>
                  <a:ext uri="{0D108BD9-81ED-4DB2-BD59-A6C34878D82A}">
                    <a16:rowId xmlns:a16="http://schemas.microsoft.com/office/drawing/2014/main" val="2415971352"/>
                  </a:ext>
                </a:extLst>
              </a:tr>
              <a:tr h="466725">
                <a:tc>
                  <a:txBody>
                    <a:bodyPr/>
                    <a:lstStyle/>
                    <a:p>
                      <a:pPr algn="ctr"/>
                      <a:r>
                        <a:rPr lang="en-IN" dirty="0"/>
                        <a:t>5</a:t>
                      </a:r>
                    </a:p>
                  </a:txBody>
                  <a:tcPr anchor="ctr"/>
                </a:tc>
                <a:tc>
                  <a:txBody>
                    <a:bodyPr/>
                    <a:lstStyle/>
                    <a:p>
                      <a:pPr algn="ctr" fontAlgn="b"/>
                      <a:r>
                        <a:rPr lang="en-IN" sz="1600" b="1" u="none" strike="noStrike" dirty="0">
                          <a:solidFill>
                            <a:srgbClr val="000000"/>
                          </a:solidFill>
                          <a:effectLst/>
                        </a:rPr>
                        <a:t>With-SBERT</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Sentence Embeddings in SBERT Transformer space</a:t>
                      </a:r>
                    </a:p>
                  </a:txBody>
                  <a:tcPr anchor="ctr"/>
                </a:tc>
                <a:extLst>
                  <a:ext uri="{0D108BD9-81ED-4DB2-BD59-A6C34878D82A}">
                    <a16:rowId xmlns:a16="http://schemas.microsoft.com/office/drawing/2014/main" val="3139812102"/>
                  </a:ext>
                </a:extLst>
              </a:tr>
              <a:tr h="466725">
                <a:tc>
                  <a:txBody>
                    <a:bodyPr/>
                    <a:lstStyle/>
                    <a:p>
                      <a:pPr algn="ctr"/>
                      <a:r>
                        <a:rPr lang="en-IN" dirty="0"/>
                        <a:t>6</a:t>
                      </a:r>
                    </a:p>
                  </a:txBody>
                  <a:tcPr anchor="ctr"/>
                </a:tc>
                <a:tc>
                  <a:txBody>
                    <a:bodyPr/>
                    <a:lstStyle/>
                    <a:p>
                      <a:pPr algn="ctr" fontAlgn="b"/>
                      <a:r>
                        <a:rPr lang="en-IN" sz="1600" b="1" u="none" strike="noStrike" dirty="0" err="1">
                          <a:solidFill>
                            <a:srgbClr val="000000"/>
                          </a:solidFill>
                          <a:effectLst/>
                        </a:rPr>
                        <a:t>eDominate</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Using the epsilon domination criteria for replacement</a:t>
                      </a:r>
                    </a:p>
                  </a:txBody>
                  <a:tcPr anchor="ctr"/>
                </a:tc>
                <a:extLst>
                  <a:ext uri="{0D108BD9-81ED-4DB2-BD59-A6C34878D82A}">
                    <a16:rowId xmlns:a16="http://schemas.microsoft.com/office/drawing/2014/main" val="1150907912"/>
                  </a:ext>
                </a:extLst>
              </a:tr>
              <a:tr h="466725">
                <a:tc>
                  <a:txBody>
                    <a:bodyPr/>
                    <a:lstStyle/>
                    <a:p>
                      <a:pPr algn="ctr"/>
                      <a:r>
                        <a:rPr lang="en-IN" dirty="0"/>
                        <a:t>7</a:t>
                      </a:r>
                    </a:p>
                  </a:txBody>
                  <a:tcPr anchor="ctr"/>
                </a:tc>
                <a:tc>
                  <a:txBody>
                    <a:bodyPr/>
                    <a:lstStyle/>
                    <a:p>
                      <a:pPr algn="ctr" fontAlgn="b"/>
                      <a:r>
                        <a:rPr lang="en-IN" sz="1600" b="1" u="none" strike="noStrike" dirty="0">
                          <a:solidFill>
                            <a:srgbClr val="000000"/>
                          </a:solidFill>
                          <a:effectLst/>
                        </a:rPr>
                        <a:t>RCR</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Using the Ranking and Crowding criteria for replacement</a:t>
                      </a:r>
                    </a:p>
                  </a:txBody>
                  <a:tcPr anchor="ctr"/>
                </a:tc>
                <a:extLst>
                  <a:ext uri="{0D108BD9-81ED-4DB2-BD59-A6C34878D82A}">
                    <a16:rowId xmlns:a16="http://schemas.microsoft.com/office/drawing/2014/main" val="2010482625"/>
                  </a:ext>
                </a:extLst>
              </a:tr>
              <a:tr h="466725">
                <a:tc>
                  <a:txBody>
                    <a:bodyPr/>
                    <a:lstStyle/>
                    <a:p>
                      <a:pPr algn="ctr"/>
                      <a:r>
                        <a:rPr lang="en-IN" dirty="0"/>
                        <a:t>8</a:t>
                      </a:r>
                    </a:p>
                  </a:txBody>
                  <a:tcPr anchor="ctr"/>
                </a:tc>
                <a:tc>
                  <a:txBody>
                    <a:bodyPr/>
                    <a:lstStyle/>
                    <a:p>
                      <a:pPr algn="ctr" fontAlgn="b"/>
                      <a:r>
                        <a:rPr lang="en-IN" sz="1600" b="1" u="none" strike="noStrike" dirty="0">
                          <a:solidFill>
                            <a:srgbClr val="000000"/>
                          </a:solidFill>
                          <a:effectLst/>
                        </a:rPr>
                        <a:t>NSGA</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NSGA algorithm implementation</a:t>
                      </a:r>
                    </a:p>
                  </a:txBody>
                  <a:tcPr anchor="ctr"/>
                </a:tc>
                <a:extLst>
                  <a:ext uri="{0D108BD9-81ED-4DB2-BD59-A6C34878D82A}">
                    <a16:rowId xmlns:a16="http://schemas.microsoft.com/office/drawing/2014/main" val="3787447458"/>
                  </a:ext>
                </a:extLst>
              </a:tr>
              <a:tr h="466725">
                <a:tc>
                  <a:txBody>
                    <a:bodyPr/>
                    <a:lstStyle/>
                    <a:p>
                      <a:pPr algn="ctr"/>
                      <a:r>
                        <a:rPr lang="en-IN" dirty="0"/>
                        <a:t>9</a:t>
                      </a:r>
                    </a:p>
                  </a:txBody>
                  <a:tcPr anchor="ctr"/>
                </a:tc>
                <a:tc>
                  <a:txBody>
                    <a:bodyPr/>
                    <a:lstStyle/>
                    <a:p>
                      <a:pPr algn="ctr" fontAlgn="b"/>
                      <a:r>
                        <a:rPr lang="en-IN" sz="1600" b="1" u="none" strike="noStrike" dirty="0">
                          <a:solidFill>
                            <a:srgbClr val="000000"/>
                          </a:solidFill>
                          <a:effectLst/>
                        </a:rPr>
                        <a:t>V2-Mutation</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a:r>
                        <a:rPr lang="en-IN" dirty="0"/>
                        <a:t>Using the NDS archive to mutate better</a:t>
                      </a:r>
                    </a:p>
                  </a:txBody>
                  <a:tcPr anchor="ctr"/>
                </a:tc>
                <a:extLst>
                  <a:ext uri="{0D108BD9-81ED-4DB2-BD59-A6C34878D82A}">
                    <a16:rowId xmlns:a16="http://schemas.microsoft.com/office/drawing/2014/main" val="2180148646"/>
                  </a:ext>
                </a:extLst>
              </a:tr>
            </a:tbl>
          </a:graphicData>
        </a:graphic>
      </p:graphicFrame>
    </p:spTree>
    <p:extLst>
      <p:ext uri="{BB962C8B-B14F-4D97-AF65-F5344CB8AC3E}">
        <p14:creationId xmlns:p14="http://schemas.microsoft.com/office/powerpoint/2010/main" val="2997028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609DBEE-D418-E36F-C6B8-57FC7BBDAA51}"/>
              </a:ext>
            </a:extLst>
          </p:cNvPr>
          <p:cNvGraphicFramePr>
            <a:graphicFrameLocks noGrp="1"/>
          </p:cNvGraphicFramePr>
          <p:nvPr>
            <p:extLst>
              <p:ext uri="{D42A27DB-BD31-4B8C-83A1-F6EECF244321}">
                <p14:modId xmlns:p14="http://schemas.microsoft.com/office/powerpoint/2010/main" val="2245832614"/>
              </p:ext>
            </p:extLst>
          </p:nvPr>
        </p:nvGraphicFramePr>
        <p:xfrm>
          <a:off x="2140688" y="891847"/>
          <a:ext cx="8369466" cy="4991506"/>
        </p:xfrm>
        <a:graphic>
          <a:graphicData uri="http://schemas.openxmlformats.org/drawingml/2006/table">
            <a:tbl>
              <a:tblPr firstRow="1" bandRow="1">
                <a:tableStyleId>{00A15C55-8517-42AA-B614-E9B94910E393}</a:tableStyleId>
              </a:tblPr>
              <a:tblGrid>
                <a:gridCol w="1195638">
                  <a:extLst>
                    <a:ext uri="{9D8B030D-6E8A-4147-A177-3AD203B41FA5}">
                      <a16:colId xmlns:a16="http://schemas.microsoft.com/office/drawing/2014/main" val="187851052"/>
                    </a:ext>
                  </a:extLst>
                </a:gridCol>
                <a:gridCol w="1195638">
                  <a:extLst>
                    <a:ext uri="{9D8B030D-6E8A-4147-A177-3AD203B41FA5}">
                      <a16:colId xmlns:a16="http://schemas.microsoft.com/office/drawing/2014/main" val="2839997665"/>
                    </a:ext>
                  </a:extLst>
                </a:gridCol>
                <a:gridCol w="1195638">
                  <a:extLst>
                    <a:ext uri="{9D8B030D-6E8A-4147-A177-3AD203B41FA5}">
                      <a16:colId xmlns:a16="http://schemas.microsoft.com/office/drawing/2014/main" val="854161483"/>
                    </a:ext>
                  </a:extLst>
                </a:gridCol>
                <a:gridCol w="1195638">
                  <a:extLst>
                    <a:ext uri="{9D8B030D-6E8A-4147-A177-3AD203B41FA5}">
                      <a16:colId xmlns:a16="http://schemas.microsoft.com/office/drawing/2014/main" val="1091459784"/>
                    </a:ext>
                  </a:extLst>
                </a:gridCol>
                <a:gridCol w="1195638">
                  <a:extLst>
                    <a:ext uri="{9D8B030D-6E8A-4147-A177-3AD203B41FA5}">
                      <a16:colId xmlns:a16="http://schemas.microsoft.com/office/drawing/2014/main" val="2362503093"/>
                    </a:ext>
                  </a:extLst>
                </a:gridCol>
                <a:gridCol w="1195638">
                  <a:extLst>
                    <a:ext uri="{9D8B030D-6E8A-4147-A177-3AD203B41FA5}">
                      <a16:colId xmlns:a16="http://schemas.microsoft.com/office/drawing/2014/main" val="939882429"/>
                    </a:ext>
                  </a:extLst>
                </a:gridCol>
                <a:gridCol w="1195638">
                  <a:extLst>
                    <a:ext uri="{9D8B030D-6E8A-4147-A177-3AD203B41FA5}">
                      <a16:colId xmlns:a16="http://schemas.microsoft.com/office/drawing/2014/main" val="2547020864"/>
                    </a:ext>
                  </a:extLst>
                </a:gridCol>
              </a:tblGrid>
              <a:tr h="383962">
                <a:tc>
                  <a:txBody>
                    <a:bodyPr/>
                    <a:lstStyle/>
                    <a:p>
                      <a:pPr algn="ctr" fontAlgn="b"/>
                      <a:endParaRPr lang="en-IN" sz="16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v1</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v2</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32202245"/>
                  </a:ext>
                </a:extLst>
              </a:tr>
              <a:tr h="383962">
                <a:tc>
                  <a:txBody>
                    <a:bodyPr/>
                    <a:lstStyle/>
                    <a:p>
                      <a:pPr algn="ctr" fontAlgn="b"/>
                      <a:r>
                        <a:rPr lang="en-IN" sz="1600" b="1" i="0" u="none" strike="noStrike" dirty="0">
                          <a:solidFill>
                            <a:srgbClr val="000000"/>
                          </a:solidFill>
                          <a:effectLst/>
                          <a:latin typeface="Calibri" panose="020F0502020204030204" pitchFamily="34" charset="0"/>
                        </a:rPr>
                        <a:t>Document ID</a:t>
                      </a: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extLst>
                  <a:ext uri="{0D108BD9-81ED-4DB2-BD59-A6C34878D82A}">
                    <a16:rowId xmlns:a16="http://schemas.microsoft.com/office/drawing/2014/main" val="2931517497"/>
                  </a:ext>
                </a:extLst>
              </a:tr>
              <a:tr h="383962">
                <a:tc>
                  <a:txBody>
                    <a:bodyPr/>
                    <a:lstStyle/>
                    <a:p>
                      <a:pPr algn="ctr" fontAlgn="b"/>
                      <a:r>
                        <a:rPr lang="en-IN" sz="1600" b="1" u="none" strike="noStrike" dirty="0">
                          <a:solidFill>
                            <a:srgbClr val="000000"/>
                          </a:solidFill>
                          <a:effectLst/>
                        </a:rPr>
                        <a:t>d061j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0.551657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0.260877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0.272444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0.570783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0.298663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0.285493</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77275331"/>
                  </a:ext>
                </a:extLst>
              </a:tr>
              <a:tr h="383962">
                <a:tc>
                  <a:txBody>
                    <a:bodyPr/>
                    <a:lstStyle/>
                    <a:p>
                      <a:pPr algn="ctr" fontAlgn="b"/>
                      <a:r>
                        <a:rPr lang="en-IN" sz="1600" b="1" u="none" strike="noStrike" dirty="0">
                          <a:solidFill>
                            <a:srgbClr val="000000"/>
                          </a:solidFill>
                          <a:effectLst/>
                        </a:rPr>
                        <a:t>d062j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0.431267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0.152089</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0.199343</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0.408765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0.093617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0.180944</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99624780"/>
                  </a:ext>
                </a:extLst>
              </a:tr>
              <a:tr h="383962">
                <a:tc>
                  <a:txBody>
                    <a:bodyPr/>
                    <a:lstStyle/>
                    <a:p>
                      <a:pPr algn="ctr" fontAlgn="b"/>
                      <a:r>
                        <a:rPr lang="en-IN" sz="1600" b="1" u="none" strike="noStrike" dirty="0">
                          <a:solidFill>
                            <a:srgbClr val="000000"/>
                          </a:solidFill>
                          <a:effectLst/>
                        </a:rPr>
                        <a:t>d063j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0.451138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0.202795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0.216988</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0.454979</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0.21975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0.211262</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95364751"/>
                  </a:ext>
                </a:extLst>
              </a:tr>
              <a:tr h="383962">
                <a:tc>
                  <a:txBody>
                    <a:bodyPr/>
                    <a:lstStyle/>
                    <a:p>
                      <a:pPr algn="ctr" fontAlgn="b"/>
                      <a:r>
                        <a:rPr lang="en-IN" sz="1600" b="1" u="none" strike="noStrike" dirty="0">
                          <a:solidFill>
                            <a:srgbClr val="000000"/>
                          </a:solidFill>
                          <a:effectLst/>
                        </a:rPr>
                        <a:t>d064j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0.425557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0.174111</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0.245297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0.436432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0.170562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0.232912</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93541427"/>
                  </a:ext>
                </a:extLst>
              </a:tr>
              <a:tr h="383962">
                <a:tc>
                  <a:txBody>
                    <a:bodyPr/>
                    <a:lstStyle/>
                    <a:p>
                      <a:pPr algn="ctr" fontAlgn="b"/>
                      <a:r>
                        <a:rPr lang="en-IN" sz="1600" b="1" u="none" strike="noStrike" dirty="0">
                          <a:solidFill>
                            <a:srgbClr val="000000"/>
                          </a:solidFill>
                          <a:effectLst/>
                        </a:rPr>
                        <a:t>d065j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0.519318</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0.309747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0.359557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0.513404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0.299694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0.351334</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40157869"/>
                  </a:ext>
                </a:extLst>
              </a:tr>
              <a:tr h="383962">
                <a:tc>
                  <a:txBody>
                    <a:bodyPr/>
                    <a:lstStyle/>
                    <a:p>
                      <a:pPr algn="ctr" fontAlgn="b"/>
                      <a:r>
                        <a:rPr lang="en-IN" sz="1600" b="1" u="none" strike="noStrike" dirty="0">
                          <a:solidFill>
                            <a:srgbClr val="000000"/>
                          </a:solidFill>
                          <a:effectLst/>
                        </a:rPr>
                        <a:t>d066j</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0.4142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0.071273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0.17564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0.425344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0.070964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0.180189</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0921465"/>
                  </a:ext>
                </a:extLst>
              </a:tr>
              <a:tr h="383962">
                <a:tc>
                  <a:txBody>
                    <a:bodyPr/>
                    <a:lstStyle/>
                    <a:p>
                      <a:pPr algn="ctr" fontAlgn="b"/>
                      <a:r>
                        <a:rPr lang="en-IN" sz="1600" b="1" u="none" strike="noStrike" dirty="0">
                          <a:solidFill>
                            <a:srgbClr val="000000"/>
                          </a:solidFill>
                          <a:effectLst/>
                        </a:rPr>
                        <a:t>d067f</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0.523673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0.232305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0.267432</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0.531485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0.233507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0.253942</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74628965"/>
                  </a:ext>
                </a:extLst>
              </a:tr>
              <a:tr h="383962">
                <a:tc>
                  <a:txBody>
                    <a:bodyPr/>
                    <a:lstStyle/>
                    <a:p>
                      <a:pPr algn="ctr" fontAlgn="b"/>
                      <a:r>
                        <a:rPr lang="en-IN" sz="1600" b="1" u="none" strike="noStrike" dirty="0">
                          <a:solidFill>
                            <a:srgbClr val="000000"/>
                          </a:solidFill>
                          <a:effectLst/>
                        </a:rPr>
                        <a:t>d068f</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0.619635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0.365537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0.309796</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0.605184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0.344679</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0.284687</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62312080"/>
                  </a:ext>
                </a:extLst>
              </a:tr>
              <a:tr h="383962">
                <a:tc>
                  <a:txBody>
                    <a:bodyPr/>
                    <a:lstStyle/>
                    <a:p>
                      <a:pPr algn="ctr" fontAlgn="b"/>
                      <a:r>
                        <a:rPr lang="en-IN" sz="1600" b="1" u="none" strike="noStrike" dirty="0">
                          <a:solidFill>
                            <a:srgbClr val="000000"/>
                          </a:solidFill>
                          <a:effectLst/>
                        </a:rPr>
                        <a:t>d069f</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0.453829</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0.105145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0.186789</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0.447611</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0.102435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0.182829</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31502862"/>
                  </a:ext>
                </a:extLst>
              </a:tr>
              <a:tr h="383962">
                <a:tc>
                  <a:txBody>
                    <a:bodyPr/>
                    <a:lstStyle/>
                    <a:p>
                      <a:pPr algn="ctr" fontAlgn="b"/>
                      <a:r>
                        <a:rPr lang="en-IN" sz="1600" b="1" u="none" strike="noStrike" dirty="0">
                          <a:solidFill>
                            <a:srgbClr val="000000"/>
                          </a:solidFill>
                          <a:effectLst/>
                        </a:rPr>
                        <a:t>d070f</a:t>
                      </a:r>
                      <a:endParaRPr lang="en-IN"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0.489754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0.202696</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0.228016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0.506052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0.233865</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0.261737</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10693060"/>
                  </a:ext>
                </a:extLst>
              </a:tr>
              <a:tr h="383962">
                <a:tc>
                  <a:txBody>
                    <a:bodyPr/>
                    <a:lstStyle/>
                    <a:p>
                      <a:pPr algn="l" fontAlgn="b"/>
                      <a:endParaRPr lang="en-IN" sz="16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IN" sz="1600" b="0" i="0" u="none" strike="noStrike" dirty="0">
                          <a:solidFill>
                            <a:srgbClr val="000000"/>
                          </a:solidFill>
                          <a:effectLst/>
                          <a:latin typeface="Aptos Narrow" panose="020B0004020202020204" pitchFamily="34" charset="0"/>
                        </a:rPr>
                        <a:t>0.488003</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0.207657</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0.24613</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0.490004</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0.206773</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0.242533</a:t>
                      </a:r>
                    </a:p>
                  </a:txBody>
                  <a:tcPr marL="6350" marR="6350" marT="6350" marB="0" anchor="ctr"/>
                </a:tc>
                <a:extLst>
                  <a:ext uri="{0D108BD9-81ED-4DB2-BD59-A6C34878D82A}">
                    <a16:rowId xmlns:a16="http://schemas.microsoft.com/office/drawing/2014/main" val="4042033564"/>
                  </a:ext>
                </a:extLst>
              </a:tr>
            </a:tbl>
          </a:graphicData>
        </a:graphic>
      </p:graphicFrame>
      <p:sp>
        <p:nvSpPr>
          <p:cNvPr id="8" name="Title 8">
            <a:extLst>
              <a:ext uri="{FF2B5EF4-FFF2-40B4-BE49-F238E27FC236}">
                <a16:creationId xmlns:a16="http://schemas.microsoft.com/office/drawing/2014/main" id="{769808AB-3098-B0A1-2FDA-E8714F4A0AEE}"/>
              </a:ext>
            </a:extLst>
          </p:cNvPr>
          <p:cNvSpPr>
            <a:spLocks noGrp="1"/>
          </p:cNvSpPr>
          <p:nvPr>
            <p:ph type="title"/>
          </p:nvPr>
        </p:nvSpPr>
        <p:spPr>
          <a:xfrm>
            <a:off x="0" y="195005"/>
            <a:ext cx="12192000" cy="889517"/>
          </a:xfrm>
        </p:spPr>
        <p:txBody>
          <a:bodyPr>
            <a:noAutofit/>
          </a:bodyPr>
          <a:lstStyle/>
          <a:p>
            <a:pPr algn="ctr"/>
            <a:r>
              <a:rPr lang="en-US" sz="3000" dirty="0">
                <a:solidFill>
                  <a:srgbClr val="FF0000"/>
                </a:solidFill>
              </a:rPr>
              <a:t>Exp1 : Different Mutation Operator Versions</a:t>
            </a:r>
            <a:br>
              <a:rPr lang="en-IN" sz="3000" dirty="0">
                <a:solidFill>
                  <a:srgbClr val="FF0000"/>
                </a:solidFill>
              </a:rPr>
            </a:br>
            <a:endParaRPr lang="en-IN" sz="3000" dirty="0">
              <a:solidFill>
                <a:srgbClr val="FF0000"/>
              </a:solidFill>
            </a:endParaRPr>
          </a:p>
        </p:txBody>
      </p:sp>
    </p:spTree>
    <p:extLst>
      <p:ext uri="{BB962C8B-B14F-4D97-AF65-F5344CB8AC3E}">
        <p14:creationId xmlns:p14="http://schemas.microsoft.com/office/powerpoint/2010/main" val="3382408344"/>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609DBEE-D418-E36F-C6B8-57FC7BBDAA51}"/>
              </a:ext>
            </a:extLst>
          </p:cNvPr>
          <p:cNvGraphicFramePr>
            <a:graphicFrameLocks noGrp="1"/>
          </p:cNvGraphicFramePr>
          <p:nvPr>
            <p:extLst>
              <p:ext uri="{D42A27DB-BD31-4B8C-83A1-F6EECF244321}">
                <p14:modId xmlns:p14="http://schemas.microsoft.com/office/powerpoint/2010/main" val="191414503"/>
              </p:ext>
            </p:extLst>
          </p:nvPr>
        </p:nvGraphicFramePr>
        <p:xfrm>
          <a:off x="1982149" y="680886"/>
          <a:ext cx="8227702" cy="5843110"/>
        </p:xfrm>
        <a:graphic>
          <a:graphicData uri="http://schemas.openxmlformats.org/drawingml/2006/table">
            <a:tbl>
              <a:tblPr firstRow="1" bandRow="1">
                <a:tableStyleId>{00A15C55-8517-42AA-B614-E9B94910E393}</a:tableStyleId>
              </a:tblPr>
              <a:tblGrid>
                <a:gridCol w="1175386">
                  <a:extLst>
                    <a:ext uri="{9D8B030D-6E8A-4147-A177-3AD203B41FA5}">
                      <a16:colId xmlns:a16="http://schemas.microsoft.com/office/drawing/2014/main" val="187851052"/>
                    </a:ext>
                  </a:extLst>
                </a:gridCol>
                <a:gridCol w="1175386">
                  <a:extLst>
                    <a:ext uri="{9D8B030D-6E8A-4147-A177-3AD203B41FA5}">
                      <a16:colId xmlns:a16="http://schemas.microsoft.com/office/drawing/2014/main" val="2839997665"/>
                    </a:ext>
                  </a:extLst>
                </a:gridCol>
                <a:gridCol w="1175386">
                  <a:extLst>
                    <a:ext uri="{9D8B030D-6E8A-4147-A177-3AD203B41FA5}">
                      <a16:colId xmlns:a16="http://schemas.microsoft.com/office/drawing/2014/main" val="854161483"/>
                    </a:ext>
                  </a:extLst>
                </a:gridCol>
                <a:gridCol w="1175386">
                  <a:extLst>
                    <a:ext uri="{9D8B030D-6E8A-4147-A177-3AD203B41FA5}">
                      <a16:colId xmlns:a16="http://schemas.microsoft.com/office/drawing/2014/main" val="1091459784"/>
                    </a:ext>
                  </a:extLst>
                </a:gridCol>
                <a:gridCol w="1175386">
                  <a:extLst>
                    <a:ext uri="{9D8B030D-6E8A-4147-A177-3AD203B41FA5}">
                      <a16:colId xmlns:a16="http://schemas.microsoft.com/office/drawing/2014/main" val="2362503093"/>
                    </a:ext>
                  </a:extLst>
                </a:gridCol>
                <a:gridCol w="1175386">
                  <a:extLst>
                    <a:ext uri="{9D8B030D-6E8A-4147-A177-3AD203B41FA5}">
                      <a16:colId xmlns:a16="http://schemas.microsoft.com/office/drawing/2014/main" val="939882429"/>
                    </a:ext>
                  </a:extLst>
                </a:gridCol>
                <a:gridCol w="1175386">
                  <a:extLst>
                    <a:ext uri="{9D8B030D-6E8A-4147-A177-3AD203B41FA5}">
                      <a16:colId xmlns:a16="http://schemas.microsoft.com/office/drawing/2014/main" val="2547020864"/>
                    </a:ext>
                  </a:extLst>
                </a:gridCol>
              </a:tblGrid>
              <a:tr h="449470">
                <a:tc>
                  <a:txBody>
                    <a:bodyPr/>
                    <a:lstStyle/>
                    <a:p>
                      <a:pPr algn="ctr" fontAlgn="b"/>
                      <a:endParaRPr lang="en-IN" sz="16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MOABC</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NSGA</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7125679"/>
                  </a:ext>
                </a:extLst>
              </a:tr>
              <a:tr h="449470">
                <a:tc>
                  <a:txBody>
                    <a:bodyPr/>
                    <a:lstStyle/>
                    <a:p>
                      <a:pPr algn="ctr" fontAlgn="b"/>
                      <a:r>
                        <a:rPr lang="en-IN" sz="1600" b="1" i="0" u="none" strike="noStrike" dirty="0">
                          <a:solidFill>
                            <a:srgbClr val="000000"/>
                          </a:solidFill>
                          <a:effectLst/>
                          <a:latin typeface="Calibri" panose="020F0502020204030204" pitchFamily="34" charset="0"/>
                        </a:rPr>
                        <a:t>Document ID</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2931517497"/>
                  </a:ext>
                </a:extLst>
              </a:tr>
              <a:tr h="449470">
                <a:tc>
                  <a:txBody>
                    <a:bodyPr/>
                    <a:lstStyle/>
                    <a:p>
                      <a:pPr algn="ctr" fontAlgn="b"/>
                      <a:r>
                        <a:rPr lang="en-IN" sz="1600" b="0" u="none" strike="noStrike" dirty="0">
                          <a:solidFill>
                            <a:srgbClr val="000000"/>
                          </a:solidFill>
                          <a:effectLst/>
                        </a:rPr>
                        <a:t>d061j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0.551657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0.260877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0.272444</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0.5327</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0.260506</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0.2702</a:t>
                      </a:r>
                    </a:p>
                  </a:txBody>
                  <a:tcPr marL="7620" marR="7620" marT="7620" marB="0" anchor="ctr"/>
                </a:tc>
                <a:extLst>
                  <a:ext uri="{0D108BD9-81ED-4DB2-BD59-A6C34878D82A}">
                    <a16:rowId xmlns:a16="http://schemas.microsoft.com/office/drawing/2014/main" val="3377275331"/>
                  </a:ext>
                </a:extLst>
              </a:tr>
              <a:tr h="449470">
                <a:tc>
                  <a:txBody>
                    <a:bodyPr/>
                    <a:lstStyle/>
                    <a:p>
                      <a:pPr algn="ctr" fontAlgn="b"/>
                      <a:r>
                        <a:rPr lang="en-IN" sz="1600" b="0" u="none" strike="noStrike" dirty="0">
                          <a:solidFill>
                            <a:srgbClr val="000000"/>
                          </a:solidFill>
                          <a:effectLst/>
                        </a:rPr>
                        <a:t>d062j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0.431267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0.152089</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0.199343</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0.421115</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0.122121</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0.196113</a:t>
                      </a:r>
                    </a:p>
                  </a:txBody>
                  <a:tcPr marL="7620" marR="7620" marT="7620" marB="0" anchor="ctr"/>
                </a:tc>
                <a:extLst>
                  <a:ext uri="{0D108BD9-81ED-4DB2-BD59-A6C34878D82A}">
                    <a16:rowId xmlns:a16="http://schemas.microsoft.com/office/drawing/2014/main" val="2399624780"/>
                  </a:ext>
                </a:extLst>
              </a:tr>
              <a:tr h="449470">
                <a:tc>
                  <a:txBody>
                    <a:bodyPr/>
                    <a:lstStyle/>
                    <a:p>
                      <a:pPr algn="ctr" fontAlgn="b"/>
                      <a:r>
                        <a:rPr lang="en-IN" sz="1600" b="0" u="none" strike="noStrike" dirty="0">
                          <a:solidFill>
                            <a:srgbClr val="000000"/>
                          </a:solidFill>
                          <a:effectLst/>
                        </a:rPr>
                        <a:t>d063j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0.451138</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0.202795</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0.216988</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0.43643</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0.17574</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0.201363</a:t>
                      </a:r>
                    </a:p>
                  </a:txBody>
                  <a:tcPr marL="7620" marR="7620" marT="7620" marB="0" anchor="ctr"/>
                </a:tc>
                <a:extLst>
                  <a:ext uri="{0D108BD9-81ED-4DB2-BD59-A6C34878D82A}">
                    <a16:rowId xmlns:a16="http://schemas.microsoft.com/office/drawing/2014/main" val="795364751"/>
                  </a:ext>
                </a:extLst>
              </a:tr>
              <a:tr h="449470">
                <a:tc>
                  <a:txBody>
                    <a:bodyPr/>
                    <a:lstStyle/>
                    <a:p>
                      <a:pPr algn="ctr" fontAlgn="b"/>
                      <a:r>
                        <a:rPr lang="en-IN" sz="1600" b="0" u="none" strike="noStrike" dirty="0">
                          <a:solidFill>
                            <a:srgbClr val="000000"/>
                          </a:solidFill>
                          <a:effectLst/>
                        </a:rPr>
                        <a:t>d064j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0.425557</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0.174111</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0.245297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0.410522</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0.139943</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0.20208</a:t>
                      </a:r>
                    </a:p>
                  </a:txBody>
                  <a:tcPr marL="7620" marR="7620" marT="7620" marB="0" anchor="ctr"/>
                </a:tc>
                <a:extLst>
                  <a:ext uri="{0D108BD9-81ED-4DB2-BD59-A6C34878D82A}">
                    <a16:rowId xmlns:a16="http://schemas.microsoft.com/office/drawing/2014/main" val="3593541427"/>
                  </a:ext>
                </a:extLst>
              </a:tr>
              <a:tr h="449470">
                <a:tc>
                  <a:txBody>
                    <a:bodyPr/>
                    <a:lstStyle/>
                    <a:p>
                      <a:pPr algn="ctr" fontAlgn="b"/>
                      <a:r>
                        <a:rPr lang="en-IN" sz="1600" b="0" u="none" strike="noStrike" dirty="0">
                          <a:solidFill>
                            <a:srgbClr val="000000"/>
                          </a:solidFill>
                          <a:effectLst/>
                        </a:rPr>
                        <a:t>d065j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0.519318</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0.309747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0.359557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0.478116</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0.247531</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0.320793</a:t>
                      </a:r>
                    </a:p>
                  </a:txBody>
                  <a:tcPr marL="7620" marR="7620" marT="7620" marB="0" anchor="ctr"/>
                </a:tc>
                <a:extLst>
                  <a:ext uri="{0D108BD9-81ED-4DB2-BD59-A6C34878D82A}">
                    <a16:rowId xmlns:a16="http://schemas.microsoft.com/office/drawing/2014/main" val="840157869"/>
                  </a:ext>
                </a:extLst>
              </a:tr>
              <a:tr h="449470">
                <a:tc>
                  <a:txBody>
                    <a:bodyPr/>
                    <a:lstStyle/>
                    <a:p>
                      <a:pPr algn="ctr" fontAlgn="b"/>
                      <a:r>
                        <a:rPr lang="en-IN" sz="1600" b="0" u="none" strike="noStrike" dirty="0">
                          <a:solidFill>
                            <a:srgbClr val="000000"/>
                          </a:solidFill>
                          <a:effectLst/>
                        </a:rPr>
                        <a:t>d066j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0.4142</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0.071273</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0.17564</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0.419623</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0.077725</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0.183548</a:t>
                      </a:r>
                    </a:p>
                  </a:txBody>
                  <a:tcPr marL="7620" marR="7620" marT="7620" marB="0" anchor="ctr"/>
                </a:tc>
                <a:extLst>
                  <a:ext uri="{0D108BD9-81ED-4DB2-BD59-A6C34878D82A}">
                    <a16:rowId xmlns:a16="http://schemas.microsoft.com/office/drawing/2014/main" val="3690921465"/>
                  </a:ext>
                </a:extLst>
              </a:tr>
              <a:tr h="449470">
                <a:tc>
                  <a:txBody>
                    <a:bodyPr/>
                    <a:lstStyle/>
                    <a:p>
                      <a:pPr algn="ctr" fontAlgn="b"/>
                      <a:r>
                        <a:rPr lang="en-IN" sz="1600" b="0" u="none" strike="noStrike" dirty="0">
                          <a:solidFill>
                            <a:srgbClr val="000000"/>
                          </a:solidFill>
                          <a:effectLst/>
                        </a:rPr>
                        <a:t>d067f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0.523673</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0.232305</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0.267432</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0.53563</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0.264299</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0.2798</a:t>
                      </a:r>
                    </a:p>
                  </a:txBody>
                  <a:tcPr marL="7620" marR="7620" marT="7620" marB="0" anchor="ctr"/>
                </a:tc>
                <a:extLst>
                  <a:ext uri="{0D108BD9-81ED-4DB2-BD59-A6C34878D82A}">
                    <a16:rowId xmlns:a16="http://schemas.microsoft.com/office/drawing/2014/main" val="3374628965"/>
                  </a:ext>
                </a:extLst>
              </a:tr>
              <a:tr h="449470">
                <a:tc>
                  <a:txBody>
                    <a:bodyPr/>
                    <a:lstStyle/>
                    <a:p>
                      <a:pPr algn="ctr" fontAlgn="b"/>
                      <a:r>
                        <a:rPr lang="en-IN" sz="1600" b="0" u="none" strike="noStrike" dirty="0">
                          <a:solidFill>
                            <a:srgbClr val="000000"/>
                          </a:solidFill>
                          <a:effectLst/>
                        </a:rPr>
                        <a:t>d068f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0.619635</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0.365537</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0.309796</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0.597453</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0.328951</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0.319857</a:t>
                      </a:r>
                    </a:p>
                  </a:txBody>
                  <a:tcPr marL="7620" marR="7620" marT="7620" marB="0" anchor="ctr"/>
                </a:tc>
                <a:extLst>
                  <a:ext uri="{0D108BD9-81ED-4DB2-BD59-A6C34878D82A}">
                    <a16:rowId xmlns:a16="http://schemas.microsoft.com/office/drawing/2014/main" val="3862312080"/>
                  </a:ext>
                </a:extLst>
              </a:tr>
              <a:tr h="449470">
                <a:tc>
                  <a:txBody>
                    <a:bodyPr/>
                    <a:lstStyle/>
                    <a:p>
                      <a:pPr algn="ctr" fontAlgn="b"/>
                      <a:r>
                        <a:rPr lang="en-IN" sz="1600" b="0" u="none" strike="noStrike" dirty="0">
                          <a:solidFill>
                            <a:srgbClr val="000000"/>
                          </a:solidFill>
                          <a:effectLst/>
                        </a:rPr>
                        <a:t>d069f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0.453829</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0.105145</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0.186789</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0.458077</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0.102865</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0.184673</a:t>
                      </a:r>
                    </a:p>
                  </a:txBody>
                  <a:tcPr marL="7620" marR="7620" marT="7620" marB="0" anchor="ctr"/>
                </a:tc>
                <a:extLst>
                  <a:ext uri="{0D108BD9-81ED-4DB2-BD59-A6C34878D82A}">
                    <a16:rowId xmlns:a16="http://schemas.microsoft.com/office/drawing/2014/main" val="2231502862"/>
                  </a:ext>
                </a:extLst>
              </a:tr>
              <a:tr h="449470">
                <a:tc>
                  <a:txBody>
                    <a:bodyPr/>
                    <a:lstStyle/>
                    <a:p>
                      <a:pPr algn="ctr" fontAlgn="b"/>
                      <a:r>
                        <a:rPr lang="en-IN" sz="1600" b="0" u="none" strike="noStrike" dirty="0">
                          <a:solidFill>
                            <a:srgbClr val="000000"/>
                          </a:solidFill>
                          <a:effectLst/>
                        </a:rPr>
                        <a:t>d070f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0.489754</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0.202696</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0.228016</a:t>
                      </a:r>
                    </a:p>
                  </a:txBody>
                  <a:tcPr marL="7620" marR="7620" marT="7620" marB="0" anchor="ctr"/>
                </a:tc>
                <a:tc>
                  <a:txBody>
                    <a:bodyPr/>
                    <a:lstStyle/>
                    <a:p>
                      <a:pPr algn="ctr" fontAlgn="b"/>
                      <a:r>
                        <a:rPr lang="en-IN" sz="1600" b="0" i="0" u="none" strike="noStrike">
                          <a:solidFill>
                            <a:srgbClr val="000000"/>
                          </a:solidFill>
                          <a:effectLst/>
                          <a:latin typeface="Calibri" panose="020F0502020204030204" pitchFamily="34" charset="0"/>
                        </a:rPr>
                        <a:t>0.488088</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0.197652</a:t>
                      </a:r>
                    </a:p>
                  </a:txBody>
                  <a:tcPr marL="7620" marR="7620" marT="7620" marB="0" anchor="ctr"/>
                </a:tc>
                <a:tc>
                  <a:txBody>
                    <a:bodyPr/>
                    <a:lstStyle/>
                    <a:p>
                      <a:pPr algn="ctr" fontAlgn="b"/>
                      <a:r>
                        <a:rPr lang="en-IN" sz="1600" b="0" i="0" u="none" strike="noStrike" dirty="0">
                          <a:solidFill>
                            <a:srgbClr val="000000"/>
                          </a:solidFill>
                          <a:effectLst/>
                          <a:latin typeface="Calibri" panose="020F0502020204030204" pitchFamily="34" charset="0"/>
                        </a:rPr>
                        <a:t>0.22192</a:t>
                      </a:r>
                    </a:p>
                  </a:txBody>
                  <a:tcPr marL="7620" marR="7620" marT="7620" marB="0" anchor="ctr"/>
                </a:tc>
                <a:extLst>
                  <a:ext uri="{0D108BD9-81ED-4DB2-BD59-A6C34878D82A}">
                    <a16:rowId xmlns:a16="http://schemas.microsoft.com/office/drawing/2014/main" val="2510693060"/>
                  </a:ext>
                </a:extLst>
              </a:tr>
              <a:tr h="449470">
                <a:tc>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1" i="0" u="none" strike="noStrike" dirty="0">
                          <a:solidFill>
                            <a:srgbClr val="000000"/>
                          </a:solidFill>
                          <a:effectLst/>
                          <a:latin typeface="Aptos Narrow" panose="020B0004020202020204" pitchFamily="34" charset="0"/>
                        </a:rPr>
                        <a:t>0.488003</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0.207657</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0.24613</a:t>
                      </a:r>
                    </a:p>
                  </a:txBody>
                  <a:tcPr marL="6350" marR="6350" marT="6350" marB="0" anchor="ctr"/>
                </a:tc>
                <a:tc>
                  <a:txBody>
                    <a:bodyPr/>
                    <a:lstStyle/>
                    <a:p>
                      <a:pPr algn="ctr" fontAlgn="b"/>
                      <a:r>
                        <a:rPr lang="en-IN" sz="1600" b="0" i="0" u="none" strike="noStrike">
                          <a:solidFill>
                            <a:srgbClr val="000000"/>
                          </a:solidFill>
                          <a:effectLst/>
                          <a:latin typeface="Aptos Narrow" panose="020B0004020202020204" pitchFamily="34" charset="0"/>
                        </a:rPr>
                        <a:t>0.477775</a:t>
                      </a:r>
                    </a:p>
                  </a:txBody>
                  <a:tcPr marL="6350" marR="6350" marT="6350" marB="0" anchor="ctr"/>
                </a:tc>
                <a:tc>
                  <a:txBody>
                    <a:bodyPr/>
                    <a:lstStyle/>
                    <a:p>
                      <a:pPr algn="ctr" fontAlgn="b"/>
                      <a:r>
                        <a:rPr lang="en-IN" sz="1600" b="0" i="0" u="none" strike="noStrike">
                          <a:solidFill>
                            <a:srgbClr val="000000"/>
                          </a:solidFill>
                          <a:effectLst/>
                          <a:latin typeface="Aptos Narrow" panose="020B0004020202020204" pitchFamily="34" charset="0"/>
                        </a:rPr>
                        <a:t>0.191733</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0.238035</a:t>
                      </a:r>
                    </a:p>
                  </a:txBody>
                  <a:tcPr marL="6350" marR="6350" marT="6350" marB="0" anchor="ctr"/>
                </a:tc>
                <a:extLst>
                  <a:ext uri="{0D108BD9-81ED-4DB2-BD59-A6C34878D82A}">
                    <a16:rowId xmlns:a16="http://schemas.microsoft.com/office/drawing/2014/main" val="3544835763"/>
                  </a:ext>
                </a:extLst>
              </a:tr>
            </a:tbl>
          </a:graphicData>
        </a:graphic>
      </p:graphicFrame>
      <p:sp>
        <p:nvSpPr>
          <p:cNvPr id="3" name="Title 8">
            <a:extLst>
              <a:ext uri="{FF2B5EF4-FFF2-40B4-BE49-F238E27FC236}">
                <a16:creationId xmlns:a16="http://schemas.microsoft.com/office/drawing/2014/main" id="{5E17482C-6E99-7296-A492-AEF86B75D48F}"/>
              </a:ext>
            </a:extLst>
          </p:cNvPr>
          <p:cNvSpPr>
            <a:spLocks noGrp="1"/>
          </p:cNvSpPr>
          <p:nvPr>
            <p:ph type="title"/>
          </p:nvPr>
        </p:nvSpPr>
        <p:spPr>
          <a:xfrm>
            <a:off x="0" y="259852"/>
            <a:ext cx="12192000" cy="631994"/>
          </a:xfrm>
        </p:spPr>
        <p:txBody>
          <a:bodyPr>
            <a:noAutofit/>
          </a:bodyPr>
          <a:lstStyle/>
          <a:p>
            <a:pPr algn="ctr"/>
            <a:r>
              <a:rPr lang="en-US" sz="3000" dirty="0">
                <a:solidFill>
                  <a:srgbClr val="FF0000"/>
                </a:solidFill>
              </a:rPr>
              <a:t>Exp2 : MOABC vs NSGA Comparison</a:t>
            </a:r>
            <a:br>
              <a:rPr lang="en-IN" sz="3000" dirty="0">
                <a:solidFill>
                  <a:srgbClr val="FF0000"/>
                </a:solidFill>
              </a:rPr>
            </a:br>
            <a:endParaRPr lang="en-IN" sz="3000" dirty="0">
              <a:solidFill>
                <a:srgbClr val="FF0000"/>
              </a:solidFill>
            </a:endParaRPr>
          </a:p>
        </p:txBody>
      </p:sp>
    </p:spTree>
    <p:extLst>
      <p:ext uri="{BB962C8B-B14F-4D97-AF65-F5344CB8AC3E}">
        <p14:creationId xmlns:p14="http://schemas.microsoft.com/office/powerpoint/2010/main" val="1887472838"/>
      </p:ext>
    </p:extLst>
  </p:cSld>
  <p:clrMapOvr>
    <a:masterClrMapping/>
  </p:clrMapOvr>
  <p:extLst>
    <p:ext uri="{6950BFC3-D8DA-4A85-94F7-54DA5524770B}">
      <p188:commentRel xmlns:p188="http://schemas.microsoft.com/office/powerpoint/2018/8/main" r:id="rId2"/>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E407CD8-5DCB-6D62-235D-6D88F3214B95}"/>
              </a:ext>
            </a:extLst>
          </p:cNvPr>
          <p:cNvGraphicFramePr>
            <a:graphicFrameLocks noGrp="1"/>
          </p:cNvGraphicFramePr>
          <p:nvPr>
            <p:extLst>
              <p:ext uri="{D42A27DB-BD31-4B8C-83A1-F6EECF244321}">
                <p14:modId xmlns:p14="http://schemas.microsoft.com/office/powerpoint/2010/main" val="3849846016"/>
              </p:ext>
            </p:extLst>
          </p:nvPr>
        </p:nvGraphicFramePr>
        <p:xfrm>
          <a:off x="1136775" y="536376"/>
          <a:ext cx="9918450" cy="6253782"/>
        </p:xfrm>
        <a:graphic>
          <a:graphicData uri="http://schemas.openxmlformats.org/drawingml/2006/table">
            <a:tbl>
              <a:tblPr firstRow="1" bandRow="1">
                <a:tableStyleId>{00A15C55-8517-42AA-B614-E9B94910E393}</a:tableStyleId>
              </a:tblPr>
              <a:tblGrid>
                <a:gridCol w="991845">
                  <a:extLst>
                    <a:ext uri="{9D8B030D-6E8A-4147-A177-3AD203B41FA5}">
                      <a16:colId xmlns:a16="http://schemas.microsoft.com/office/drawing/2014/main" val="641112820"/>
                    </a:ext>
                  </a:extLst>
                </a:gridCol>
                <a:gridCol w="991845">
                  <a:extLst>
                    <a:ext uri="{9D8B030D-6E8A-4147-A177-3AD203B41FA5}">
                      <a16:colId xmlns:a16="http://schemas.microsoft.com/office/drawing/2014/main" val="1010217752"/>
                    </a:ext>
                  </a:extLst>
                </a:gridCol>
                <a:gridCol w="991845">
                  <a:extLst>
                    <a:ext uri="{9D8B030D-6E8A-4147-A177-3AD203B41FA5}">
                      <a16:colId xmlns:a16="http://schemas.microsoft.com/office/drawing/2014/main" val="320946256"/>
                    </a:ext>
                  </a:extLst>
                </a:gridCol>
                <a:gridCol w="991845">
                  <a:extLst>
                    <a:ext uri="{9D8B030D-6E8A-4147-A177-3AD203B41FA5}">
                      <a16:colId xmlns:a16="http://schemas.microsoft.com/office/drawing/2014/main" val="89606105"/>
                    </a:ext>
                  </a:extLst>
                </a:gridCol>
                <a:gridCol w="991845">
                  <a:extLst>
                    <a:ext uri="{9D8B030D-6E8A-4147-A177-3AD203B41FA5}">
                      <a16:colId xmlns:a16="http://schemas.microsoft.com/office/drawing/2014/main" val="1606226707"/>
                    </a:ext>
                  </a:extLst>
                </a:gridCol>
                <a:gridCol w="991845">
                  <a:extLst>
                    <a:ext uri="{9D8B030D-6E8A-4147-A177-3AD203B41FA5}">
                      <a16:colId xmlns:a16="http://schemas.microsoft.com/office/drawing/2014/main" val="3235358978"/>
                    </a:ext>
                  </a:extLst>
                </a:gridCol>
                <a:gridCol w="991845">
                  <a:extLst>
                    <a:ext uri="{9D8B030D-6E8A-4147-A177-3AD203B41FA5}">
                      <a16:colId xmlns:a16="http://schemas.microsoft.com/office/drawing/2014/main" val="3144455146"/>
                    </a:ext>
                  </a:extLst>
                </a:gridCol>
                <a:gridCol w="991845">
                  <a:extLst>
                    <a:ext uri="{9D8B030D-6E8A-4147-A177-3AD203B41FA5}">
                      <a16:colId xmlns:a16="http://schemas.microsoft.com/office/drawing/2014/main" val="1538885324"/>
                    </a:ext>
                  </a:extLst>
                </a:gridCol>
                <a:gridCol w="991845">
                  <a:extLst>
                    <a:ext uri="{9D8B030D-6E8A-4147-A177-3AD203B41FA5}">
                      <a16:colId xmlns:a16="http://schemas.microsoft.com/office/drawing/2014/main" val="3556844050"/>
                    </a:ext>
                  </a:extLst>
                </a:gridCol>
                <a:gridCol w="991845">
                  <a:extLst>
                    <a:ext uri="{9D8B030D-6E8A-4147-A177-3AD203B41FA5}">
                      <a16:colId xmlns:a16="http://schemas.microsoft.com/office/drawing/2014/main" val="3199912796"/>
                    </a:ext>
                  </a:extLst>
                </a:gridCol>
              </a:tblGrid>
              <a:tr h="603249">
                <a:tc>
                  <a:txBody>
                    <a:bodyPr/>
                    <a:lstStyle/>
                    <a:p>
                      <a:pPr algn="ctr" fontAlgn="b"/>
                      <a:endParaRPr lang="en-IN" sz="1600" b="1"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Dominate</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err="1">
                          <a:solidFill>
                            <a:srgbClr val="000000"/>
                          </a:solidFill>
                          <a:effectLst/>
                          <a:latin typeface="Calibri" panose="020F0502020204030204" pitchFamily="34" charset="0"/>
                        </a:rPr>
                        <a:t>EpsilonDominate</a:t>
                      </a:r>
                      <a:endParaRPr lang="en-IN" sz="16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RCR</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09049777"/>
                  </a:ext>
                </a:extLst>
              </a:tr>
              <a:tr h="603249">
                <a:tc>
                  <a:txBody>
                    <a:bodyPr/>
                    <a:lstStyle/>
                    <a:p>
                      <a:pPr algn="ctr" fontAlgn="b"/>
                      <a:r>
                        <a:rPr lang="en-US" sz="1600" b="1" i="0" u="none" strike="noStrike" dirty="0">
                          <a:solidFill>
                            <a:srgbClr val="000000"/>
                          </a:solidFill>
                          <a:effectLst/>
                          <a:latin typeface="Calibri" panose="020F0502020204030204" pitchFamily="34" charset="0"/>
                        </a:rPr>
                        <a:t>Document ID</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extLst>
                  <a:ext uri="{0D108BD9-81ED-4DB2-BD59-A6C34878D82A}">
                    <a16:rowId xmlns:a16="http://schemas.microsoft.com/office/drawing/2014/main" val="1480290987"/>
                  </a:ext>
                </a:extLst>
              </a:tr>
              <a:tr h="458844">
                <a:tc>
                  <a:txBody>
                    <a:bodyPr/>
                    <a:lstStyle/>
                    <a:p>
                      <a:pPr algn="ctr" fontAlgn="b"/>
                      <a:r>
                        <a:rPr lang="en-IN" sz="1600" b="0" u="none" strike="noStrike" dirty="0">
                          <a:solidFill>
                            <a:srgbClr val="000000"/>
                          </a:solidFill>
                          <a:effectLst/>
                        </a:rPr>
                        <a:t>d061j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dirty="0">
                          <a:solidFill>
                            <a:srgbClr val="000000"/>
                          </a:solidFill>
                          <a:effectLst/>
                          <a:latin typeface="Aptos Narrow" panose="020B0004020202020204" pitchFamily="34" charset="0"/>
                        </a:rPr>
                        <a:t>0.55272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0.29005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0.27781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0.55400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0.28680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0.28250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0.58071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0.34048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0.31546</a:t>
                      </a:r>
                    </a:p>
                  </a:txBody>
                  <a:tcPr marL="6350" marR="6350" marT="6350" marB="0" anchor="b"/>
                </a:tc>
                <a:extLst>
                  <a:ext uri="{0D108BD9-81ED-4DB2-BD59-A6C34878D82A}">
                    <a16:rowId xmlns:a16="http://schemas.microsoft.com/office/drawing/2014/main" val="394770445"/>
                  </a:ext>
                </a:extLst>
              </a:tr>
              <a:tr h="458844">
                <a:tc>
                  <a:txBody>
                    <a:bodyPr/>
                    <a:lstStyle/>
                    <a:p>
                      <a:pPr algn="ctr" fontAlgn="b"/>
                      <a:r>
                        <a:rPr lang="en-IN" sz="1600" b="0" u="none" strike="noStrike" dirty="0">
                          <a:solidFill>
                            <a:srgbClr val="000000"/>
                          </a:solidFill>
                          <a:effectLst/>
                        </a:rPr>
                        <a:t>d062j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dirty="0">
                          <a:solidFill>
                            <a:srgbClr val="000000"/>
                          </a:solidFill>
                          <a:effectLst/>
                          <a:latin typeface="Aptos Narrow" panose="020B0004020202020204" pitchFamily="34" charset="0"/>
                        </a:rPr>
                        <a:t>0.44144</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0.16579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0.21115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0.41913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0.12400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0.18274</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0.46136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0.18850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0.22598</a:t>
                      </a:r>
                    </a:p>
                  </a:txBody>
                  <a:tcPr marL="6350" marR="6350" marT="6350" marB="0" anchor="b"/>
                </a:tc>
                <a:extLst>
                  <a:ext uri="{0D108BD9-81ED-4DB2-BD59-A6C34878D82A}">
                    <a16:rowId xmlns:a16="http://schemas.microsoft.com/office/drawing/2014/main" val="3662657421"/>
                  </a:ext>
                </a:extLst>
              </a:tr>
              <a:tr h="458844">
                <a:tc>
                  <a:txBody>
                    <a:bodyPr/>
                    <a:lstStyle/>
                    <a:p>
                      <a:pPr algn="ctr" fontAlgn="b"/>
                      <a:r>
                        <a:rPr lang="en-IN" sz="1600" b="0" u="none" strike="noStrike" dirty="0">
                          <a:solidFill>
                            <a:srgbClr val="000000"/>
                          </a:solidFill>
                          <a:effectLst/>
                        </a:rPr>
                        <a:t>d063j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0.45703</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0.20889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0.19440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0.46017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0.22777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0.21704</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0.45607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0.22332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0.21999</a:t>
                      </a:r>
                    </a:p>
                  </a:txBody>
                  <a:tcPr marL="6350" marR="6350" marT="6350" marB="0" anchor="b"/>
                </a:tc>
                <a:extLst>
                  <a:ext uri="{0D108BD9-81ED-4DB2-BD59-A6C34878D82A}">
                    <a16:rowId xmlns:a16="http://schemas.microsoft.com/office/drawing/2014/main" val="1157943198"/>
                  </a:ext>
                </a:extLst>
              </a:tr>
              <a:tr h="458844">
                <a:tc>
                  <a:txBody>
                    <a:bodyPr/>
                    <a:lstStyle/>
                    <a:p>
                      <a:pPr algn="ctr" fontAlgn="b"/>
                      <a:r>
                        <a:rPr lang="en-IN" sz="1600" b="0" u="none" strike="noStrike" dirty="0">
                          <a:solidFill>
                            <a:srgbClr val="000000"/>
                          </a:solidFill>
                          <a:effectLst/>
                        </a:rPr>
                        <a:t>d064j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0.44099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0.17967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0.24330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0.43176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0.15366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0.22258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0.44050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0.17420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0.25695</a:t>
                      </a:r>
                    </a:p>
                  </a:txBody>
                  <a:tcPr marL="6350" marR="6350" marT="6350" marB="0" anchor="b"/>
                </a:tc>
                <a:extLst>
                  <a:ext uri="{0D108BD9-81ED-4DB2-BD59-A6C34878D82A}">
                    <a16:rowId xmlns:a16="http://schemas.microsoft.com/office/drawing/2014/main" val="1402030255"/>
                  </a:ext>
                </a:extLst>
              </a:tr>
              <a:tr h="458844">
                <a:tc>
                  <a:txBody>
                    <a:bodyPr/>
                    <a:lstStyle/>
                    <a:p>
                      <a:pPr algn="ctr" fontAlgn="b"/>
                      <a:r>
                        <a:rPr lang="en-IN" sz="1600" b="0" u="none" strike="noStrike" dirty="0">
                          <a:solidFill>
                            <a:srgbClr val="000000"/>
                          </a:solidFill>
                          <a:effectLst/>
                        </a:rPr>
                        <a:t>d065j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0.49562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0.28173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0.34960</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0.51293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0.28782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0.34046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0.51438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0.30188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0.35057</a:t>
                      </a:r>
                    </a:p>
                  </a:txBody>
                  <a:tcPr marL="6350" marR="6350" marT="6350" marB="0" anchor="b"/>
                </a:tc>
                <a:extLst>
                  <a:ext uri="{0D108BD9-81ED-4DB2-BD59-A6C34878D82A}">
                    <a16:rowId xmlns:a16="http://schemas.microsoft.com/office/drawing/2014/main" val="216663608"/>
                  </a:ext>
                </a:extLst>
              </a:tr>
              <a:tr h="458844">
                <a:tc>
                  <a:txBody>
                    <a:bodyPr/>
                    <a:lstStyle/>
                    <a:p>
                      <a:pPr algn="ctr" fontAlgn="b"/>
                      <a:r>
                        <a:rPr lang="en-IN" sz="1600" b="0" u="none" strike="noStrike" dirty="0">
                          <a:solidFill>
                            <a:srgbClr val="000000"/>
                          </a:solidFill>
                          <a:effectLst/>
                        </a:rPr>
                        <a:t>d066j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0.41092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0.06859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0.17019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0.42033</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0.07375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0.18205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0.42602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0.06847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0.17132</a:t>
                      </a:r>
                    </a:p>
                  </a:txBody>
                  <a:tcPr marL="6350" marR="6350" marT="6350" marB="0" anchor="b"/>
                </a:tc>
                <a:extLst>
                  <a:ext uri="{0D108BD9-81ED-4DB2-BD59-A6C34878D82A}">
                    <a16:rowId xmlns:a16="http://schemas.microsoft.com/office/drawing/2014/main" val="3157048698"/>
                  </a:ext>
                </a:extLst>
              </a:tr>
              <a:tr h="458844">
                <a:tc>
                  <a:txBody>
                    <a:bodyPr/>
                    <a:lstStyle/>
                    <a:p>
                      <a:pPr algn="ctr" fontAlgn="b"/>
                      <a:r>
                        <a:rPr lang="en-IN" sz="1600" b="0" u="none" strike="noStrike" dirty="0">
                          <a:solidFill>
                            <a:srgbClr val="000000"/>
                          </a:solidFill>
                          <a:effectLst/>
                        </a:rPr>
                        <a:t>d067f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0.51880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0.21419</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0.25537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0.53099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0.25073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0.26578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0.54257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0.24548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0.29174</a:t>
                      </a:r>
                    </a:p>
                  </a:txBody>
                  <a:tcPr marL="6350" marR="6350" marT="6350" marB="0" anchor="b"/>
                </a:tc>
                <a:extLst>
                  <a:ext uri="{0D108BD9-81ED-4DB2-BD59-A6C34878D82A}">
                    <a16:rowId xmlns:a16="http://schemas.microsoft.com/office/drawing/2014/main" val="1897663492"/>
                  </a:ext>
                </a:extLst>
              </a:tr>
              <a:tr h="458844">
                <a:tc>
                  <a:txBody>
                    <a:bodyPr/>
                    <a:lstStyle/>
                    <a:p>
                      <a:pPr algn="ctr" fontAlgn="b"/>
                      <a:r>
                        <a:rPr lang="en-IN" sz="1600" b="0" u="none" strike="noStrike" dirty="0">
                          <a:solidFill>
                            <a:srgbClr val="000000"/>
                          </a:solidFill>
                          <a:effectLst/>
                        </a:rPr>
                        <a:t>d068f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0.60606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0.32829</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0.28381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0.63537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0.38061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0.31271</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0.59958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0.32943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0.28441</a:t>
                      </a:r>
                    </a:p>
                  </a:txBody>
                  <a:tcPr marL="6350" marR="6350" marT="6350" marB="0" anchor="b"/>
                </a:tc>
                <a:extLst>
                  <a:ext uri="{0D108BD9-81ED-4DB2-BD59-A6C34878D82A}">
                    <a16:rowId xmlns:a16="http://schemas.microsoft.com/office/drawing/2014/main" val="45255633"/>
                  </a:ext>
                </a:extLst>
              </a:tr>
              <a:tr h="458844">
                <a:tc>
                  <a:txBody>
                    <a:bodyPr/>
                    <a:lstStyle/>
                    <a:p>
                      <a:pPr algn="ctr" fontAlgn="b"/>
                      <a:r>
                        <a:rPr lang="en-IN" sz="1600" b="0" u="none" strike="noStrike" dirty="0">
                          <a:solidFill>
                            <a:srgbClr val="000000"/>
                          </a:solidFill>
                          <a:effectLst/>
                        </a:rPr>
                        <a:t>d069f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0.45432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0.10258</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0.18393</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0.45446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0.10191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0.18345</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0.45306</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0.10285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0.18650</a:t>
                      </a:r>
                    </a:p>
                  </a:txBody>
                  <a:tcPr marL="6350" marR="6350" marT="6350" marB="0" anchor="b"/>
                </a:tc>
                <a:extLst>
                  <a:ext uri="{0D108BD9-81ED-4DB2-BD59-A6C34878D82A}">
                    <a16:rowId xmlns:a16="http://schemas.microsoft.com/office/drawing/2014/main" val="414063256"/>
                  </a:ext>
                </a:extLst>
              </a:tr>
              <a:tr h="458844">
                <a:tc>
                  <a:txBody>
                    <a:bodyPr/>
                    <a:lstStyle/>
                    <a:p>
                      <a:pPr algn="ctr" fontAlgn="b"/>
                      <a:r>
                        <a:rPr lang="en-IN" sz="1600" b="0" u="none" strike="noStrike" dirty="0">
                          <a:solidFill>
                            <a:srgbClr val="000000"/>
                          </a:solidFill>
                          <a:effectLst/>
                        </a:rPr>
                        <a:t>d070f</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a:solidFill>
                            <a:srgbClr val="000000"/>
                          </a:solidFill>
                          <a:effectLst/>
                          <a:latin typeface="Aptos Narrow" panose="020B0004020202020204" pitchFamily="34" charset="0"/>
                        </a:rPr>
                        <a:t>0.49652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0.21324</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0.24272</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0.49231</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0.20027</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0.23285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0.48330</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0.20165</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0.22218</a:t>
                      </a:r>
                    </a:p>
                  </a:txBody>
                  <a:tcPr marL="6350" marR="6350" marT="6350" marB="0" anchor="b"/>
                </a:tc>
                <a:extLst>
                  <a:ext uri="{0D108BD9-81ED-4DB2-BD59-A6C34878D82A}">
                    <a16:rowId xmlns:a16="http://schemas.microsoft.com/office/drawing/2014/main" val="3179000021"/>
                  </a:ext>
                </a:extLst>
              </a:tr>
              <a:tr h="458844">
                <a:tc>
                  <a:txBody>
                    <a:bodyPr/>
                    <a:lstStyle/>
                    <a:p>
                      <a:pPr algn="ctr" fontAlgn="b"/>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IN" sz="1600" b="0" i="0" u="none" strike="noStrike" dirty="0">
                          <a:solidFill>
                            <a:srgbClr val="000000"/>
                          </a:solidFill>
                          <a:effectLst/>
                          <a:latin typeface="Aptos Narrow" panose="020B0004020202020204" pitchFamily="34" charset="0"/>
                        </a:rPr>
                        <a:t>0.48744</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0.20530</a:t>
                      </a:r>
                    </a:p>
                  </a:txBody>
                  <a:tcPr marL="6350" marR="6350" marT="6350" marB="0" anchor="b"/>
                </a:tc>
                <a:tc>
                  <a:txBody>
                    <a:bodyPr/>
                    <a:lstStyle/>
                    <a:p>
                      <a:pPr algn="r" fontAlgn="b"/>
                      <a:r>
                        <a:rPr lang="en-IN" sz="1600" b="0" i="0" u="none" strike="noStrike">
                          <a:solidFill>
                            <a:srgbClr val="000000"/>
                          </a:solidFill>
                          <a:effectLst/>
                          <a:latin typeface="Aptos Narrow" panose="020B0004020202020204" pitchFamily="34" charset="0"/>
                        </a:rPr>
                        <a:t>0.24123</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0.49115</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0.20873</a:t>
                      </a:r>
                    </a:p>
                  </a:txBody>
                  <a:tcPr marL="6350" marR="6350" marT="6350" marB="0" anchor="b"/>
                </a:tc>
                <a:tc>
                  <a:txBody>
                    <a:bodyPr/>
                    <a:lstStyle/>
                    <a:p>
                      <a:pPr algn="r" fontAlgn="b"/>
                      <a:r>
                        <a:rPr lang="en-IN" sz="1600" b="0" i="0" u="none" strike="noStrike" dirty="0">
                          <a:solidFill>
                            <a:srgbClr val="000000"/>
                          </a:solidFill>
                          <a:effectLst/>
                          <a:latin typeface="Aptos Narrow" panose="020B0004020202020204" pitchFamily="34" charset="0"/>
                        </a:rPr>
                        <a:t>0.24222</a:t>
                      </a:r>
                    </a:p>
                  </a:txBody>
                  <a:tcPr marL="6350" marR="6350" marT="6350" marB="0" anchor="b"/>
                </a:tc>
                <a:tc>
                  <a:txBody>
                    <a:bodyPr/>
                    <a:lstStyle/>
                    <a:p>
                      <a:pPr algn="r" fontAlgn="b"/>
                      <a:r>
                        <a:rPr lang="en-IN" sz="1600" b="1" i="0" u="none" strike="noStrike" dirty="0">
                          <a:solidFill>
                            <a:srgbClr val="000000"/>
                          </a:solidFill>
                          <a:effectLst/>
                          <a:latin typeface="Aptos Narrow" panose="020B0004020202020204" pitchFamily="34" charset="0"/>
                        </a:rPr>
                        <a:t>0.49575</a:t>
                      </a:r>
                    </a:p>
                  </a:txBody>
                  <a:tcPr marL="6350" marR="6350" marT="6350" marB="0" anchor="b"/>
                </a:tc>
                <a:tc>
                  <a:txBody>
                    <a:bodyPr/>
                    <a:lstStyle/>
                    <a:p>
                      <a:pPr algn="r" fontAlgn="b"/>
                      <a:r>
                        <a:rPr lang="en-IN" sz="1600" b="1" i="0" u="none" strike="noStrike" dirty="0">
                          <a:solidFill>
                            <a:srgbClr val="000000"/>
                          </a:solidFill>
                          <a:effectLst/>
                          <a:latin typeface="Aptos Narrow" panose="020B0004020202020204" pitchFamily="34" charset="0"/>
                        </a:rPr>
                        <a:t>0.21763</a:t>
                      </a:r>
                    </a:p>
                  </a:txBody>
                  <a:tcPr marL="6350" marR="6350" marT="6350" marB="0" anchor="b"/>
                </a:tc>
                <a:tc>
                  <a:txBody>
                    <a:bodyPr/>
                    <a:lstStyle/>
                    <a:p>
                      <a:pPr algn="r" fontAlgn="b"/>
                      <a:r>
                        <a:rPr lang="en-IN" sz="1600" b="1" i="0" u="none" strike="noStrike" dirty="0">
                          <a:solidFill>
                            <a:srgbClr val="000000"/>
                          </a:solidFill>
                          <a:effectLst/>
                          <a:latin typeface="Aptos Narrow" panose="020B0004020202020204" pitchFamily="34" charset="0"/>
                        </a:rPr>
                        <a:t>0.25251</a:t>
                      </a:r>
                    </a:p>
                  </a:txBody>
                  <a:tcPr marL="6350" marR="6350" marT="6350" marB="0" anchor="b"/>
                </a:tc>
                <a:extLst>
                  <a:ext uri="{0D108BD9-81ED-4DB2-BD59-A6C34878D82A}">
                    <a16:rowId xmlns:a16="http://schemas.microsoft.com/office/drawing/2014/main" val="2906411167"/>
                  </a:ext>
                </a:extLst>
              </a:tr>
            </a:tbl>
          </a:graphicData>
        </a:graphic>
      </p:graphicFrame>
      <p:sp>
        <p:nvSpPr>
          <p:cNvPr id="2" name="Title 8">
            <a:extLst>
              <a:ext uri="{FF2B5EF4-FFF2-40B4-BE49-F238E27FC236}">
                <a16:creationId xmlns:a16="http://schemas.microsoft.com/office/drawing/2014/main" id="{73FD1797-E8D0-5CEE-BE78-47B55D08B9B2}"/>
              </a:ext>
            </a:extLst>
          </p:cNvPr>
          <p:cNvSpPr>
            <a:spLocks noGrp="1"/>
          </p:cNvSpPr>
          <p:nvPr>
            <p:ph type="title"/>
          </p:nvPr>
        </p:nvSpPr>
        <p:spPr>
          <a:xfrm>
            <a:off x="0" y="-95618"/>
            <a:ext cx="12192000" cy="631994"/>
          </a:xfrm>
        </p:spPr>
        <p:txBody>
          <a:bodyPr>
            <a:normAutofit/>
          </a:bodyPr>
          <a:lstStyle/>
          <a:p>
            <a:pPr algn="ctr"/>
            <a:r>
              <a:rPr lang="en-US" sz="3000" dirty="0">
                <a:solidFill>
                  <a:srgbClr val="FF0000"/>
                </a:solidFill>
              </a:rPr>
              <a:t>Exp3 : Different Replacement Operator Versions</a:t>
            </a:r>
            <a:endParaRPr lang="en-IN" sz="3000" dirty="0">
              <a:solidFill>
                <a:srgbClr val="FF0000"/>
              </a:solidFill>
            </a:endParaRPr>
          </a:p>
        </p:txBody>
      </p:sp>
    </p:spTree>
    <p:extLst>
      <p:ext uri="{BB962C8B-B14F-4D97-AF65-F5344CB8AC3E}">
        <p14:creationId xmlns:p14="http://schemas.microsoft.com/office/powerpoint/2010/main" val="3622889364"/>
      </p:ext>
    </p:extLst>
  </p:cSld>
  <p:clrMapOvr>
    <a:masterClrMapping/>
  </p:clrMapOvr>
  <p:extLst>
    <p:ext uri="{6950BFC3-D8DA-4A85-94F7-54DA5524770B}">
      <p188:commentRel xmlns:p188="http://schemas.microsoft.com/office/powerpoint/2018/8/main" r:id="rId2"/>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85BE61E-BCA6-8DC7-AB3C-2401A00055CA}"/>
              </a:ext>
            </a:extLst>
          </p:cNvPr>
          <p:cNvGraphicFramePr>
            <a:graphicFrameLocks noGrp="1"/>
          </p:cNvGraphicFramePr>
          <p:nvPr>
            <p:extLst>
              <p:ext uri="{D42A27DB-BD31-4B8C-83A1-F6EECF244321}">
                <p14:modId xmlns:p14="http://schemas.microsoft.com/office/powerpoint/2010/main" val="1109308565"/>
              </p:ext>
            </p:extLst>
          </p:nvPr>
        </p:nvGraphicFramePr>
        <p:xfrm>
          <a:off x="1674523" y="866007"/>
          <a:ext cx="8842953" cy="5758077"/>
        </p:xfrm>
        <a:graphic>
          <a:graphicData uri="http://schemas.openxmlformats.org/drawingml/2006/table">
            <a:tbl>
              <a:tblPr firstRow="1" bandRow="1">
                <a:tableStyleId>{00A15C55-8517-42AA-B614-E9B94910E393}</a:tableStyleId>
              </a:tblPr>
              <a:tblGrid>
                <a:gridCol w="1263279">
                  <a:extLst>
                    <a:ext uri="{9D8B030D-6E8A-4147-A177-3AD203B41FA5}">
                      <a16:colId xmlns:a16="http://schemas.microsoft.com/office/drawing/2014/main" val="1583354536"/>
                    </a:ext>
                  </a:extLst>
                </a:gridCol>
                <a:gridCol w="1263279">
                  <a:extLst>
                    <a:ext uri="{9D8B030D-6E8A-4147-A177-3AD203B41FA5}">
                      <a16:colId xmlns:a16="http://schemas.microsoft.com/office/drawing/2014/main" val="822205532"/>
                    </a:ext>
                  </a:extLst>
                </a:gridCol>
                <a:gridCol w="1263279">
                  <a:extLst>
                    <a:ext uri="{9D8B030D-6E8A-4147-A177-3AD203B41FA5}">
                      <a16:colId xmlns:a16="http://schemas.microsoft.com/office/drawing/2014/main" val="3431254327"/>
                    </a:ext>
                  </a:extLst>
                </a:gridCol>
                <a:gridCol w="1263279">
                  <a:extLst>
                    <a:ext uri="{9D8B030D-6E8A-4147-A177-3AD203B41FA5}">
                      <a16:colId xmlns:a16="http://schemas.microsoft.com/office/drawing/2014/main" val="612289226"/>
                    </a:ext>
                  </a:extLst>
                </a:gridCol>
                <a:gridCol w="1263279">
                  <a:extLst>
                    <a:ext uri="{9D8B030D-6E8A-4147-A177-3AD203B41FA5}">
                      <a16:colId xmlns:a16="http://schemas.microsoft.com/office/drawing/2014/main" val="865147261"/>
                    </a:ext>
                  </a:extLst>
                </a:gridCol>
                <a:gridCol w="1263279">
                  <a:extLst>
                    <a:ext uri="{9D8B030D-6E8A-4147-A177-3AD203B41FA5}">
                      <a16:colId xmlns:a16="http://schemas.microsoft.com/office/drawing/2014/main" val="3107607884"/>
                    </a:ext>
                  </a:extLst>
                </a:gridCol>
                <a:gridCol w="1263279">
                  <a:extLst>
                    <a:ext uri="{9D8B030D-6E8A-4147-A177-3AD203B41FA5}">
                      <a16:colId xmlns:a16="http://schemas.microsoft.com/office/drawing/2014/main" val="1128590774"/>
                    </a:ext>
                  </a:extLst>
                </a:gridCol>
              </a:tblGrid>
              <a:tr h="442929">
                <a:tc>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TFISF</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600" b="1" i="0" u="none" strike="noStrike" dirty="0">
                          <a:solidFill>
                            <a:srgbClr val="000000"/>
                          </a:solidFill>
                          <a:effectLst/>
                          <a:latin typeface="Calibri" panose="020F0502020204030204" pitchFamily="34" charset="0"/>
                        </a:rPr>
                        <a:t>SBERT</a:t>
                      </a: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48331754"/>
                  </a:ext>
                </a:extLst>
              </a:tr>
              <a:tr h="442929">
                <a:tc>
                  <a:txBody>
                    <a:bodyPr/>
                    <a:lstStyle/>
                    <a:p>
                      <a:pPr algn="ctr" fontAlgn="b"/>
                      <a:r>
                        <a:rPr lang="en-US" sz="1600" b="1" i="0" u="none" strike="noStrike" dirty="0">
                          <a:solidFill>
                            <a:srgbClr val="000000"/>
                          </a:solidFill>
                          <a:effectLst/>
                          <a:latin typeface="Calibri" panose="020F0502020204030204" pitchFamily="34" charset="0"/>
                        </a:rPr>
                        <a:t>Document ID</a:t>
                      </a:r>
                      <a:endParaRPr lang="en-IN" sz="16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Rouge-1</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Rouge-2</a:t>
                      </a:r>
                    </a:p>
                  </a:txBody>
                  <a:tcPr marL="7620" marR="7620" marT="7620" marB="0" anchor="ctr">
                    <a:solidFill>
                      <a:srgbClr val="FFC000"/>
                    </a:solidFill>
                  </a:tcPr>
                </a:tc>
                <a:tc>
                  <a:txBody>
                    <a:bodyPr/>
                    <a:lstStyle/>
                    <a:p>
                      <a:pPr algn="ctr" fontAlgn="b"/>
                      <a:r>
                        <a:rPr lang="en-IN" sz="1600" b="1" i="0" u="none" strike="noStrike" dirty="0">
                          <a:solidFill>
                            <a:srgbClr val="000000"/>
                          </a:solidFill>
                          <a:effectLst/>
                          <a:latin typeface="Calibri" panose="020F0502020204030204" pitchFamily="34" charset="0"/>
                        </a:rPr>
                        <a:t>Rouge-L</a:t>
                      </a:r>
                    </a:p>
                  </a:txBody>
                  <a:tcPr marL="7620" marR="7620" marT="7620" marB="0" anchor="ctr">
                    <a:solidFill>
                      <a:srgbClr val="FFC000"/>
                    </a:solidFill>
                  </a:tcPr>
                </a:tc>
                <a:extLst>
                  <a:ext uri="{0D108BD9-81ED-4DB2-BD59-A6C34878D82A}">
                    <a16:rowId xmlns:a16="http://schemas.microsoft.com/office/drawing/2014/main" val="3392204111"/>
                  </a:ext>
                </a:extLst>
              </a:tr>
              <a:tr h="442929">
                <a:tc>
                  <a:txBody>
                    <a:bodyPr/>
                    <a:lstStyle/>
                    <a:p>
                      <a:pPr algn="ctr" fontAlgn="b"/>
                      <a:r>
                        <a:rPr lang="en-IN" sz="1600" b="0" u="none" strike="noStrike" dirty="0">
                          <a:solidFill>
                            <a:srgbClr val="000000"/>
                          </a:solidFill>
                          <a:effectLst/>
                        </a:rPr>
                        <a:t>d061j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0.551657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0.260877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0.272444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0.540018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0.299693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0.356535</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54102489"/>
                  </a:ext>
                </a:extLst>
              </a:tr>
              <a:tr h="442929">
                <a:tc>
                  <a:txBody>
                    <a:bodyPr/>
                    <a:lstStyle/>
                    <a:p>
                      <a:pPr algn="ctr" fontAlgn="b"/>
                      <a:r>
                        <a:rPr lang="en-IN" sz="1600" b="0" u="none" strike="noStrike">
                          <a:solidFill>
                            <a:srgbClr val="000000"/>
                          </a:solidFill>
                          <a:effectLst/>
                        </a:rPr>
                        <a:t>d062j</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0.431267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0.152089</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0.199343</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0.385774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0.070138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0.168506</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81757007"/>
                  </a:ext>
                </a:extLst>
              </a:tr>
              <a:tr h="442929">
                <a:tc>
                  <a:txBody>
                    <a:bodyPr/>
                    <a:lstStyle/>
                    <a:p>
                      <a:pPr algn="ctr" fontAlgn="b"/>
                      <a:r>
                        <a:rPr lang="en-IN" sz="1600" b="0" u="none" strike="noStrike" dirty="0">
                          <a:solidFill>
                            <a:srgbClr val="000000"/>
                          </a:solidFill>
                          <a:effectLst/>
                        </a:rPr>
                        <a:t>d063j</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0.451138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0.202795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0.216988</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0.425208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0.146583</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0.170417</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7610679"/>
                  </a:ext>
                </a:extLst>
              </a:tr>
              <a:tr h="442929">
                <a:tc>
                  <a:txBody>
                    <a:bodyPr/>
                    <a:lstStyle/>
                    <a:p>
                      <a:pPr algn="ctr" fontAlgn="b"/>
                      <a:r>
                        <a:rPr lang="en-IN" sz="1600" b="0" u="none" strike="noStrike">
                          <a:solidFill>
                            <a:srgbClr val="000000"/>
                          </a:solidFill>
                          <a:effectLst/>
                        </a:rPr>
                        <a:t>d064j</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0.425557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0.174111</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0.245297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0.459097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0.195037</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0.265027</a:t>
                      </a:r>
                      <a:endParaRPr lang="en-IN"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8189557"/>
                  </a:ext>
                </a:extLst>
              </a:tr>
              <a:tr h="442929">
                <a:tc>
                  <a:txBody>
                    <a:bodyPr/>
                    <a:lstStyle/>
                    <a:p>
                      <a:pPr algn="ctr" fontAlgn="b"/>
                      <a:r>
                        <a:rPr lang="en-IN" sz="1600" b="0" u="none" strike="noStrike">
                          <a:solidFill>
                            <a:srgbClr val="000000"/>
                          </a:solidFill>
                          <a:effectLst/>
                        </a:rPr>
                        <a:t>d065j</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0.519318</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0.309747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0.359557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0.464201</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0.214963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0.251056</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87351243"/>
                  </a:ext>
                </a:extLst>
              </a:tr>
              <a:tr h="442929">
                <a:tc>
                  <a:txBody>
                    <a:bodyPr/>
                    <a:lstStyle/>
                    <a:p>
                      <a:pPr algn="ctr" fontAlgn="b"/>
                      <a:r>
                        <a:rPr lang="en-IN" sz="1600" b="0" u="none" strike="noStrike">
                          <a:solidFill>
                            <a:srgbClr val="000000"/>
                          </a:solidFill>
                          <a:effectLst/>
                        </a:rPr>
                        <a:t>d066j</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0.4142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0.071273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0.17564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0.482584</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0.239276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0.306825</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2931989"/>
                  </a:ext>
                </a:extLst>
              </a:tr>
              <a:tr h="442929">
                <a:tc>
                  <a:txBody>
                    <a:bodyPr/>
                    <a:lstStyle/>
                    <a:p>
                      <a:pPr algn="ctr" fontAlgn="b"/>
                      <a:r>
                        <a:rPr lang="en-IN" sz="1600" b="0" u="none" strike="noStrike">
                          <a:solidFill>
                            <a:srgbClr val="000000"/>
                          </a:solidFill>
                          <a:effectLst/>
                        </a:rPr>
                        <a:t>d067f</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0.523673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0.232305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0.267432</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0.476661</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0.226256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0.191814</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21169826"/>
                  </a:ext>
                </a:extLst>
              </a:tr>
              <a:tr h="442929">
                <a:tc>
                  <a:txBody>
                    <a:bodyPr/>
                    <a:lstStyle/>
                    <a:p>
                      <a:pPr algn="ctr" fontAlgn="b"/>
                      <a:r>
                        <a:rPr lang="en-IN" sz="1600" b="0" u="none" strike="noStrike">
                          <a:solidFill>
                            <a:srgbClr val="000000"/>
                          </a:solidFill>
                          <a:effectLst/>
                        </a:rPr>
                        <a:t>d068f</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0.619635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0.365537</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0.309796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0.451438</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0.146679</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0.179315</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21092497"/>
                  </a:ext>
                </a:extLst>
              </a:tr>
              <a:tr h="442929">
                <a:tc>
                  <a:txBody>
                    <a:bodyPr/>
                    <a:lstStyle/>
                    <a:p>
                      <a:pPr algn="ctr" fontAlgn="b"/>
                      <a:r>
                        <a:rPr lang="en-IN" sz="1600" b="0" u="none" strike="noStrike">
                          <a:solidFill>
                            <a:srgbClr val="000000"/>
                          </a:solidFill>
                          <a:effectLst/>
                        </a:rPr>
                        <a:t>d069f</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0.453829</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0.105145</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0.186789</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0.458764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0.195129</a:t>
                      </a:r>
                      <a:endParaRPr lang="en-IN"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0.192586</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33235816"/>
                  </a:ext>
                </a:extLst>
              </a:tr>
              <a:tr h="442929">
                <a:tc>
                  <a:txBody>
                    <a:bodyPr/>
                    <a:lstStyle/>
                    <a:p>
                      <a:pPr algn="ctr" fontAlgn="b"/>
                      <a:r>
                        <a:rPr lang="en-IN" sz="1600" b="0" u="none" strike="noStrike">
                          <a:solidFill>
                            <a:srgbClr val="000000"/>
                          </a:solidFill>
                          <a:effectLst/>
                        </a:rPr>
                        <a:t>d070f</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0.489754</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0.202696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0.228016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0.470736</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a:solidFill>
                            <a:srgbClr val="000000"/>
                          </a:solidFill>
                          <a:effectLst/>
                        </a:rPr>
                        <a:t>0.137523</a:t>
                      </a:r>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0" u="none" strike="noStrike" dirty="0">
                          <a:solidFill>
                            <a:srgbClr val="000000"/>
                          </a:solidFill>
                          <a:effectLst/>
                        </a:rPr>
                        <a:t>0.196902</a:t>
                      </a:r>
                      <a:endParaRPr lang="en-IN"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34462559"/>
                  </a:ext>
                </a:extLst>
              </a:tr>
              <a:tr h="442929">
                <a:tc>
                  <a:txBody>
                    <a:bodyPr/>
                    <a:lstStyle/>
                    <a:p>
                      <a:pPr algn="ctr" fontAlgn="b"/>
                      <a:endParaRPr lang="en-IN"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600" b="1" i="0" u="none" strike="noStrike" dirty="0">
                          <a:solidFill>
                            <a:srgbClr val="000000"/>
                          </a:solidFill>
                          <a:effectLst/>
                          <a:latin typeface="Aptos Narrow" panose="020B0004020202020204" pitchFamily="34" charset="0"/>
                        </a:rPr>
                        <a:t>0.488003</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0.207657</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0.24613</a:t>
                      </a:r>
                    </a:p>
                  </a:txBody>
                  <a:tcPr marL="6350" marR="6350" marT="6350" marB="0" anchor="ctr"/>
                </a:tc>
                <a:tc>
                  <a:txBody>
                    <a:bodyPr/>
                    <a:lstStyle/>
                    <a:p>
                      <a:pPr algn="ctr" fontAlgn="b"/>
                      <a:r>
                        <a:rPr lang="en-IN" sz="1600" b="0" i="0" u="none" strike="noStrike">
                          <a:solidFill>
                            <a:srgbClr val="000000"/>
                          </a:solidFill>
                          <a:effectLst/>
                          <a:latin typeface="Aptos Narrow" panose="020B0004020202020204" pitchFamily="34" charset="0"/>
                        </a:rPr>
                        <a:t>0.461448</a:t>
                      </a:r>
                    </a:p>
                  </a:txBody>
                  <a:tcPr marL="6350" marR="6350" marT="6350" marB="0" anchor="ctr"/>
                </a:tc>
                <a:tc>
                  <a:txBody>
                    <a:bodyPr/>
                    <a:lstStyle/>
                    <a:p>
                      <a:pPr algn="ctr" fontAlgn="b"/>
                      <a:r>
                        <a:rPr lang="en-IN" sz="1600" b="0" i="0" u="none" strike="noStrike">
                          <a:solidFill>
                            <a:srgbClr val="000000"/>
                          </a:solidFill>
                          <a:effectLst/>
                          <a:latin typeface="Aptos Narrow" panose="020B0004020202020204" pitchFamily="34" charset="0"/>
                        </a:rPr>
                        <a:t>0.187128</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0.227898</a:t>
                      </a:r>
                    </a:p>
                  </a:txBody>
                  <a:tcPr marL="6350" marR="6350" marT="6350" marB="0" anchor="ctr"/>
                </a:tc>
                <a:extLst>
                  <a:ext uri="{0D108BD9-81ED-4DB2-BD59-A6C34878D82A}">
                    <a16:rowId xmlns:a16="http://schemas.microsoft.com/office/drawing/2014/main" val="2494156816"/>
                  </a:ext>
                </a:extLst>
              </a:tr>
            </a:tbl>
          </a:graphicData>
        </a:graphic>
      </p:graphicFrame>
      <p:sp>
        <p:nvSpPr>
          <p:cNvPr id="9" name="Title 8">
            <a:extLst>
              <a:ext uri="{FF2B5EF4-FFF2-40B4-BE49-F238E27FC236}">
                <a16:creationId xmlns:a16="http://schemas.microsoft.com/office/drawing/2014/main" id="{D7762F9B-7721-80F0-6CC6-0E049BDA16B1}"/>
              </a:ext>
            </a:extLst>
          </p:cNvPr>
          <p:cNvSpPr>
            <a:spLocks noGrp="1"/>
          </p:cNvSpPr>
          <p:nvPr>
            <p:ph type="title"/>
          </p:nvPr>
        </p:nvSpPr>
        <p:spPr>
          <a:xfrm>
            <a:off x="0" y="-209033"/>
            <a:ext cx="12192000" cy="1325563"/>
          </a:xfrm>
        </p:spPr>
        <p:txBody>
          <a:bodyPr>
            <a:normAutofit/>
          </a:bodyPr>
          <a:lstStyle/>
          <a:p>
            <a:pPr algn="ctr"/>
            <a:r>
              <a:rPr lang="en-US" sz="3000" dirty="0">
                <a:solidFill>
                  <a:srgbClr val="FF0000"/>
                </a:solidFill>
              </a:rPr>
              <a:t>Exp4 : Term frequency vs SBERT Sentence Representation</a:t>
            </a:r>
            <a:endParaRPr lang="en-IN" sz="3000" dirty="0">
              <a:solidFill>
                <a:srgbClr val="FF0000"/>
              </a:solidFill>
            </a:endParaRPr>
          </a:p>
        </p:txBody>
      </p:sp>
    </p:spTree>
    <p:extLst>
      <p:ext uri="{BB962C8B-B14F-4D97-AF65-F5344CB8AC3E}">
        <p14:creationId xmlns:p14="http://schemas.microsoft.com/office/powerpoint/2010/main" val="783179789"/>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DE20-1ACF-AD2C-16B3-437DC02840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384474-F5C0-FBC0-295B-129C659AF67E}"/>
              </a:ext>
            </a:extLst>
          </p:cNvPr>
          <p:cNvSpPr>
            <a:spLocks noGrp="1"/>
          </p:cNvSpPr>
          <p:nvPr>
            <p:ph type="title"/>
          </p:nvPr>
        </p:nvSpPr>
        <p:spPr/>
        <p:txBody>
          <a:bodyPr/>
          <a:lstStyle/>
          <a:p>
            <a:pPr algn="ctr"/>
            <a:r>
              <a:rPr lang="en-IN"/>
              <a:t>2. Sentence Representations</a:t>
            </a:r>
            <a:endParaRPr lang="en-IN" dirty="0"/>
          </a:p>
        </p:txBody>
      </p:sp>
      <p:sp>
        <p:nvSpPr>
          <p:cNvPr id="2" name="Content Placeholder 1">
            <a:extLst>
              <a:ext uri="{FF2B5EF4-FFF2-40B4-BE49-F238E27FC236}">
                <a16:creationId xmlns:a16="http://schemas.microsoft.com/office/drawing/2014/main" id="{6881A55D-EEBE-7379-DFC7-2AA7BDB1A8C4}"/>
              </a:ext>
            </a:extLst>
          </p:cNvPr>
          <p:cNvSpPr>
            <a:spLocks noGrp="1"/>
          </p:cNvSpPr>
          <p:nvPr>
            <p:ph idx="1"/>
          </p:nvPr>
        </p:nvSpPr>
        <p:spPr/>
        <p:txBody>
          <a:bodyPr>
            <a:normAutofit lnSpcReduction="10000"/>
          </a:bodyPr>
          <a:lstStyle/>
          <a:p>
            <a:r>
              <a:rPr lang="en-IN" dirty="0"/>
              <a:t>We have chosen to use </a:t>
            </a:r>
            <a:r>
              <a:rPr lang="en-IN" b="1" u="sng" dirty="0" err="1"/>
              <a:t>tf</a:t>
            </a:r>
            <a:r>
              <a:rPr lang="en-IN" b="1" u="sng" dirty="0"/>
              <a:t> </a:t>
            </a:r>
            <a:r>
              <a:rPr lang="en-IN" b="1" u="sng" dirty="0" err="1"/>
              <a:t>isf</a:t>
            </a:r>
            <a:r>
              <a:rPr lang="en-IN" b="1" u="sng" dirty="0"/>
              <a:t> or term frequency-inverse sentence frequency representations. </a:t>
            </a:r>
          </a:p>
          <a:p>
            <a:r>
              <a:rPr lang="en-IN" dirty="0"/>
              <a:t>This is the most used representation in Unsupervised learning approaches in extractive text summarization</a:t>
            </a:r>
          </a:p>
          <a:p>
            <a:r>
              <a:rPr lang="en-IN" dirty="0"/>
              <a:t>We use the TF-ISF representation since the ISF part captures the </a:t>
            </a:r>
            <a:r>
              <a:rPr lang="en-IN" b="1" dirty="0"/>
              <a:t>presence of unique terms across the document that occur </a:t>
            </a:r>
            <a:r>
              <a:rPr lang="en-IN" b="1" u="sng" dirty="0"/>
              <a:t>less frequently</a:t>
            </a:r>
          </a:p>
          <a:p>
            <a:r>
              <a:rPr lang="en-IN" dirty="0"/>
              <a:t>At the end we obtain 2 components:</a:t>
            </a:r>
          </a:p>
          <a:p>
            <a:pPr lvl="1"/>
            <a:r>
              <a:rPr lang="en-IN" dirty="0"/>
              <a:t>The </a:t>
            </a:r>
            <a:r>
              <a:rPr lang="en-IN" dirty="0" err="1"/>
              <a:t>w</a:t>
            </a:r>
            <a:r>
              <a:rPr lang="en-IN" baseline="-25000" dirty="0" err="1"/>
              <a:t>ik</a:t>
            </a:r>
            <a:r>
              <a:rPr lang="en-IN" dirty="0"/>
              <a:t> matrix – which reflects the weight of a term k in a sentence I</a:t>
            </a:r>
          </a:p>
          <a:p>
            <a:pPr lvl="1"/>
            <a:r>
              <a:rPr lang="en-IN" dirty="0"/>
              <a:t>The mean document vector o – this reflects the centre of the document and is the average of </a:t>
            </a:r>
            <a:r>
              <a:rPr lang="en-IN" dirty="0" err="1"/>
              <a:t>w</a:t>
            </a:r>
            <a:r>
              <a:rPr lang="en-IN" baseline="-25000" dirty="0" err="1"/>
              <a:t>ik</a:t>
            </a:r>
            <a:r>
              <a:rPr lang="en-IN" dirty="0"/>
              <a:t> vectors</a:t>
            </a:r>
          </a:p>
        </p:txBody>
      </p:sp>
    </p:spTree>
    <p:extLst>
      <p:ext uri="{BB962C8B-B14F-4D97-AF65-F5344CB8AC3E}">
        <p14:creationId xmlns:p14="http://schemas.microsoft.com/office/powerpoint/2010/main" val="283199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E76A6C9-31FD-06C0-08BB-48B474F01775}"/>
              </a:ext>
            </a:extLst>
          </p:cNvPr>
          <p:cNvGraphicFramePr>
            <a:graphicFrameLocks noGrp="1"/>
          </p:cNvGraphicFramePr>
          <p:nvPr>
            <p:extLst>
              <p:ext uri="{D42A27DB-BD31-4B8C-83A1-F6EECF244321}">
                <p14:modId xmlns:p14="http://schemas.microsoft.com/office/powerpoint/2010/main" val="2689167811"/>
              </p:ext>
            </p:extLst>
          </p:nvPr>
        </p:nvGraphicFramePr>
        <p:xfrm>
          <a:off x="815159" y="680484"/>
          <a:ext cx="10561681" cy="6177516"/>
        </p:xfrm>
        <a:graphic>
          <a:graphicData uri="http://schemas.openxmlformats.org/drawingml/2006/table">
            <a:tbl>
              <a:tblPr firstRow="1" bandRow="1">
                <a:tableStyleId>{00A15C55-8517-42AA-B614-E9B94910E393}</a:tableStyleId>
              </a:tblPr>
              <a:tblGrid>
                <a:gridCol w="812437">
                  <a:extLst>
                    <a:ext uri="{9D8B030D-6E8A-4147-A177-3AD203B41FA5}">
                      <a16:colId xmlns:a16="http://schemas.microsoft.com/office/drawing/2014/main" val="2139975053"/>
                    </a:ext>
                  </a:extLst>
                </a:gridCol>
                <a:gridCol w="812437">
                  <a:extLst>
                    <a:ext uri="{9D8B030D-6E8A-4147-A177-3AD203B41FA5}">
                      <a16:colId xmlns:a16="http://schemas.microsoft.com/office/drawing/2014/main" val="3323766341"/>
                    </a:ext>
                  </a:extLst>
                </a:gridCol>
                <a:gridCol w="812437">
                  <a:extLst>
                    <a:ext uri="{9D8B030D-6E8A-4147-A177-3AD203B41FA5}">
                      <a16:colId xmlns:a16="http://schemas.microsoft.com/office/drawing/2014/main" val="647759809"/>
                    </a:ext>
                  </a:extLst>
                </a:gridCol>
                <a:gridCol w="812437">
                  <a:extLst>
                    <a:ext uri="{9D8B030D-6E8A-4147-A177-3AD203B41FA5}">
                      <a16:colId xmlns:a16="http://schemas.microsoft.com/office/drawing/2014/main" val="519783720"/>
                    </a:ext>
                  </a:extLst>
                </a:gridCol>
                <a:gridCol w="812437">
                  <a:extLst>
                    <a:ext uri="{9D8B030D-6E8A-4147-A177-3AD203B41FA5}">
                      <a16:colId xmlns:a16="http://schemas.microsoft.com/office/drawing/2014/main" val="962969283"/>
                    </a:ext>
                  </a:extLst>
                </a:gridCol>
                <a:gridCol w="812437">
                  <a:extLst>
                    <a:ext uri="{9D8B030D-6E8A-4147-A177-3AD203B41FA5}">
                      <a16:colId xmlns:a16="http://schemas.microsoft.com/office/drawing/2014/main" val="1874124369"/>
                    </a:ext>
                  </a:extLst>
                </a:gridCol>
                <a:gridCol w="812437">
                  <a:extLst>
                    <a:ext uri="{9D8B030D-6E8A-4147-A177-3AD203B41FA5}">
                      <a16:colId xmlns:a16="http://schemas.microsoft.com/office/drawing/2014/main" val="2774070224"/>
                    </a:ext>
                  </a:extLst>
                </a:gridCol>
                <a:gridCol w="812437">
                  <a:extLst>
                    <a:ext uri="{9D8B030D-6E8A-4147-A177-3AD203B41FA5}">
                      <a16:colId xmlns:a16="http://schemas.microsoft.com/office/drawing/2014/main" val="1004820028"/>
                    </a:ext>
                  </a:extLst>
                </a:gridCol>
                <a:gridCol w="812437">
                  <a:extLst>
                    <a:ext uri="{9D8B030D-6E8A-4147-A177-3AD203B41FA5}">
                      <a16:colId xmlns:a16="http://schemas.microsoft.com/office/drawing/2014/main" val="853249486"/>
                    </a:ext>
                  </a:extLst>
                </a:gridCol>
                <a:gridCol w="812437">
                  <a:extLst>
                    <a:ext uri="{9D8B030D-6E8A-4147-A177-3AD203B41FA5}">
                      <a16:colId xmlns:a16="http://schemas.microsoft.com/office/drawing/2014/main" val="2806839155"/>
                    </a:ext>
                  </a:extLst>
                </a:gridCol>
                <a:gridCol w="812437">
                  <a:extLst>
                    <a:ext uri="{9D8B030D-6E8A-4147-A177-3AD203B41FA5}">
                      <a16:colId xmlns:a16="http://schemas.microsoft.com/office/drawing/2014/main" val="575347207"/>
                    </a:ext>
                  </a:extLst>
                </a:gridCol>
                <a:gridCol w="812437">
                  <a:extLst>
                    <a:ext uri="{9D8B030D-6E8A-4147-A177-3AD203B41FA5}">
                      <a16:colId xmlns:a16="http://schemas.microsoft.com/office/drawing/2014/main" val="1210081498"/>
                    </a:ext>
                  </a:extLst>
                </a:gridCol>
                <a:gridCol w="812437">
                  <a:extLst>
                    <a:ext uri="{9D8B030D-6E8A-4147-A177-3AD203B41FA5}">
                      <a16:colId xmlns:a16="http://schemas.microsoft.com/office/drawing/2014/main" val="2740710406"/>
                    </a:ext>
                  </a:extLst>
                </a:gridCol>
              </a:tblGrid>
              <a:tr h="389941">
                <a:tc>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v1</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v2</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v3</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gridSpan="3">
                  <a:txBody>
                    <a:bodyPr/>
                    <a:lstStyle/>
                    <a:p>
                      <a:pPr algn="ctr" fontAlgn="b"/>
                      <a:r>
                        <a:rPr lang="en-IN" sz="1400" b="1" i="0" u="none" strike="noStrike" dirty="0">
                          <a:solidFill>
                            <a:srgbClr val="000000"/>
                          </a:solidFill>
                          <a:effectLst/>
                          <a:latin typeface="Calibri" panose="020F0502020204030204" pitchFamily="34" charset="0"/>
                        </a:rPr>
                        <a:t>v4</a:t>
                      </a: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algn="ctr" fontAlgn="b"/>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41548629"/>
                  </a:ext>
                </a:extLst>
              </a:tr>
              <a:tr h="473640">
                <a:tc>
                  <a:txBody>
                    <a:bodyPr/>
                    <a:lstStyle/>
                    <a:p>
                      <a:pPr algn="ctr" fontAlgn="b"/>
                      <a:r>
                        <a:rPr lang="en-US" sz="1400" b="1" i="0" u="none" strike="noStrike" dirty="0">
                          <a:solidFill>
                            <a:srgbClr val="000000"/>
                          </a:solidFill>
                          <a:effectLst/>
                          <a:latin typeface="Calibri" panose="020F0502020204030204" pitchFamily="34" charset="0"/>
                        </a:rPr>
                        <a:t>Document ID</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v1 R1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v1 R2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v1 RL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v2 R1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v2 R2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v2 RL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v3 R1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v3 R2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v3 RL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v4 R1</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v4 R2</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tc>
                  <a:txBody>
                    <a:bodyPr/>
                    <a:lstStyle/>
                    <a:p>
                      <a:pPr algn="ctr" fontAlgn="b"/>
                      <a:r>
                        <a:rPr lang="en-IN" sz="1400" b="1" u="none" strike="noStrike" dirty="0">
                          <a:solidFill>
                            <a:srgbClr val="000000"/>
                          </a:solidFill>
                          <a:effectLst/>
                        </a:rPr>
                        <a:t>v4 RL</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FFC000"/>
                    </a:solidFill>
                  </a:tcPr>
                </a:tc>
                <a:extLst>
                  <a:ext uri="{0D108BD9-81ED-4DB2-BD59-A6C34878D82A}">
                    <a16:rowId xmlns:a16="http://schemas.microsoft.com/office/drawing/2014/main" val="2399588897"/>
                  </a:ext>
                </a:extLst>
              </a:tr>
              <a:tr h="483085">
                <a:tc>
                  <a:txBody>
                    <a:bodyPr/>
                    <a:lstStyle/>
                    <a:p>
                      <a:pPr algn="ctr" fontAlgn="b"/>
                      <a:r>
                        <a:rPr lang="en-IN" sz="1400" b="1" u="none" strike="noStrike" dirty="0">
                          <a:solidFill>
                            <a:srgbClr val="000000"/>
                          </a:solidFill>
                          <a:effectLst/>
                        </a:rPr>
                        <a:t>d061j</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0.490855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0.200422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0.256568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0.480962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0.177603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0.239983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0.551657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0.260877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0.272444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0.554496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0.327477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0.304413</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70337345"/>
                  </a:ext>
                </a:extLst>
              </a:tr>
              <a:tr h="483085">
                <a:tc>
                  <a:txBody>
                    <a:bodyPr/>
                    <a:lstStyle/>
                    <a:p>
                      <a:pPr algn="ctr" fontAlgn="b"/>
                      <a:r>
                        <a:rPr lang="en-IN" sz="1400" b="1" u="none" strike="noStrike" dirty="0">
                          <a:solidFill>
                            <a:srgbClr val="000000"/>
                          </a:solidFill>
                          <a:effectLst/>
                        </a:rPr>
                        <a:t>d062j</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0.405463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0.109369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0.198901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0.42615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0.121244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0.172391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0.431267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0.152089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0.199343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0.414817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0.111445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0.200867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957536"/>
                  </a:ext>
                </a:extLst>
              </a:tr>
              <a:tr h="483085">
                <a:tc>
                  <a:txBody>
                    <a:bodyPr/>
                    <a:lstStyle/>
                    <a:p>
                      <a:pPr algn="ctr" fontAlgn="b"/>
                      <a:r>
                        <a:rPr lang="en-IN" sz="1400" b="1" u="none" strike="noStrike" dirty="0">
                          <a:solidFill>
                            <a:srgbClr val="000000"/>
                          </a:solidFill>
                          <a:effectLst/>
                        </a:rPr>
                        <a:t>d063j</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0.422723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0.161335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0.209004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0.428155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0.142192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0.197412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0.451138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0.202795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0.216988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0.472572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0.220135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0.204916</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14605238"/>
                  </a:ext>
                </a:extLst>
              </a:tr>
              <a:tr h="483085">
                <a:tc>
                  <a:txBody>
                    <a:bodyPr/>
                    <a:lstStyle/>
                    <a:p>
                      <a:pPr algn="ctr" fontAlgn="b"/>
                      <a:r>
                        <a:rPr lang="en-IN" sz="1400" b="1" u="none" strike="noStrike">
                          <a:solidFill>
                            <a:srgbClr val="000000"/>
                          </a:solidFill>
                          <a:effectLst/>
                        </a:rPr>
                        <a:t>d064j</a:t>
                      </a:r>
                      <a:endParaRPr lang="en-IN" sz="14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0.404394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0.126168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0.181489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0.426592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0.146874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0.223509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0.425557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0.174111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0.245297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0.389721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0.121259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0.173326</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56606714"/>
                  </a:ext>
                </a:extLst>
              </a:tr>
              <a:tr h="483085">
                <a:tc>
                  <a:txBody>
                    <a:bodyPr/>
                    <a:lstStyle/>
                    <a:p>
                      <a:pPr algn="ctr" fontAlgn="b"/>
                      <a:r>
                        <a:rPr lang="en-IN" sz="1400" b="1" u="none" strike="noStrike" dirty="0">
                          <a:solidFill>
                            <a:srgbClr val="000000"/>
                          </a:solidFill>
                          <a:effectLst/>
                        </a:rPr>
                        <a:t>d065j</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0.453827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0.197573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0.266948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0.491439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0.227168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0.266563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0.519318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0.309747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0.359557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0.422357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0.157846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0.239523</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70793573"/>
                  </a:ext>
                </a:extLst>
              </a:tr>
              <a:tr h="483085">
                <a:tc>
                  <a:txBody>
                    <a:bodyPr/>
                    <a:lstStyle/>
                    <a:p>
                      <a:pPr algn="ctr" fontAlgn="b"/>
                      <a:r>
                        <a:rPr lang="en-IN" sz="1400" b="1" u="none" strike="noStrike" dirty="0">
                          <a:solidFill>
                            <a:srgbClr val="000000"/>
                          </a:solidFill>
                          <a:effectLst/>
                        </a:rPr>
                        <a:t>d066j</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0.409426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0.097689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0.208448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0.405764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0.124247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0.205008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0.4142</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0.071273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0.17564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0.413225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0.076971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0.178291</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94820500"/>
                  </a:ext>
                </a:extLst>
              </a:tr>
              <a:tr h="483085">
                <a:tc>
                  <a:txBody>
                    <a:bodyPr/>
                    <a:lstStyle/>
                    <a:p>
                      <a:pPr algn="ctr" fontAlgn="b"/>
                      <a:r>
                        <a:rPr lang="en-IN" sz="1400" b="1" u="none" strike="noStrike" dirty="0">
                          <a:solidFill>
                            <a:srgbClr val="000000"/>
                          </a:solidFill>
                          <a:effectLst/>
                        </a:rPr>
                        <a:t>d067f</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0.495544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0.209356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0.25398</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0.517685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0.255226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0.287039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0.523673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0.232305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0.267432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0.531238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0.281905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0.264046</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05202073"/>
                  </a:ext>
                </a:extLst>
              </a:tr>
              <a:tr h="483085">
                <a:tc>
                  <a:txBody>
                    <a:bodyPr/>
                    <a:lstStyle/>
                    <a:p>
                      <a:pPr algn="ctr" fontAlgn="b"/>
                      <a:r>
                        <a:rPr lang="en-IN" sz="1400" b="1" u="none" strike="noStrike" dirty="0">
                          <a:solidFill>
                            <a:srgbClr val="000000"/>
                          </a:solidFill>
                          <a:effectLst/>
                        </a:rPr>
                        <a:t>d068f</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0.582364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0.344546</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0.371033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0.528717</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0.258819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0.309875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0.619635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0.365537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0.309796</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0.536354</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0.229338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0.233252</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8572221"/>
                  </a:ext>
                </a:extLst>
              </a:tr>
              <a:tr h="483085">
                <a:tc>
                  <a:txBody>
                    <a:bodyPr/>
                    <a:lstStyle/>
                    <a:p>
                      <a:pPr algn="ctr" fontAlgn="b"/>
                      <a:r>
                        <a:rPr lang="en-IN" sz="1400" b="1" u="none" strike="noStrike" dirty="0">
                          <a:solidFill>
                            <a:srgbClr val="000000"/>
                          </a:solidFill>
                          <a:effectLst/>
                        </a:rPr>
                        <a:t>d069f</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0.427792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0.116045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0.192514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0.443475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0.101383</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0.18917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0.453829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0.105145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0.186789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0.43255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0.10499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0.199008</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2663580"/>
                  </a:ext>
                </a:extLst>
              </a:tr>
              <a:tr h="483085">
                <a:tc>
                  <a:txBody>
                    <a:bodyPr/>
                    <a:lstStyle/>
                    <a:p>
                      <a:pPr algn="ctr" fontAlgn="b"/>
                      <a:r>
                        <a:rPr lang="en-IN" sz="1400" b="1" u="none" strike="noStrike" dirty="0">
                          <a:solidFill>
                            <a:srgbClr val="000000"/>
                          </a:solidFill>
                          <a:effectLst/>
                        </a:rPr>
                        <a:t>d070f</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0.473253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0.227822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0.283909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0.463782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0.173601</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0.226942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0.489754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0.202696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0.228016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0.455156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a:solidFill>
                            <a:srgbClr val="000000"/>
                          </a:solidFill>
                          <a:effectLst/>
                        </a:rPr>
                        <a:t>0.162538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u="none" strike="noStrike" dirty="0">
                          <a:solidFill>
                            <a:srgbClr val="000000"/>
                          </a:solidFill>
                          <a:effectLst/>
                        </a:rPr>
                        <a:t>0.219546</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5179489"/>
                  </a:ext>
                </a:extLst>
              </a:tr>
              <a:tr h="483085">
                <a:tc>
                  <a:txBody>
                    <a:bodyPr/>
                    <a:lstStyle/>
                    <a:p>
                      <a:pPr algn="ctr" fontAlgn="b"/>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400" b="0" i="0" u="none" strike="noStrike" dirty="0">
                          <a:solidFill>
                            <a:srgbClr val="000000"/>
                          </a:solidFill>
                          <a:effectLst/>
                          <a:latin typeface="Aptos Narrow" panose="020B0004020202020204" pitchFamily="34" charset="0"/>
                        </a:rPr>
                        <a:t>0.456564</a:t>
                      </a:r>
                    </a:p>
                  </a:txBody>
                  <a:tcPr marL="6350" marR="6350" marT="6350" marB="0" anchor="ctr"/>
                </a:tc>
                <a:tc>
                  <a:txBody>
                    <a:bodyPr/>
                    <a:lstStyle/>
                    <a:p>
                      <a:pPr algn="ctr" fontAlgn="b"/>
                      <a:r>
                        <a:rPr lang="en-IN" sz="1400" b="0" i="0" u="none" strike="noStrike">
                          <a:solidFill>
                            <a:srgbClr val="000000"/>
                          </a:solidFill>
                          <a:effectLst/>
                          <a:latin typeface="Aptos Narrow" panose="020B0004020202020204" pitchFamily="34" charset="0"/>
                        </a:rPr>
                        <a:t>0.179032</a:t>
                      </a:r>
                    </a:p>
                  </a:txBody>
                  <a:tcPr marL="6350" marR="6350" marT="6350" marB="0" anchor="ctr"/>
                </a:tc>
                <a:tc>
                  <a:txBody>
                    <a:bodyPr/>
                    <a:lstStyle/>
                    <a:p>
                      <a:pPr algn="ctr" fontAlgn="b"/>
                      <a:r>
                        <a:rPr lang="en-IN" sz="1400" b="0" i="0" u="none" strike="noStrike">
                          <a:solidFill>
                            <a:srgbClr val="000000"/>
                          </a:solidFill>
                          <a:effectLst/>
                          <a:latin typeface="Aptos Narrow" panose="020B0004020202020204" pitchFamily="34" charset="0"/>
                        </a:rPr>
                        <a:t>0.24228</a:t>
                      </a: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0.461272</a:t>
                      </a:r>
                    </a:p>
                  </a:txBody>
                  <a:tcPr marL="6350" marR="6350" marT="6350" marB="0" anchor="ctr"/>
                </a:tc>
                <a:tc>
                  <a:txBody>
                    <a:bodyPr/>
                    <a:lstStyle/>
                    <a:p>
                      <a:pPr algn="ctr" fontAlgn="b"/>
                      <a:r>
                        <a:rPr lang="en-IN" sz="1400" b="0" i="0" u="none" strike="noStrike">
                          <a:solidFill>
                            <a:srgbClr val="000000"/>
                          </a:solidFill>
                          <a:effectLst/>
                          <a:latin typeface="Aptos Narrow" panose="020B0004020202020204" pitchFamily="34" charset="0"/>
                        </a:rPr>
                        <a:t>0.172836</a:t>
                      </a:r>
                    </a:p>
                  </a:txBody>
                  <a:tcPr marL="6350" marR="6350" marT="6350" marB="0" anchor="ctr"/>
                </a:tc>
                <a:tc>
                  <a:txBody>
                    <a:bodyPr/>
                    <a:lstStyle/>
                    <a:p>
                      <a:pPr algn="ctr" fontAlgn="b"/>
                      <a:r>
                        <a:rPr lang="en-IN" sz="1400" b="0" i="0" u="none" strike="noStrike">
                          <a:solidFill>
                            <a:srgbClr val="000000"/>
                          </a:solidFill>
                          <a:effectLst/>
                          <a:latin typeface="Aptos Narrow" panose="020B0004020202020204" pitchFamily="34" charset="0"/>
                        </a:rPr>
                        <a:t>0.231789</a:t>
                      </a:r>
                    </a:p>
                  </a:txBody>
                  <a:tcPr marL="6350" marR="6350" marT="6350" marB="0" anchor="ctr"/>
                </a:tc>
                <a:tc>
                  <a:txBody>
                    <a:bodyPr/>
                    <a:lstStyle/>
                    <a:p>
                      <a:pPr algn="ctr" fontAlgn="b"/>
                      <a:r>
                        <a:rPr lang="en-IN" sz="1400" b="1" i="0" u="none" strike="noStrike" dirty="0">
                          <a:solidFill>
                            <a:srgbClr val="000000"/>
                          </a:solidFill>
                          <a:effectLst/>
                          <a:latin typeface="Aptos Narrow" panose="020B0004020202020204" pitchFamily="34" charset="0"/>
                        </a:rPr>
                        <a:t>0.488003</a:t>
                      </a:r>
                    </a:p>
                  </a:txBody>
                  <a:tcPr marL="6350" marR="6350" marT="6350" marB="0" anchor="ctr"/>
                </a:tc>
                <a:tc>
                  <a:txBody>
                    <a:bodyPr/>
                    <a:lstStyle/>
                    <a:p>
                      <a:pPr algn="ctr" fontAlgn="b"/>
                      <a:r>
                        <a:rPr lang="en-IN" sz="1400" b="1" i="0" u="none" strike="noStrike" dirty="0">
                          <a:solidFill>
                            <a:srgbClr val="000000"/>
                          </a:solidFill>
                          <a:effectLst/>
                          <a:latin typeface="Aptos Narrow" panose="020B0004020202020204" pitchFamily="34" charset="0"/>
                        </a:rPr>
                        <a:t>0.207657</a:t>
                      </a:r>
                    </a:p>
                  </a:txBody>
                  <a:tcPr marL="6350" marR="6350" marT="6350" marB="0" anchor="ctr"/>
                </a:tc>
                <a:tc>
                  <a:txBody>
                    <a:bodyPr/>
                    <a:lstStyle/>
                    <a:p>
                      <a:pPr algn="ctr" fontAlgn="b"/>
                      <a:r>
                        <a:rPr lang="en-IN" sz="1400" b="1" i="0" u="none" strike="noStrike" dirty="0">
                          <a:solidFill>
                            <a:srgbClr val="000000"/>
                          </a:solidFill>
                          <a:effectLst/>
                          <a:latin typeface="Aptos Narrow" panose="020B0004020202020204" pitchFamily="34" charset="0"/>
                        </a:rPr>
                        <a:t>0.24613</a:t>
                      </a: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0.462249</a:t>
                      </a:r>
                    </a:p>
                  </a:txBody>
                  <a:tcPr marL="6350" marR="6350" marT="6350" marB="0" anchor="ctr"/>
                </a:tc>
                <a:tc>
                  <a:txBody>
                    <a:bodyPr/>
                    <a:lstStyle/>
                    <a:p>
                      <a:pPr algn="ctr" fontAlgn="b"/>
                      <a:r>
                        <a:rPr lang="en-IN" sz="1400" b="0" i="0" u="none" strike="noStrike">
                          <a:solidFill>
                            <a:srgbClr val="000000"/>
                          </a:solidFill>
                          <a:effectLst/>
                          <a:latin typeface="Aptos Narrow" panose="020B0004020202020204" pitchFamily="34" charset="0"/>
                        </a:rPr>
                        <a:t>0.17939</a:t>
                      </a: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0.221719</a:t>
                      </a:r>
                    </a:p>
                  </a:txBody>
                  <a:tcPr marL="6350" marR="6350" marT="6350" marB="0" anchor="ctr"/>
                </a:tc>
                <a:extLst>
                  <a:ext uri="{0D108BD9-81ED-4DB2-BD59-A6C34878D82A}">
                    <a16:rowId xmlns:a16="http://schemas.microsoft.com/office/drawing/2014/main" val="4004283928"/>
                  </a:ext>
                </a:extLst>
              </a:tr>
            </a:tbl>
          </a:graphicData>
        </a:graphic>
      </p:graphicFrame>
      <p:sp>
        <p:nvSpPr>
          <p:cNvPr id="2" name="Title 8">
            <a:extLst>
              <a:ext uri="{FF2B5EF4-FFF2-40B4-BE49-F238E27FC236}">
                <a16:creationId xmlns:a16="http://schemas.microsoft.com/office/drawing/2014/main" id="{244A5D80-66E1-98E2-D49E-311749B73317}"/>
              </a:ext>
            </a:extLst>
          </p:cNvPr>
          <p:cNvSpPr>
            <a:spLocks noGrp="1"/>
          </p:cNvSpPr>
          <p:nvPr>
            <p:ph type="title"/>
          </p:nvPr>
        </p:nvSpPr>
        <p:spPr>
          <a:xfrm>
            <a:off x="-134679" y="-131061"/>
            <a:ext cx="12192000" cy="974577"/>
          </a:xfrm>
        </p:spPr>
        <p:txBody>
          <a:bodyPr>
            <a:normAutofit/>
          </a:bodyPr>
          <a:lstStyle/>
          <a:p>
            <a:pPr algn="ctr"/>
            <a:r>
              <a:rPr lang="en-US" sz="3000" dirty="0">
                <a:solidFill>
                  <a:srgbClr val="FF0000"/>
                </a:solidFill>
              </a:rPr>
              <a:t>Exp5 : Different Topic modelling </a:t>
            </a:r>
            <a:r>
              <a:rPr lang="en-IN" sz="3000" dirty="0">
                <a:solidFill>
                  <a:srgbClr val="FF0000"/>
                </a:solidFill>
              </a:rPr>
              <a:t>Versions</a:t>
            </a:r>
          </a:p>
        </p:txBody>
      </p:sp>
    </p:spTree>
    <p:extLst>
      <p:ext uri="{BB962C8B-B14F-4D97-AF65-F5344CB8AC3E}">
        <p14:creationId xmlns:p14="http://schemas.microsoft.com/office/powerpoint/2010/main" val="3774152019"/>
      </p:ext>
    </p:extLst>
  </p:cSld>
  <p:clrMapOvr>
    <a:masterClrMapping/>
  </p:clrMapOvr>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4503C83-3A24-E301-A40A-4D583D7D6271}"/>
              </a:ext>
            </a:extLst>
          </p:cNvPr>
          <p:cNvGraphicFramePr>
            <a:graphicFrameLocks noGrp="1"/>
          </p:cNvGraphicFramePr>
          <p:nvPr>
            <p:ph idx="1"/>
            <p:extLst>
              <p:ext uri="{D42A27DB-BD31-4B8C-83A1-F6EECF244321}">
                <p14:modId xmlns:p14="http://schemas.microsoft.com/office/powerpoint/2010/main" val="379352864"/>
              </p:ext>
            </p:extLst>
          </p:nvPr>
        </p:nvGraphicFramePr>
        <p:xfrm>
          <a:off x="118532" y="203199"/>
          <a:ext cx="7640616" cy="3414640"/>
        </p:xfrm>
        <a:graphic>
          <a:graphicData uri="http://schemas.openxmlformats.org/drawingml/2006/table">
            <a:tbl>
              <a:tblPr firstRow="1" bandRow="1">
                <a:tableStyleId>{00A15C55-8517-42AA-B614-E9B94910E393}</a:tableStyleId>
              </a:tblPr>
              <a:tblGrid>
                <a:gridCol w="1910154">
                  <a:extLst>
                    <a:ext uri="{9D8B030D-6E8A-4147-A177-3AD203B41FA5}">
                      <a16:colId xmlns:a16="http://schemas.microsoft.com/office/drawing/2014/main" val="1984664760"/>
                    </a:ext>
                  </a:extLst>
                </a:gridCol>
                <a:gridCol w="1910154">
                  <a:extLst>
                    <a:ext uri="{9D8B030D-6E8A-4147-A177-3AD203B41FA5}">
                      <a16:colId xmlns:a16="http://schemas.microsoft.com/office/drawing/2014/main" val="4105212029"/>
                    </a:ext>
                  </a:extLst>
                </a:gridCol>
                <a:gridCol w="1910154">
                  <a:extLst>
                    <a:ext uri="{9D8B030D-6E8A-4147-A177-3AD203B41FA5}">
                      <a16:colId xmlns:a16="http://schemas.microsoft.com/office/drawing/2014/main" val="3483158106"/>
                    </a:ext>
                  </a:extLst>
                </a:gridCol>
                <a:gridCol w="1910154">
                  <a:extLst>
                    <a:ext uri="{9D8B030D-6E8A-4147-A177-3AD203B41FA5}">
                      <a16:colId xmlns:a16="http://schemas.microsoft.com/office/drawing/2014/main" val="1955649111"/>
                    </a:ext>
                  </a:extLst>
                </a:gridCol>
              </a:tblGrid>
              <a:tr h="341464">
                <a:tc>
                  <a:txBody>
                    <a:bodyPr/>
                    <a:lstStyle/>
                    <a:p>
                      <a:pPr algn="ctr" fontAlgn="b"/>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1" u="none" strike="noStrike" dirty="0">
                          <a:solidFill>
                            <a:srgbClr val="000000"/>
                          </a:solidFill>
                          <a:effectLst/>
                        </a:rPr>
                        <a:t>Rouge-1</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1" u="none" strike="noStrike" dirty="0">
                          <a:solidFill>
                            <a:srgbClr val="000000"/>
                          </a:solidFill>
                          <a:effectLst/>
                        </a:rPr>
                        <a:t>Rouge-2</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1" u="none" strike="noStrike" dirty="0">
                          <a:solidFill>
                            <a:srgbClr val="000000"/>
                          </a:solidFill>
                          <a:effectLst/>
                        </a:rPr>
                        <a:t>Rouge-L</a:t>
                      </a:r>
                      <a:endParaRPr lang="en-IN" sz="1600" b="1"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82812183"/>
                  </a:ext>
                </a:extLst>
              </a:tr>
              <a:tr h="341464">
                <a:tc>
                  <a:txBody>
                    <a:bodyPr/>
                    <a:lstStyle/>
                    <a:p>
                      <a:pPr algn="ctr" fontAlgn="b"/>
                      <a:r>
                        <a:rPr lang="en-IN" sz="1600" b="1" u="none" strike="noStrike" dirty="0">
                          <a:solidFill>
                            <a:srgbClr val="000000"/>
                          </a:solidFill>
                          <a:effectLst/>
                        </a:rPr>
                        <a:t>V1-Topic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0.456564</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0.179032</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0.24228</a:t>
                      </a:r>
                      <a:endParaRPr lang="en-IN" sz="16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1950574"/>
                  </a:ext>
                </a:extLst>
              </a:tr>
              <a:tr h="341464">
                <a:tc>
                  <a:txBody>
                    <a:bodyPr/>
                    <a:lstStyle/>
                    <a:p>
                      <a:pPr algn="ctr" fontAlgn="b"/>
                      <a:r>
                        <a:rPr lang="en-IN" sz="1600" b="1" u="none" strike="noStrike" dirty="0">
                          <a:solidFill>
                            <a:srgbClr val="000000"/>
                          </a:solidFill>
                          <a:effectLst/>
                        </a:rPr>
                        <a:t>V2-Topic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0.461272</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0.172836</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0.231789</a:t>
                      </a:r>
                      <a:endParaRPr lang="en-IN" sz="16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843531142"/>
                  </a:ext>
                </a:extLst>
              </a:tr>
              <a:tr h="341464">
                <a:tc>
                  <a:txBody>
                    <a:bodyPr/>
                    <a:lstStyle/>
                    <a:p>
                      <a:pPr algn="ctr" fontAlgn="b"/>
                      <a:r>
                        <a:rPr lang="en-IN" sz="1600" b="1" u="none" strike="noStrike" dirty="0">
                          <a:solidFill>
                            <a:srgbClr val="000000"/>
                          </a:solidFill>
                          <a:effectLst/>
                        </a:rPr>
                        <a:t>V3-Topic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0.488003</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0.207657</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0.24613</a:t>
                      </a:r>
                      <a:endParaRPr lang="en-IN" sz="16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29474726"/>
                  </a:ext>
                </a:extLst>
              </a:tr>
              <a:tr h="341464">
                <a:tc>
                  <a:txBody>
                    <a:bodyPr/>
                    <a:lstStyle/>
                    <a:p>
                      <a:pPr algn="ctr" fontAlgn="b"/>
                      <a:r>
                        <a:rPr lang="en-IN" sz="1600" b="1" u="none" strike="noStrike" dirty="0">
                          <a:solidFill>
                            <a:srgbClr val="000000"/>
                          </a:solidFill>
                          <a:effectLst/>
                        </a:rPr>
                        <a:t>V4-Topic</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0.462249</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0.17939</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0.221719</a:t>
                      </a:r>
                      <a:endParaRPr lang="en-IN" sz="16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45075721"/>
                  </a:ext>
                </a:extLst>
              </a:tr>
              <a:tr h="341464">
                <a:tc>
                  <a:txBody>
                    <a:bodyPr/>
                    <a:lstStyle/>
                    <a:p>
                      <a:pPr algn="ctr" fontAlgn="b"/>
                      <a:r>
                        <a:rPr lang="en-IN" sz="1600" b="1" u="none" strike="noStrike" dirty="0">
                          <a:solidFill>
                            <a:srgbClr val="000000"/>
                          </a:solidFill>
                          <a:effectLst/>
                        </a:rPr>
                        <a:t>With-SBERT</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0.461448</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0.187128</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0.227898</a:t>
                      </a:r>
                      <a:endParaRPr lang="en-IN" sz="16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97643523"/>
                  </a:ext>
                </a:extLst>
              </a:tr>
              <a:tr h="341464">
                <a:tc>
                  <a:txBody>
                    <a:bodyPr/>
                    <a:lstStyle/>
                    <a:p>
                      <a:pPr algn="ctr" fontAlgn="b"/>
                      <a:r>
                        <a:rPr lang="en-IN" sz="1600" b="1" u="none" strike="noStrike" dirty="0" err="1">
                          <a:solidFill>
                            <a:srgbClr val="000000"/>
                          </a:solidFill>
                          <a:effectLst/>
                        </a:rPr>
                        <a:t>eDominate</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0.49115</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0.20873</a:t>
                      </a:r>
                    </a:p>
                  </a:txBody>
                  <a:tcPr marL="6350" marR="6350" marT="6350" marB="0" anchor="ctr"/>
                </a:tc>
                <a:tc>
                  <a:txBody>
                    <a:bodyPr/>
                    <a:lstStyle/>
                    <a:p>
                      <a:pPr algn="ctr" fontAlgn="b"/>
                      <a:r>
                        <a:rPr lang="en-IN" sz="1600" b="0" i="0" u="none" strike="noStrike" dirty="0">
                          <a:solidFill>
                            <a:srgbClr val="000000"/>
                          </a:solidFill>
                          <a:effectLst/>
                          <a:latin typeface="Aptos Narrow" panose="020B0004020202020204" pitchFamily="34" charset="0"/>
                        </a:rPr>
                        <a:t>0.24222</a:t>
                      </a:r>
                    </a:p>
                  </a:txBody>
                  <a:tcPr marL="6350" marR="6350" marT="6350" marB="0" anchor="ctr"/>
                </a:tc>
                <a:extLst>
                  <a:ext uri="{0D108BD9-81ED-4DB2-BD59-A6C34878D82A}">
                    <a16:rowId xmlns:a16="http://schemas.microsoft.com/office/drawing/2014/main" val="2343676516"/>
                  </a:ext>
                </a:extLst>
              </a:tr>
              <a:tr h="341464">
                <a:tc>
                  <a:txBody>
                    <a:bodyPr/>
                    <a:lstStyle/>
                    <a:p>
                      <a:pPr algn="ctr" fontAlgn="b"/>
                      <a:r>
                        <a:rPr lang="en-IN" sz="1600" b="1" u="none" strike="noStrike" dirty="0">
                          <a:solidFill>
                            <a:srgbClr val="000000"/>
                          </a:solidFill>
                          <a:effectLst/>
                        </a:rPr>
                        <a:t>RCR</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0.49575</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0.21763</a:t>
                      </a:r>
                    </a:p>
                  </a:txBody>
                  <a:tcPr marL="6350" marR="6350" marT="6350" marB="0" anchor="ctr"/>
                </a:tc>
                <a:tc>
                  <a:txBody>
                    <a:bodyPr/>
                    <a:lstStyle/>
                    <a:p>
                      <a:pPr algn="ctr" fontAlgn="b"/>
                      <a:r>
                        <a:rPr lang="en-IN" sz="1600" b="1" i="0" u="none" strike="noStrike" dirty="0">
                          <a:solidFill>
                            <a:srgbClr val="000000"/>
                          </a:solidFill>
                          <a:effectLst/>
                          <a:latin typeface="Aptos Narrow" panose="020B0004020202020204" pitchFamily="34" charset="0"/>
                        </a:rPr>
                        <a:t>0.25251</a:t>
                      </a:r>
                    </a:p>
                  </a:txBody>
                  <a:tcPr marL="6350" marR="6350" marT="6350" marB="0" anchor="ctr"/>
                </a:tc>
                <a:extLst>
                  <a:ext uri="{0D108BD9-81ED-4DB2-BD59-A6C34878D82A}">
                    <a16:rowId xmlns:a16="http://schemas.microsoft.com/office/drawing/2014/main" val="3216825021"/>
                  </a:ext>
                </a:extLst>
              </a:tr>
              <a:tr h="341464">
                <a:tc>
                  <a:txBody>
                    <a:bodyPr/>
                    <a:lstStyle/>
                    <a:p>
                      <a:pPr algn="ctr" fontAlgn="b"/>
                      <a:r>
                        <a:rPr lang="en-IN" sz="1600" b="1" u="none" strike="noStrike" dirty="0">
                          <a:solidFill>
                            <a:srgbClr val="000000"/>
                          </a:solidFill>
                          <a:effectLst/>
                        </a:rPr>
                        <a:t>NSGA</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0.477775</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a:solidFill>
                            <a:srgbClr val="000000"/>
                          </a:solidFill>
                          <a:effectLst/>
                        </a:rPr>
                        <a:t>0.191733</a:t>
                      </a:r>
                      <a:endParaRPr lang="en-IN" sz="16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0.238035</a:t>
                      </a:r>
                      <a:endParaRPr lang="en-IN" sz="16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718614550"/>
                  </a:ext>
                </a:extLst>
              </a:tr>
              <a:tr h="341464">
                <a:tc>
                  <a:txBody>
                    <a:bodyPr/>
                    <a:lstStyle/>
                    <a:p>
                      <a:pPr algn="ctr" fontAlgn="b"/>
                      <a:r>
                        <a:rPr lang="en-IN" sz="1600" b="1" u="none" strike="noStrike" dirty="0">
                          <a:solidFill>
                            <a:srgbClr val="000000"/>
                          </a:solidFill>
                          <a:effectLst/>
                        </a:rPr>
                        <a:t>V2-Mutation</a:t>
                      </a:r>
                      <a:endParaRPr lang="en-IN" sz="16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0.490004</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0.206773</a:t>
                      </a:r>
                      <a:endParaRPr lang="en-IN" sz="16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600" b="0" u="none" strike="noStrike" dirty="0">
                          <a:solidFill>
                            <a:srgbClr val="000000"/>
                          </a:solidFill>
                          <a:effectLst/>
                        </a:rPr>
                        <a:t>0.242533</a:t>
                      </a:r>
                      <a:endParaRPr lang="en-IN" sz="16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25013914"/>
                  </a:ext>
                </a:extLst>
              </a:tr>
            </a:tbl>
          </a:graphicData>
        </a:graphic>
      </p:graphicFrame>
      <p:pic>
        <p:nvPicPr>
          <p:cNvPr id="6" name="Picture 5" descr="A graph with different colored bars&#10;&#10;Description automatically generated">
            <a:extLst>
              <a:ext uri="{FF2B5EF4-FFF2-40B4-BE49-F238E27FC236}">
                <a16:creationId xmlns:a16="http://schemas.microsoft.com/office/drawing/2014/main" id="{0C37DA2F-F2C0-5C35-45A9-F8989515EA3C}"/>
              </a:ext>
            </a:extLst>
          </p:cNvPr>
          <p:cNvPicPr>
            <a:picLocks noChangeAspect="1"/>
          </p:cNvPicPr>
          <p:nvPr/>
        </p:nvPicPr>
        <p:blipFill rotWithShape="1">
          <a:blip r:embed="rId3">
            <a:extLst>
              <a:ext uri="{28A0092B-C50C-407E-A947-70E740481C1C}">
                <a14:useLocalDpi xmlns:a14="http://schemas.microsoft.com/office/drawing/2010/main" val="0"/>
              </a:ext>
            </a:extLst>
          </a:blip>
          <a:srcRect l="7478" t="9372" r="9145" b="3885"/>
          <a:stretch/>
        </p:blipFill>
        <p:spPr>
          <a:xfrm>
            <a:off x="6497430" y="3617839"/>
            <a:ext cx="5135219" cy="3116460"/>
          </a:xfrm>
          <a:prstGeom prst="rect">
            <a:avLst/>
          </a:prstGeom>
        </p:spPr>
      </p:pic>
    </p:spTree>
    <p:extLst>
      <p:ext uri="{BB962C8B-B14F-4D97-AF65-F5344CB8AC3E}">
        <p14:creationId xmlns:p14="http://schemas.microsoft.com/office/powerpoint/2010/main" val="2858346857"/>
      </p:ext>
    </p:extLst>
  </p:cSld>
  <p:clrMapOvr>
    <a:masterClrMapping/>
  </p:clrMapOvr>
  <p:extLst>
    <p:ext uri="{6950BFC3-D8DA-4A85-94F7-54DA5524770B}">
      <p188:commentRel xmlns:p188="http://schemas.microsoft.com/office/powerpoint/2018/8/main" r:id="rId2"/>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70AFFD-44EB-1851-2509-15002708E4EE}"/>
              </a:ext>
            </a:extLst>
          </p:cNvPr>
          <p:cNvSpPr>
            <a:spLocks noGrp="1"/>
          </p:cNvSpPr>
          <p:nvPr>
            <p:ph type="title"/>
          </p:nvPr>
        </p:nvSpPr>
        <p:spPr/>
        <p:txBody>
          <a:bodyPr/>
          <a:lstStyle/>
          <a:p>
            <a:r>
              <a:rPr lang="en-IN" dirty="0"/>
              <a:t>Contemporary Methods Comparison</a:t>
            </a:r>
          </a:p>
        </p:txBody>
      </p:sp>
      <p:graphicFrame>
        <p:nvGraphicFramePr>
          <p:cNvPr id="6" name="Content Placeholder 5">
            <a:extLst>
              <a:ext uri="{FF2B5EF4-FFF2-40B4-BE49-F238E27FC236}">
                <a16:creationId xmlns:a16="http://schemas.microsoft.com/office/drawing/2014/main" id="{F8827DB4-5895-3B8C-39C9-E7B31C8AFA88}"/>
              </a:ext>
            </a:extLst>
          </p:cNvPr>
          <p:cNvGraphicFramePr>
            <a:graphicFrameLocks noGrp="1"/>
          </p:cNvGraphicFramePr>
          <p:nvPr>
            <p:ph idx="1"/>
            <p:extLst>
              <p:ext uri="{D42A27DB-BD31-4B8C-83A1-F6EECF244321}">
                <p14:modId xmlns:p14="http://schemas.microsoft.com/office/powerpoint/2010/main" val="493591027"/>
              </p:ext>
            </p:extLst>
          </p:nvPr>
        </p:nvGraphicFramePr>
        <p:xfrm>
          <a:off x="5918684" y="91440"/>
          <a:ext cx="6172200" cy="6675120"/>
        </p:xfrm>
        <a:graphic>
          <a:graphicData uri="http://schemas.openxmlformats.org/drawingml/2006/table">
            <a:tbl>
              <a:tblPr firstRow="1" bandRow="1">
                <a:tableStyleId>{00A15C55-8517-42AA-B614-E9B94910E393}</a:tableStyleId>
              </a:tblPr>
              <a:tblGrid>
                <a:gridCol w="2057400">
                  <a:extLst>
                    <a:ext uri="{9D8B030D-6E8A-4147-A177-3AD203B41FA5}">
                      <a16:colId xmlns:a16="http://schemas.microsoft.com/office/drawing/2014/main" val="983356078"/>
                    </a:ext>
                  </a:extLst>
                </a:gridCol>
                <a:gridCol w="2057400">
                  <a:extLst>
                    <a:ext uri="{9D8B030D-6E8A-4147-A177-3AD203B41FA5}">
                      <a16:colId xmlns:a16="http://schemas.microsoft.com/office/drawing/2014/main" val="464069966"/>
                    </a:ext>
                  </a:extLst>
                </a:gridCol>
                <a:gridCol w="2057400">
                  <a:extLst>
                    <a:ext uri="{9D8B030D-6E8A-4147-A177-3AD203B41FA5}">
                      <a16:colId xmlns:a16="http://schemas.microsoft.com/office/drawing/2014/main" val="1040898553"/>
                    </a:ext>
                  </a:extLst>
                </a:gridCol>
              </a:tblGrid>
              <a:tr h="370840">
                <a:tc>
                  <a:txBody>
                    <a:bodyPr/>
                    <a:lstStyle/>
                    <a:p>
                      <a:pPr algn="ctr" fontAlgn="b"/>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Rouge-1</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Rouge-2</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9353473"/>
                  </a:ext>
                </a:extLst>
              </a:tr>
              <a:tr h="370840">
                <a:tc>
                  <a:txBody>
                    <a:bodyPr/>
                    <a:lstStyle/>
                    <a:p>
                      <a:pPr algn="ctr" fontAlgn="b"/>
                      <a:r>
                        <a:rPr lang="en-IN" sz="1400" b="0" u="none" strike="noStrike">
                          <a:solidFill>
                            <a:srgbClr val="000000"/>
                          </a:solidFill>
                          <a:effectLst/>
                        </a:rPr>
                        <a:t>COSUM</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0.49083</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0.23092</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86320423"/>
                  </a:ext>
                </a:extLst>
              </a:tr>
              <a:tr h="370840">
                <a:tc>
                  <a:txBody>
                    <a:bodyPr/>
                    <a:lstStyle/>
                    <a:p>
                      <a:pPr algn="ctr" fontAlgn="b"/>
                      <a:r>
                        <a:rPr lang="en-IN" sz="1400" b="0" u="none" strike="noStrike">
                          <a:solidFill>
                            <a:srgbClr val="000000"/>
                          </a:solidFill>
                          <a:effectLst/>
                        </a:rPr>
                        <a:t>ESDS-GHS-GLO</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0.47903</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0.22142</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714710254"/>
                  </a:ext>
                </a:extLst>
              </a:tr>
              <a:tr h="370840">
                <a:tc>
                  <a:txBody>
                    <a:bodyPr/>
                    <a:lstStyle/>
                    <a:p>
                      <a:pPr algn="ctr" fontAlgn="b"/>
                      <a:r>
                        <a:rPr lang="en-IN" sz="1400" b="0" u="none" strike="noStrike">
                          <a:solidFill>
                            <a:srgbClr val="000000"/>
                          </a:solidFill>
                          <a:effectLst/>
                        </a:rPr>
                        <a:t>MA-SingleDocSum</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0.48280</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0.22840</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59701606"/>
                  </a:ext>
                </a:extLst>
              </a:tr>
              <a:tr h="370840">
                <a:tc>
                  <a:txBody>
                    <a:bodyPr/>
                    <a:lstStyle/>
                    <a:p>
                      <a:pPr algn="ctr" fontAlgn="b"/>
                      <a:r>
                        <a:rPr lang="en-IN" sz="1400" b="0" u="none" strike="noStrike">
                          <a:solidFill>
                            <a:srgbClr val="000000"/>
                          </a:solidFill>
                          <a:effectLst/>
                        </a:rPr>
                        <a:t>DE</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0.46694</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0.12368</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78556180"/>
                  </a:ext>
                </a:extLst>
              </a:tr>
              <a:tr h="370840">
                <a:tc>
                  <a:txBody>
                    <a:bodyPr/>
                    <a:lstStyle/>
                    <a:p>
                      <a:pPr algn="ctr" fontAlgn="b"/>
                      <a:r>
                        <a:rPr lang="en-IN" sz="1400" b="0" u="none" strike="noStrike">
                          <a:solidFill>
                            <a:srgbClr val="000000"/>
                          </a:solidFill>
                          <a:effectLst/>
                        </a:rPr>
                        <a:t>UnifiedRank</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0.48487</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0.21462</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72821930"/>
                  </a:ext>
                </a:extLst>
              </a:tr>
              <a:tr h="370840">
                <a:tc>
                  <a:txBody>
                    <a:bodyPr/>
                    <a:lstStyle/>
                    <a:p>
                      <a:pPr algn="ctr" fontAlgn="b"/>
                      <a:r>
                        <a:rPr lang="en-IN" sz="1400" b="0" u="none" strike="noStrike">
                          <a:solidFill>
                            <a:srgbClr val="000000"/>
                          </a:solidFill>
                          <a:effectLst/>
                        </a:rPr>
                        <a:t>FEOM</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0.46575</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0.12490</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548807633"/>
                  </a:ext>
                </a:extLst>
              </a:tr>
              <a:tr h="370840">
                <a:tc>
                  <a:txBody>
                    <a:bodyPr/>
                    <a:lstStyle/>
                    <a:p>
                      <a:pPr algn="ctr" fontAlgn="b"/>
                      <a:r>
                        <a:rPr lang="en-IN" sz="1400" b="0" u="none" strike="noStrike" dirty="0" err="1">
                          <a:solidFill>
                            <a:srgbClr val="000000"/>
                          </a:solidFill>
                          <a:effectLst/>
                        </a:rPr>
                        <a:t>NetSum</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0.44963</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0.11167</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010808836"/>
                  </a:ext>
                </a:extLst>
              </a:tr>
              <a:tr h="370840">
                <a:tc>
                  <a:txBody>
                    <a:bodyPr/>
                    <a:lstStyle/>
                    <a:p>
                      <a:pPr algn="ctr" fontAlgn="b"/>
                      <a:r>
                        <a:rPr lang="en-IN" sz="1400" b="0" u="none" strike="noStrike">
                          <a:solidFill>
                            <a:srgbClr val="000000"/>
                          </a:solidFill>
                          <a:effectLst/>
                        </a:rPr>
                        <a:t>CRF</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0.44006</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0.10924</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32584087"/>
                  </a:ext>
                </a:extLst>
              </a:tr>
              <a:tr h="370840">
                <a:tc>
                  <a:txBody>
                    <a:bodyPr/>
                    <a:lstStyle/>
                    <a:p>
                      <a:pPr algn="ctr" fontAlgn="b"/>
                      <a:r>
                        <a:rPr lang="en-IN" sz="1400" b="0" u="none" strike="noStrike">
                          <a:solidFill>
                            <a:srgbClr val="000000"/>
                          </a:solidFill>
                          <a:effectLst/>
                        </a:rPr>
                        <a:t>QSC</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0.44865</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0.18766</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22225183"/>
                  </a:ext>
                </a:extLst>
              </a:tr>
              <a:tr h="370840">
                <a:tc>
                  <a:txBody>
                    <a:bodyPr/>
                    <a:lstStyle/>
                    <a:p>
                      <a:pPr algn="ctr" fontAlgn="b"/>
                      <a:r>
                        <a:rPr lang="en-IN" sz="1400" b="0" u="none" strike="noStrike">
                          <a:solidFill>
                            <a:srgbClr val="000000"/>
                          </a:solidFill>
                          <a:effectLst/>
                        </a:rPr>
                        <a:t>SVM</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0.43235</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0.10867</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7804665"/>
                  </a:ext>
                </a:extLst>
              </a:tr>
              <a:tr h="370840">
                <a:tc>
                  <a:txBody>
                    <a:bodyPr/>
                    <a:lstStyle/>
                    <a:p>
                      <a:pPr algn="ctr" fontAlgn="b"/>
                      <a:r>
                        <a:rPr lang="en-IN" sz="1400" b="0" u="none" strike="noStrike">
                          <a:solidFill>
                            <a:srgbClr val="000000"/>
                          </a:solidFill>
                          <a:effectLst/>
                        </a:rPr>
                        <a:t>Manifold Ranking</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0.43235</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0.10677</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79717794"/>
                  </a:ext>
                </a:extLst>
              </a:tr>
              <a:tr h="370840">
                <a:tc>
                  <a:txBody>
                    <a:bodyPr/>
                    <a:lstStyle/>
                    <a:p>
                      <a:pPr algn="ctr" fontAlgn="b"/>
                      <a:r>
                        <a:rPr lang="en-IN" sz="1400" b="0" u="none" strike="noStrike">
                          <a:solidFill>
                            <a:srgbClr val="000000"/>
                          </a:solidFill>
                          <a:effectLst/>
                        </a:rPr>
                        <a:t>NN-SE</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0.47400</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a:solidFill>
                            <a:srgbClr val="000000"/>
                          </a:solidFill>
                          <a:effectLst/>
                        </a:rPr>
                        <a:t>0.23200</a:t>
                      </a:r>
                      <a:endParaRPr lang="en-IN" sz="14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0256206"/>
                  </a:ext>
                </a:extLst>
              </a:tr>
              <a:tr h="370840">
                <a:tc>
                  <a:txBody>
                    <a:bodyPr/>
                    <a:lstStyle/>
                    <a:p>
                      <a:pPr algn="ctr" fontAlgn="b"/>
                      <a:r>
                        <a:rPr lang="en-IN" sz="1400" b="0" u="none" strike="noStrike">
                          <a:solidFill>
                            <a:srgbClr val="000000"/>
                          </a:solidFill>
                          <a:effectLst/>
                        </a:rPr>
                        <a:t>SummmaRuNNer</a:t>
                      </a:r>
                      <a:endParaRPr lang="en-IN"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0.45400</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1" u="sng" strike="noStrike" dirty="0">
                          <a:solidFill>
                            <a:srgbClr val="000000"/>
                          </a:solidFill>
                          <a:effectLst/>
                        </a:rPr>
                        <a:t>0.23900</a:t>
                      </a:r>
                      <a:endParaRPr lang="en-IN" sz="1400" b="1" i="0" u="sng"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66165457"/>
                  </a:ext>
                </a:extLst>
              </a:tr>
              <a:tr h="370840">
                <a:tc>
                  <a:txBody>
                    <a:bodyPr/>
                    <a:lstStyle/>
                    <a:p>
                      <a:pPr algn="ctr" fontAlgn="b"/>
                      <a:r>
                        <a:rPr lang="en-IN" sz="1400" b="1" u="none" strike="noStrike" dirty="0" err="1">
                          <a:solidFill>
                            <a:srgbClr val="7030A0"/>
                          </a:solidFill>
                          <a:effectLst/>
                        </a:rPr>
                        <a:t>eDominate</a:t>
                      </a:r>
                      <a:endParaRPr lang="en-IN" sz="1400" b="1" i="0" u="none" strike="noStrike" dirty="0">
                        <a:solidFill>
                          <a:srgbClr val="7030A0"/>
                        </a:solidFill>
                        <a:effectLst/>
                        <a:latin typeface="Aptos Narrow" panose="020B0004020202020204" pitchFamily="34" charset="0"/>
                      </a:endParaRP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0.49115</a:t>
                      </a: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0.20873</a:t>
                      </a:r>
                    </a:p>
                  </a:txBody>
                  <a:tcPr marL="6350" marR="6350" marT="6350" marB="0" anchor="ctr"/>
                </a:tc>
                <a:extLst>
                  <a:ext uri="{0D108BD9-81ED-4DB2-BD59-A6C34878D82A}">
                    <a16:rowId xmlns:a16="http://schemas.microsoft.com/office/drawing/2014/main" val="1130164362"/>
                  </a:ext>
                </a:extLst>
              </a:tr>
              <a:tr h="370840">
                <a:tc>
                  <a:txBody>
                    <a:bodyPr/>
                    <a:lstStyle/>
                    <a:p>
                      <a:pPr algn="ctr" fontAlgn="b"/>
                      <a:r>
                        <a:rPr lang="en-IN" sz="1400" b="1" u="none" strike="noStrike" dirty="0">
                          <a:solidFill>
                            <a:srgbClr val="7030A0"/>
                          </a:solidFill>
                          <a:effectLst/>
                        </a:rPr>
                        <a:t>v2-Mutation</a:t>
                      </a:r>
                      <a:endParaRPr lang="en-IN" sz="1400" b="1" i="0" u="none" strike="noStrike" dirty="0">
                        <a:solidFill>
                          <a:srgbClr val="7030A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0.490004</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0.206773</a:t>
                      </a:r>
                      <a:endParaRPr lang="en-IN" sz="14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32757333"/>
                  </a:ext>
                </a:extLst>
              </a:tr>
              <a:tr h="370840">
                <a:tc>
                  <a:txBody>
                    <a:bodyPr/>
                    <a:lstStyle/>
                    <a:p>
                      <a:pPr algn="ctr" fontAlgn="b"/>
                      <a:r>
                        <a:rPr lang="en-IN" sz="1400" b="1" u="none" strike="noStrike" dirty="0">
                          <a:solidFill>
                            <a:srgbClr val="7030A0"/>
                          </a:solidFill>
                          <a:effectLst/>
                        </a:rPr>
                        <a:t>v3-Topic</a:t>
                      </a:r>
                      <a:endParaRPr lang="en-IN" sz="1400" b="1" i="0" u="none" strike="noStrike" dirty="0">
                        <a:solidFill>
                          <a:srgbClr val="7030A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0.488003</a:t>
                      </a:r>
                      <a:endParaRPr lang="en-IN"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IN" sz="1400" b="0" u="none" strike="noStrike" dirty="0">
                          <a:solidFill>
                            <a:srgbClr val="000000"/>
                          </a:solidFill>
                          <a:effectLst/>
                        </a:rPr>
                        <a:t>0.207657</a:t>
                      </a:r>
                      <a:endParaRPr lang="en-IN" sz="14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66071624"/>
                  </a:ext>
                </a:extLst>
              </a:tr>
              <a:tr h="370840">
                <a:tc>
                  <a:txBody>
                    <a:bodyPr/>
                    <a:lstStyle/>
                    <a:p>
                      <a:pPr algn="ctr" fontAlgn="b"/>
                      <a:r>
                        <a:rPr lang="en-IN" sz="1400" b="1" u="none" strike="noStrike" dirty="0">
                          <a:solidFill>
                            <a:srgbClr val="7030A0"/>
                          </a:solidFill>
                          <a:effectLst/>
                        </a:rPr>
                        <a:t>RCR</a:t>
                      </a:r>
                      <a:endParaRPr lang="en-IN" sz="1400" b="1" i="0" u="none" strike="noStrike" dirty="0">
                        <a:solidFill>
                          <a:srgbClr val="7030A0"/>
                        </a:solidFill>
                        <a:effectLst/>
                        <a:latin typeface="Aptos Narrow" panose="020B0004020202020204" pitchFamily="34" charset="0"/>
                      </a:endParaRPr>
                    </a:p>
                  </a:txBody>
                  <a:tcPr marL="6350" marR="6350" marT="6350" marB="0" anchor="ctr"/>
                </a:tc>
                <a:tc>
                  <a:txBody>
                    <a:bodyPr/>
                    <a:lstStyle/>
                    <a:p>
                      <a:pPr algn="ctr" fontAlgn="b"/>
                      <a:r>
                        <a:rPr lang="en-IN" sz="1400" b="1" i="0" u="sng" strike="noStrike" dirty="0">
                          <a:solidFill>
                            <a:srgbClr val="000000"/>
                          </a:solidFill>
                          <a:effectLst/>
                          <a:latin typeface="Aptos Narrow" panose="020B0004020202020204" pitchFamily="34" charset="0"/>
                        </a:rPr>
                        <a:t>0.49575</a:t>
                      </a:r>
                    </a:p>
                  </a:txBody>
                  <a:tcPr marL="6350" marR="6350" marT="6350" marB="0" anchor="ctr"/>
                </a:tc>
                <a:tc>
                  <a:txBody>
                    <a:bodyPr/>
                    <a:lstStyle/>
                    <a:p>
                      <a:pPr algn="ctr" fontAlgn="b"/>
                      <a:r>
                        <a:rPr lang="en-IN" sz="1400" b="0" i="0" u="none" strike="noStrike" dirty="0">
                          <a:solidFill>
                            <a:srgbClr val="000000"/>
                          </a:solidFill>
                          <a:effectLst/>
                          <a:latin typeface="Aptos Narrow" panose="020B0004020202020204" pitchFamily="34" charset="0"/>
                        </a:rPr>
                        <a:t>0.21763</a:t>
                      </a:r>
                    </a:p>
                  </a:txBody>
                  <a:tcPr marL="6350" marR="6350" marT="6350" marB="0" anchor="ctr"/>
                </a:tc>
                <a:extLst>
                  <a:ext uri="{0D108BD9-81ED-4DB2-BD59-A6C34878D82A}">
                    <a16:rowId xmlns:a16="http://schemas.microsoft.com/office/drawing/2014/main" val="4037939321"/>
                  </a:ext>
                </a:extLst>
              </a:tr>
            </a:tbl>
          </a:graphicData>
        </a:graphic>
      </p:graphicFrame>
      <p:sp>
        <p:nvSpPr>
          <p:cNvPr id="8" name="Text Placeholder 7">
            <a:extLst>
              <a:ext uri="{FF2B5EF4-FFF2-40B4-BE49-F238E27FC236}">
                <a16:creationId xmlns:a16="http://schemas.microsoft.com/office/drawing/2014/main" id="{AF2F5DD0-1440-37AF-B015-0AFFBD286F0F}"/>
              </a:ext>
            </a:extLst>
          </p:cNvPr>
          <p:cNvSpPr>
            <a:spLocks noGrp="1"/>
          </p:cNvSpPr>
          <p:nvPr>
            <p:ph type="body" sz="half" idx="2"/>
          </p:nvPr>
        </p:nvSpPr>
        <p:spPr/>
        <p:txBody>
          <a:bodyPr/>
          <a:lstStyle/>
          <a:p>
            <a:r>
              <a:rPr lang="en-IN" dirty="0"/>
              <a:t>We find that our newly proposed methods have slightly better ROUGE-1 scores than the methods proposed previously in literature.</a:t>
            </a:r>
          </a:p>
          <a:p>
            <a:r>
              <a:rPr lang="en-IN" dirty="0"/>
              <a:t>However, in terms of ROUGE-2, we underperform w.r.t the summarizer model – </a:t>
            </a:r>
            <a:r>
              <a:rPr lang="en-IN" dirty="0" err="1"/>
              <a:t>SummmaRunNNer</a:t>
            </a:r>
            <a:endParaRPr lang="en-IN" dirty="0"/>
          </a:p>
          <a:p>
            <a:endParaRPr lang="en-IN" dirty="0"/>
          </a:p>
        </p:txBody>
      </p:sp>
    </p:spTree>
    <p:extLst>
      <p:ext uri="{BB962C8B-B14F-4D97-AF65-F5344CB8AC3E}">
        <p14:creationId xmlns:p14="http://schemas.microsoft.com/office/powerpoint/2010/main" val="39567025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91F419-5B78-F755-A332-66C58AD0C7E7}"/>
              </a:ext>
            </a:extLst>
          </p:cNvPr>
          <p:cNvSpPr>
            <a:spLocks noGrp="1"/>
          </p:cNvSpPr>
          <p:nvPr>
            <p:ph type="title"/>
          </p:nvPr>
        </p:nvSpPr>
        <p:spPr>
          <a:xfrm>
            <a:off x="838200" y="53871"/>
            <a:ext cx="10426148" cy="939645"/>
          </a:xfrm>
        </p:spPr>
        <p:txBody>
          <a:bodyPr/>
          <a:lstStyle/>
          <a:p>
            <a:pPr algn="ctr"/>
            <a:r>
              <a:rPr lang="en-US" dirty="0"/>
              <a:t>Objective Value trend across iterations</a:t>
            </a:r>
            <a:endParaRPr lang="en-IN" dirty="0"/>
          </a:p>
        </p:txBody>
      </p:sp>
      <p:pic>
        <p:nvPicPr>
          <p:cNvPr id="12" name="Content Placeholder 11" descr="A graph of a graph&#10;&#10;Description automatically generated with medium confidence">
            <a:extLst>
              <a:ext uri="{FF2B5EF4-FFF2-40B4-BE49-F238E27FC236}">
                <a16:creationId xmlns:a16="http://schemas.microsoft.com/office/drawing/2014/main" id="{B1EE7744-D984-A8D4-BE38-8D83FCA974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7052" y="993516"/>
            <a:ext cx="9421435" cy="4710718"/>
          </a:xfrm>
        </p:spPr>
      </p:pic>
      <p:sp>
        <p:nvSpPr>
          <p:cNvPr id="10" name="Content Placeholder 9">
            <a:extLst>
              <a:ext uri="{FF2B5EF4-FFF2-40B4-BE49-F238E27FC236}">
                <a16:creationId xmlns:a16="http://schemas.microsoft.com/office/drawing/2014/main" id="{93A8C47B-0A5C-B2E6-2A51-D194489B0EB9}"/>
              </a:ext>
            </a:extLst>
          </p:cNvPr>
          <p:cNvSpPr>
            <a:spLocks noGrp="1"/>
          </p:cNvSpPr>
          <p:nvPr>
            <p:ph sz="half" idx="2"/>
          </p:nvPr>
        </p:nvSpPr>
        <p:spPr>
          <a:xfrm>
            <a:off x="970722" y="5770563"/>
            <a:ext cx="9915939" cy="968168"/>
          </a:xfrm>
        </p:spPr>
        <p:txBody>
          <a:bodyPr>
            <a:normAutofit fontScale="92500" lnSpcReduction="20000"/>
          </a:bodyPr>
          <a:lstStyle/>
          <a:p>
            <a:pPr marL="0" indent="0" algn="ctr">
              <a:buNone/>
            </a:pPr>
            <a:r>
              <a:rPr lang="en-US" dirty="0"/>
              <a:t>We observe that as iterations proceed, the coverage objective value increases and the redundancy reduction objective decreases, indicating that they are indeed conflicting objectives.</a:t>
            </a:r>
            <a:endParaRPr lang="en-IN" dirty="0"/>
          </a:p>
        </p:txBody>
      </p:sp>
    </p:spTree>
    <p:extLst>
      <p:ext uri="{BB962C8B-B14F-4D97-AF65-F5344CB8AC3E}">
        <p14:creationId xmlns:p14="http://schemas.microsoft.com/office/powerpoint/2010/main" val="1726307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91F419-5B78-F755-A332-66C58AD0C7E7}"/>
              </a:ext>
            </a:extLst>
          </p:cNvPr>
          <p:cNvSpPr>
            <a:spLocks noGrp="1"/>
          </p:cNvSpPr>
          <p:nvPr>
            <p:ph type="title"/>
          </p:nvPr>
        </p:nvSpPr>
        <p:spPr>
          <a:xfrm>
            <a:off x="838200" y="53871"/>
            <a:ext cx="10426148" cy="939645"/>
          </a:xfrm>
        </p:spPr>
        <p:txBody>
          <a:bodyPr>
            <a:normAutofit/>
          </a:bodyPr>
          <a:lstStyle/>
          <a:p>
            <a:pPr algn="ctr"/>
            <a:r>
              <a:rPr lang="en-US"/>
              <a:t>Pareto Front trend across iterations</a:t>
            </a:r>
            <a:endParaRPr lang="en-IN" dirty="0"/>
          </a:p>
        </p:txBody>
      </p:sp>
      <p:pic>
        <p:nvPicPr>
          <p:cNvPr id="12" name="Content Placeholder 11">
            <a:extLst>
              <a:ext uri="{FF2B5EF4-FFF2-40B4-BE49-F238E27FC236}">
                <a16:creationId xmlns:a16="http://schemas.microsoft.com/office/drawing/2014/main" id="{B1EE7744-D984-A8D4-BE38-8D83FCA974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2504047" y="993516"/>
            <a:ext cx="7094453" cy="4710718"/>
          </a:xfrm>
        </p:spPr>
      </p:pic>
      <p:sp>
        <p:nvSpPr>
          <p:cNvPr id="10" name="Content Placeholder 9">
            <a:extLst>
              <a:ext uri="{FF2B5EF4-FFF2-40B4-BE49-F238E27FC236}">
                <a16:creationId xmlns:a16="http://schemas.microsoft.com/office/drawing/2014/main" id="{93A8C47B-0A5C-B2E6-2A51-D194489B0EB9}"/>
              </a:ext>
            </a:extLst>
          </p:cNvPr>
          <p:cNvSpPr>
            <a:spLocks noGrp="1"/>
          </p:cNvSpPr>
          <p:nvPr>
            <p:ph sz="half" idx="2"/>
          </p:nvPr>
        </p:nvSpPr>
        <p:spPr>
          <a:xfrm>
            <a:off x="1093303" y="5750684"/>
            <a:ext cx="9915939" cy="968168"/>
          </a:xfrm>
        </p:spPr>
        <p:txBody>
          <a:bodyPr>
            <a:normAutofit fontScale="92500"/>
          </a:bodyPr>
          <a:lstStyle/>
          <a:p>
            <a:pPr marL="0" indent="0" algn="ctr">
              <a:buNone/>
            </a:pPr>
            <a:r>
              <a:rPr lang="en-US"/>
              <a:t>We observe that as iteration proceed, the pareto front(obtained from the NDS archive) forms the </a:t>
            </a:r>
            <a:r>
              <a:rPr lang="en-US" b="1" u="sng"/>
              <a:t>optimal</a:t>
            </a:r>
            <a:r>
              <a:rPr lang="en-US"/>
              <a:t> pareto front by iteration 100.</a:t>
            </a:r>
            <a:endParaRPr lang="en-IN" dirty="0"/>
          </a:p>
        </p:txBody>
      </p:sp>
    </p:spTree>
    <p:extLst>
      <p:ext uri="{BB962C8B-B14F-4D97-AF65-F5344CB8AC3E}">
        <p14:creationId xmlns:p14="http://schemas.microsoft.com/office/powerpoint/2010/main" val="3359226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B4240-3907-9CB6-F13E-CB6982A423DE}"/>
              </a:ext>
            </a:extLst>
          </p:cNvPr>
          <p:cNvSpPr>
            <a:spLocks noGrp="1"/>
          </p:cNvSpPr>
          <p:nvPr>
            <p:ph type="ctrTitle"/>
          </p:nvPr>
        </p:nvSpPr>
        <p:spPr/>
        <p:txBody>
          <a:bodyPr/>
          <a:lstStyle/>
          <a:p>
            <a:r>
              <a:rPr lang="en-IN" dirty="0"/>
              <a:t>Datasets and Code Outputs</a:t>
            </a:r>
          </a:p>
        </p:txBody>
      </p:sp>
      <p:sp>
        <p:nvSpPr>
          <p:cNvPr id="6" name="Subtitle 5">
            <a:extLst>
              <a:ext uri="{FF2B5EF4-FFF2-40B4-BE49-F238E27FC236}">
                <a16:creationId xmlns:a16="http://schemas.microsoft.com/office/drawing/2014/main" id="{326FF9B5-4DC3-3647-5E49-754257F475F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18791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198C-291E-0A62-CAD9-EAB10705F742}"/>
              </a:ext>
            </a:extLst>
          </p:cNvPr>
          <p:cNvSpPr>
            <a:spLocks noGrp="1"/>
          </p:cNvSpPr>
          <p:nvPr>
            <p:ph type="title"/>
          </p:nvPr>
        </p:nvSpPr>
        <p:spPr>
          <a:xfrm>
            <a:off x="0" y="-387337"/>
            <a:ext cx="12192000" cy="1325563"/>
          </a:xfrm>
        </p:spPr>
        <p:txBody>
          <a:bodyPr/>
          <a:lstStyle/>
          <a:p>
            <a:pPr algn="ctr"/>
            <a:r>
              <a:rPr lang="en-IN" dirty="0"/>
              <a:t>Dataset – DUC 2002</a:t>
            </a:r>
          </a:p>
        </p:txBody>
      </p:sp>
      <p:sp>
        <p:nvSpPr>
          <p:cNvPr id="3" name="Content Placeholder 2">
            <a:extLst>
              <a:ext uri="{FF2B5EF4-FFF2-40B4-BE49-F238E27FC236}">
                <a16:creationId xmlns:a16="http://schemas.microsoft.com/office/drawing/2014/main" id="{7F2DA57C-2D70-C3C2-7F47-3780221BA1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0956CA-41DC-61E2-5247-3A61DA8C473E}"/>
              </a:ext>
            </a:extLst>
          </p:cNvPr>
          <p:cNvPicPr>
            <a:picLocks noChangeAspect="1"/>
          </p:cNvPicPr>
          <p:nvPr/>
        </p:nvPicPr>
        <p:blipFill>
          <a:blip r:embed="rId2"/>
          <a:stretch>
            <a:fillRect/>
          </a:stretch>
        </p:blipFill>
        <p:spPr>
          <a:xfrm>
            <a:off x="77809" y="539497"/>
            <a:ext cx="10035133" cy="5362043"/>
          </a:xfrm>
          <a:prstGeom prst="rect">
            <a:avLst/>
          </a:prstGeom>
        </p:spPr>
      </p:pic>
      <p:sp>
        <p:nvSpPr>
          <p:cNvPr id="7" name="TextBox 6">
            <a:extLst>
              <a:ext uri="{FF2B5EF4-FFF2-40B4-BE49-F238E27FC236}">
                <a16:creationId xmlns:a16="http://schemas.microsoft.com/office/drawing/2014/main" id="{B57775F2-FAAD-AC32-8A38-524307C5F0F4}"/>
              </a:ext>
            </a:extLst>
          </p:cNvPr>
          <p:cNvSpPr txBox="1"/>
          <p:nvPr/>
        </p:nvSpPr>
        <p:spPr>
          <a:xfrm>
            <a:off x="838200" y="6176963"/>
            <a:ext cx="6097162" cy="646331"/>
          </a:xfrm>
          <a:prstGeom prst="rect">
            <a:avLst/>
          </a:prstGeom>
          <a:noFill/>
        </p:spPr>
        <p:txBody>
          <a:bodyPr wrap="square">
            <a:spAutoFit/>
          </a:bodyPr>
          <a:lstStyle/>
          <a:p>
            <a:r>
              <a:rPr lang="en-IN" dirty="0"/>
              <a:t>https://www-nlpir.nist.gov/projects/duc/guidelines/2002.html</a:t>
            </a:r>
          </a:p>
        </p:txBody>
      </p:sp>
    </p:spTree>
    <p:extLst>
      <p:ext uri="{BB962C8B-B14F-4D97-AF65-F5344CB8AC3E}">
        <p14:creationId xmlns:p14="http://schemas.microsoft.com/office/powerpoint/2010/main" val="1780045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354D-CF3B-01C5-E7B7-2DCC3027D9AD}"/>
              </a:ext>
            </a:extLst>
          </p:cNvPr>
          <p:cNvSpPr>
            <a:spLocks noGrp="1"/>
          </p:cNvSpPr>
          <p:nvPr>
            <p:ph type="title"/>
          </p:nvPr>
        </p:nvSpPr>
        <p:spPr/>
        <p:txBody>
          <a:bodyPr/>
          <a:lstStyle/>
          <a:p>
            <a:pPr algn="ctr"/>
            <a:r>
              <a:rPr lang="en-IN" dirty="0"/>
              <a:t>Sample Directory of Files</a:t>
            </a:r>
          </a:p>
        </p:txBody>
      </p:sp>
      <p:pic>
        <p:nvPicPr>
          <p:cNvPr id="5" name="Content Placeholder 4">
            <a:extLst>
              <a:ext uri="{FF2B5EF4-FFF2-40B4-BE49-F238E27FC236}">
                <a16:creationId xmlns:a16="http://schemas.microsoft.com/office/drawing/2014/main" id="{C459BC67-11FE-945F-8B39-161BD58EFCDB}"/>
              </a:ext>
            </a:extLst>
          </p:cNvPr>
          <p:cNvPicPr>
            <a:picLocks noGrp="1" noChangeAspect="1"/>
          </p:cNvPicPr>
          <p:nvPr>
            <p:ph idx="1"/>
          </p:nvPr>
        </p:nvPicPr>
        <p:blipFill>
          <a:blip r:embed="rId2"/>
          <a:stretch>
            <a:fillRect/>
          </a:stretch>
        </p:blipFill>
        <p:spPr>
          <a:xfrm>
            <a:off x="246661" y="1835251"/>
            <a:ext cx="5849339" cy="4351338"/>
          </a:xfrm>
        </p:spPr>
      </p:pic>
      <p:sp>
        <p:nvSpPr>
          <p:cNvPr id="6" name="TextBox 5">
            <a:extLst>
              <a:ext uri="{FF2B5EF4-FFF2-40B4-BE49-F238E27FC236}">
                <a16:creationId xmlns:a16="http://schemas.microsoft.com/office/drawing/2014/main" id="{4A04DF9F-7672-E1C3-C10B-D7C7DF44920F}"/>
              </a:ext>
            </a:extLst>
          </p:cNvPr>
          <p:cNvSpPr txBox="1"/>
          <p:nvPr/>
        </p:nvSpPr>
        <p:spPr>
          <a:xfrm>
            <a:off x="6342661" y="2502569"/>
            <a:ext cx="5467537" cy="1200329"/>
          </a:xfrm>
          <a:prstGeom prst="rect">
            <a:avLst/>
          </a:prstGeom>
          <a:noFill/>
        </p:spPr>
        <p:txBody>
          <a:bodyPr wrap="square" rtlCol="0">
            <a:spAutoFit/>
          </a:bodyPr>
          <a:lstStyle/>
          <a:p>
            <a:pPr algn="ctr"/>
            <a:r>
              <a:rPr lang="en-IN" dirty="0"/>
              <a:t>Full Text – The full text containing all sentences</a:t>
            </a:r>
          </a:p>
          <a:p>
            <a:pPr algn="ctr"/>
            <a:r>
              <a:rPr lang="en-IN" dirty="0"/>
              <a:t>d061j-Document id</a:t>
            </a:r>
          </a:p>
          <a:p>
            <a:pPr algn="ctr"/>
            <a:r>
              <a:rPr lang="en-IN" dirty="0"/>
              <a:t>200e-200 word extract</a:t>
            </a:r>
          </a:p>
          <a:p>
            <a:pPr algn="ctr"/>
            <a:r>
              <a:rPr lang="en-IN" dirty="0"/>
              <a:t>400e-400 word extract</a:t>
            </a:r>
          </a:p>
        </p:txBody>
      </p:sp>
    </p:spTree>
    <p:extLst>
      <p:ext uri="{BB962C8B-B14F-4D97-AF65-F5344CB8AC3E}">
        <p14:creationId xmlns:p14="http://schemas.microsoft.com/office/powerpoint/2010/main" val="575619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021E-6E00-428F-0400-ED78D7A4BAD8}"/>
              </a:ext>
            </a:extLst>
          </p:cNvPr>
          <p:cNvSpPr>
            <a:spLocks noGrp="1"/>
          </p:cNvSpPr>
          <p:nvPr>
            <p:ph type="title"/>
          </p:nvPr>
        </p:nvSpPr>
        <p:spPr/>
        <p:txBody>
          <a:bodyPr/>
          <a:lstStyle/>
          <a:p>
            <a:pPr algn="ctr"/>
            <a:r>
              <a:rPr lang="en-IN" dirty="0"/>
              <a:t>Dataset Information</a:t>
            </a:r>
          </a:p>
        </p:txBody>
      </p:sp>
      <p:pic>
        <p:nvPicPr>
          <p:cNvPr id="5" name="Content Placeholder 4">
            <a:extLst>
              <a:ext uri="{FF2B5EF4-FFF2-40B4-BE49-F238E27FC236}">
                <a16:creationId xmlns:a16="http://schemas.microsoft.com/office/drawing/2014/main" id="{E127016B-84DF-26AC-C96B-2C584B01D00B}"/>
              </a:ext>
            </a:extLst>
          </p:cNvPr>
          <p:cNvPicPr>
            <a:picLocks noGrp="1" noChangeAspect="1"/>
          </p:cNvPicPr>
          <p:nvPr>
            <p:ph idx="1"/>
          </p:nvPr>
        </p:nvPicPr>
        <p:blipFill>
          <a:blip r:embed="rId2"/>
          <a:stretch>
            <a:fillRect/>
          </a:stretch>
        </p:blipFill>
        <p:spPr>
          <a:xfrm>
            <a:off x="2195512" y="1910556"/>
            <a:ext cx="7800975" cy="4181475"/>
          </a:xfrm>
        </p:spPr>
      </p:pic>
    </p:spTree>
    <p:extLst>
      <p:ext uri="{BB962C8B-B14F-4D97-AF65-F5344CB8AC3E}">
        <p14:creationId xmlns:p14="http://schemas.microsoft.com/office/powerpoint/2010/main" val="1780131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F42D-A717-E08C-9FFC-A1BFBFAAE26A}"/>
              </a:ext>
            </a:extLst>
          </p:cNvPr>
          <p:cNvSpPr>
            <a:spLocks noGrp="1"/>
          </p:cNvSpPr>
          <p:nvPr>
            <p:ph type="title"/>
          </p:nvPr>
        </p:nvSpPr>
        <p:spPr>
          <a:xfrm>
            <a:off x="685800" y="0"/>
            <a:ext cx="10515600" cy="1325563"/>
          </a:xfrm>
        </p:spPr>
        <p:txBody>
          <a:bodyPr/>
          <a:lstStyle/>
          <a:p>
            <a:pPr algn="ctr"/>
            <a:r>
              <a:rPr lang="en-IN" dirty="0"/>
              <a:t>Sample Run</a:t>
            </a:r>
          </a:p>
        </p:txBody>
      </p:sp>
      <p:pic>
        <p:nvPicPr>
          <p:cNvPr id="5" name="Content Placeholder 4">
            <a:extLst>
              <a:ext uri="{FF2B5EF4-FFF2-40B4-BE49-F238E27FC236}">
                <a16:creationId xmlns:a16="http://schemas.microsoft.com/office/drawing/2014/main" id="{C1078FCE-C114-A2A2-9F28-05212D187259}"/>
              </a:ext>
            </a:extLst>
          </p:cNvPr>
          <p:cNvPicPr>
            <a:picLocks noGrp="1" noChangeAspect="1"/>
          </p:cNvPicPr>
          <p:nvPr>
            <p:ph idx="1"/>
          </p:nvPr>
        </p:nvPicPr>
        <p:blipFill>
          <a:blip r:embed="rId2"/>
          <a:stretch>
            <a:fillRect/>
          </a:stretch>
        </p:blipFill>
        <p:spPr>
          <a:xfrm>
            <a:off x="1796079" y="1325563"/>
            <a:ext cx="8295041" cy="5355343"/>
          </a:xfrm>
        </p:spPr>
      </p:pic>
    </p:spTree>
    <p:extLst>
      <p:ext uri="{BB962C8B-B14F-4D97-AF65-F5344CB8AC3E}">
        <p14:creationId xmlns:p14="http://schemas.microsoft.com/office/powerpoint/2010/main" val="54376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E194C5-2D8B-CCE5-95C5-188A31B7DE02}"/>
              </a:ext>
            </a:extLst>
          </p:cNvPr>
          <p:cNvSpPr/>
          <p:nvPr/>
        </p:nvSpPr>
        <p:spPr>
          <a:xfrm>
            <a:off x="2308801" y="1449043"/>
            <a:ext cx="2573868" cy="1049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B885E894-CAD9-870D-7443-6190C80E78FD}"/>
              </a:ext>
            </a:extLst>
          </p:cNvPr>
          <p:cNvSpPr txBox="1"/>
          <p:nvPr/>
        </p:nvSpPr>
        <p:spPr>
          <a:xfrm>
            <a:off x="1971828" y="1497251"/>
            <a:ext cx="3247813" cy="338554"/>
          </a:xfrm>
          <a:prstGeom prst="rect">
            <a:avLst/>
          </a:prstGeom>
          <a:noFill/>
        </p:spPr>
        <p:txBody>
          <a:bodyPr wrap="square" rtlCol="0">
            <a:spAutoFit/>
          </a:bodyPr>
          <a:lstStyle/>
          <a:p>
            <a:pPr algn="ctr"/>
            <a:r>
              <a:rPr lang="en-IN" sz="1600" dirty="0">
                <a:solidFill>
                  <a:schemeClr val="bg1"/>
                </a:solidFill>
              </a:rPr>
              <a:t>Term frequency Calculation</a:t>
            </a:r>
          </a:p>
        </p:txBody>
      </p:sp>
      <p:sp>
        <p:nvSpPr>
          <p:cNvPr id="10" name="Rectangle 9">
            <a:extLst>
              <a:ext uri="{FF2B5EF4-FFF2-40B4-BE49-F238E27FC236}">
                <a16:creationId xmlns:a16="http://schemas.microsoft.com/office/drawing/2014/main" id="{861DA151-CB3B-7A33-AABB-4E5599495B1E}"/>
              </a:ext>
            </a:extLst>
          </p:cNvPr>
          <p:cNvSpPr/>
          <p:nvPr/>
        </p:nvSpPr>
        <p:spPr>
          <a:xfrm>
            <a:off x="4347298" y="3398153"/>
            <a:ext cx="2573868" cy="1049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5841F451-6F37-AF04-BBD0-C2926970C6EA}"/>
              </a:ext>
            </a:extLst>
          </p:cNvPr>
          <p:cNvPicPr>
            <a:picLocks noChangeAspect="1"/>
          </p:cNvPicPr>
          <p:nvPr/>
        </p:nvPicPr>
        <p:blipFill>
          <a:blip r:embed="rId2"/>
          <a:stretch>
            <a:fillRect/>
          </a:stretch>
        </p:blipFill>
        <p:spPr>
          <a:xfrm>
            <a:off x="4736537" y="3781986"/>
            <a:ext cx="1811867" cy="405513"/>
          </a:xfrm>
          <a:prstGeom prst="rect">
            <a:avLst/>
          </a:prstGeom>
        </p:spPr>
      </p:pic>
      <p:sp>
        <p:nvSpPr>
          <p:cNvPr id="12" name="TextBox 11">
            <a:extLst>
              <a:ext uri="{FF2B5EF4-FFF2-40B4-BE49-F238E27FC236}">
                <a16:creationId xmlns:a16="http://schemas.microsoft.com/office/drawing/2014/main" id="{3EC0D6AC-CC8C-4619-5EB5-674C5A404A8A}"/>
              </a:ext>
            </a:extLst>
          </p:cNvPr>
          <p:cNvSpPr txBox="1"/>
          <p:nvPr/>
        </p:nvSpPr>
        <p:spPr>
          <a:xfrm>
            <a:off x="4010325" y="3446361"/>
            <a:ext cx="3247813" cy="369332"/>
          </a:xfrm>
          <a:prstGeom prst="rect">
            <a:avLst/>
          </a:prstGeom>
          <a:noFill/>
        </p:spPr>
        <p:txBody>
          <a:bodyPr wrap="square" rtlCol="0">
            <a:spAutoFit/>
          </a:bodyPr>
          <a:lstStyle/>
          <a:p>
            <a:pPr algn="ctr"/>
            <a:r>
              <a:rPr lang="en-IN" dirty="0">
                <a:solidFill>
                  <a:schemeClr val="bg1"/>
                </a:solidFill>
              </a:rPr>
              <a:t>Weights Calculation</a:t>
            </a:r>
          </a:p>
        </p:txBody>
      </p:sp>
      <p:sp>
        <p:nvSpPr>
          <p:cNvPr id="19" name="Rectangle 18">
            <a:extLst>
              <a:ext uri="{FF2B5EF4-FFF2-40B4-BE49-F238E27FC236}">
                <a16:creationId xmlns:a16="http://schemas.microsoft.com/office/drawing/2014/main" id="{565718A8-58C5-CA85-4EF8-06E438A80B28}"/>
              </a:ext>
            </a:extLst>
          </p:cNvPr>
          <p:cNvSpPr/>
          <p:nvPr/>
        </p:nvSpPr>
        <p:spPr>
          <a:xfrm>
            <a:off x="7431383" y="4862803"/>
            <a:ext cx="2573868" cy="10498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F4EF4759-A8B7-95B9-2A5B-5BCB51244176}"/>
              </a:ext>
            </a:extLst>
          </p:cNvPr>
          <p:cNvSpPr txBox="1"/>
          <p:nvPr/>
        </p:nvSpPr>
        <p:spPr>
          <a:xfrm>
            <a:off x="7094410" y="4911011"/>
            <a:ext cx="3247813" cy="369332"/>
          </a:xfrm>
          <a:prstGeom prst="rect">
            <a:avLst/>
          </a:prstGeom>
          <a:noFill/>
        </p:spPr>
        <p:txBody>
          <a:bodyPr wrap="square" rtlCol="0">
            <a:spAutoFit/>
          </a:bodyPr>
          <a:lstStyle/>
          <a:p>
            <a:pPr algn="ctr"/>
            <a:r>
              <a:rPr lang="en-IN" dirty="0">
                <a:solidFill>
                  <a:schemeClr val="bg1"/>
                </a:solidFill>
              </a:rPr>
              <a:t>Mean vector Calculation</a:t>
            </a:r>
          </a:p>
        </p:txBody>
      </p:sp>
      <p:sp>
        <p:nvSpPr>
          <p:cNvPr id="31" name="Arrow: Bent-Up 30">
            <a:extLst>
              <a:ext uri="{FF2B5EF4-FFF2-40B4-BE49-F238E27FC236}">
                <a16:creationId xmlns:a16="http://schemas.microsoft.com/office/drawing/2014/main" id="{21F3A00F-A363-A872-1F8F-5AAD450A69B4}"/>
              </a:ext>
            </a:extLst>
          </p:cNvPr>
          <p:cNvSpPr/>
          <p:nvPr/>
        </p:nvSpPr>
        <p:spPr>
          <a:xfrm rot="5400000">
            <a:off x="2983606" y="2840072"/>
            <a:ext cx="1654881" cy="972557"/>
          </a:xfrm>
          <a:prstGeom prst="ben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pic>
        <p:nvPicPr>
          <p:cNvPr id="35" name="Picture 34">
            <a:extLst>
              <a:ext uri="{FF2B5EF4-FFF2-40B4-BE49-F238E27FC236}">
                <a16:creationId xmlns:a16="http://schemas.microsoft.com/office/drawing/2014/main" id="{51CB375C-3EAC-B94D-B019-4E1EE834E4C6}"/>
              </a:ext>
            </a:extLst>
          </p:cNvPr>
          <p:cNvPicPr>
            <a:picLocks noChangeAspect="1"/>
          </p:cNvPicPr>
          <p:nvPr/>
        </p:nvPicPr>
        <p:blipFill>
          <a:blip r:embed="rId3"/>
          <a:stretch>
            <a:fillRect/>
          </a:stretch>
        </p:blipFill>
        <p:spPr>
          <a:xfrm>
            <a:off x="8175356" y="5280343"/>
            <a:ext cx="1026408" cy="492353"/>
          </a:xfrm>
          <a:prstGeom prst="rect">
            <a:avLst/>
          </a:prstGeom>
        </p:spPr>
      </p:pic>
      <p:sp>
        <p:nvSpPr>
          <p:cNvPr id="36" name="Arrow: Bent-Up 35">
            <a:extLst>
              <a:ext uri="{FF2B5EF4-FFF2-40B4-BE49-F238E27FC236}">
                <a16:creationId xmlns:a16="http://schemas.microsoft.com/office/drawing/2014/main" id="{C9760132-3984-D5D7-9B9B-E78B0CF8A002}"/>
              </a:ext>
            </a:extLst>
          </p:cNvPr>
          <p:cNvSpPr/>
          <p:nvPr/>
        </p:nvSpPr>
        <p:spPr>
          <a:xfrm rot="5400000">
            <a:off x="5932656" y="4063012"/>
            <a:ext cx="1092673" cy="1904781"/>
          </a:xfrm>
          <a:prstGeom prst="ben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46" name="Title 1">
            <a:extLst>
              <a:ext uri="{FF2B5EF4-FFF2-40B4-BE49-F238E27FC236}">
                <a16:creationId xmlns:a16="http://schemas.microsoft.com/office/drawing/2014/main" id="{E13AA490-CA93-AB03-28DC-9A0C9C600C0F}"/>
              </a:ext>
            </a:extLst>
          </p:cNvPr>
          <p:cNvSpPr>
            <a:spLocks noGrp="1"/>
          </p:cNvSpPr>
          <p:nvPr>
            <p:ph type="title"/>
          </p:nvPr>
        </p:nvSpPr>
        <p:spPr>
          <a:xfrm>
            <a:off x="838200" y="93637"/>
            <a:ext cx="10515600" cy="1325563"/>
          </a:xfrm>
        </p:spPr>
        <p:txBody>
          <a:bodyPr/>
          <a:lstStyle/>
          <a:p>
            <a:pPr algn="ctr"/>
            <a:r>
              <a:rPr lang="en-IN" dirty="0"/>
              <a:t>Weights Calculation</a:t>
            </a:r>
          </a:p>
        </p:txBody>
      </p:sp>
      <p:sp>
        <p:nvSpPr>
          <p:cNvPr id="3" name="TextBox 2">
            <a:extLst>
              <a:ext uri="{FF2B5EF4-FFF2-40B4-BE49-F238E27FC236}">
                <a16:creationId xmlns:a16="http://schemas.microsoft.com/office/drawing/2014/main" id="{DEADB768-AE72-AB50-A4C7-D75EB56066FF}"/>
              </a:ext>
            </a:extLst>
          </p:cNvPr>
          <p:cNvSpPr txBox="1"/>
          <p:nvPr/>
        </p:nvSpPr>
        <p:spPr>
          <a:xfrm>
            <a:off x="4742887" y="4200692"/>
            <a:ext cx="1811867" cy="215444"/>
          </a:xfrm>
          <a:prstGeom prst="rect">
            <a:avLst/>
          </a:prstGeom>
          <a:solidFill>
            <a:schemeClr val="bg1"/>
          </a:solidFill>
        </p:spPr>
        <p:txBody>
          <a:bodyPr wrap="square" rtlCol="0">
            <a:spAutoFit/>
          </a:bodyPr>
          <a:lstStyle/>
          <a:p>
            <a:pPr algn="ctr"/>
            <a:r>
              <a:rPr lang="en-IN" sz="800" i="1" dirty="0"/>
              <a:t>n</a:t>
            </a:r>
            <a:r>
              <a:rPr lang="en-IN" sz="800" i="1" baseline="-25000" dirty="0"/>
              <a:t>k</a:t>
            </a:r>
            <a:r>
              <a:rPr lang="en-IN" sz="800" i="1" dirty="0"/>
              <a:t>=no. of sentences that contain term k</a:t>
            </a:r>
          </a:p>
        </p:txBody>
      </p:sp>
      <p:sp>
        <p:nvSpPr>
          <p:cNvPr id="4" name="TextBox 3">
            <a:extLst>
              <a:ext uri="{FF2B5EF4-FFF2-40B4-BE49-F238E27FC236}">
                <a16:creationId xmlns:a16="http://schemas.microsoft.com/office/drawing/2014/main" id="{77C838E4-50D3-5EC7-6F8F-3F84E8D5333A}"/>
              </a:ext>
            </a:extLst>
          </p:cNvPr>
          <p:cNvSpPr txBox="1"/>
          <p:nvPr/>
        </p:nvSpPr>
        <p:spPr>
          <a:xfrm>
            <a:off x="2604207" y="1884012"/>
            <a:ext cx="2079553" cy="461665"/>
          </a:xfrm>
          <a:prstGeom prst="rect">
            <a:avLst/>
          </a:prstGeom>
          <a:solidFill>
            <a:schemeClr val="bg1"/>
          </a:solidFill>
        </p:spPr>
        <p:txBody>
          <a:bodyPr wrap="square" rtlCol="0">
            <a:spAutoFit/>
          </a:bodyPr>
          <a:lstStyle/>
          <a:p>
            <a:pPr algn="ctr"/>
            <a:r>
              <a:rPr lang="en-IN" sz="1200" i="1" dirty="0"/>
              <a:t>tf</a:t>
            </a:r>
            <a:r>
              <a:rPr lang="en-IN" sz="1200" i="1" baseline="-25000" dirty="0"/>
              <a:t>ik=</a:t>
            </a:r>
            <a:r>
              <a:rPr lang="en-IN" sz="1200" i="1" dirty="0"/>
              <a:t>Term frequency of k in ith sentence</a:t>
            </a:r>
          </a:p>
        </p:txBody>
      </p:sp>
    </p:spTree>
    <p:extLst>
      <p:ext uri="{BB962C8B-B14F-4D97-AF65-F5344CB8AC3E}">
        <p14:creationId xmlns:p14="http://schemas.microsoft.com/office/powerpoint/2010/main" val="2173613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BCC6-204B-74D8-DAAF-6282141801D5}"/>
              </a:ext>
            </a:extLst>
          </p:cNvPr>
          <p:cNvSpPr>
            <a:spLocks noGrp="1"/>
          </p:cNvSpPr>
          <p:nvPr>
            <p:ph type="title"/>
          </p:nvPr>
        </p:nvSpPr>
        <p:spPr/>
        <p:txBody>
          <a:bodyPr/>
          <a:lstStyle/>
          <a:p>
            <a:pPr algn="ctr"/>
            <a:r>
              <a:rPr lang="en-IN" dirty="0"/>
              <a:t>Sample Output</a:t>
            </a:r>
          </a:p>
        </p:txBody>
      </p:sp>
      <p:pic>
        <p:nvPicPr>
          <p:cNvPr id="5" name="Content Placeholder 4">
            <a:extLst>
              <a:ext uri="{FF2B5EF4-FFF2-40B4-BE49-F238E27FC236}">
                <a16:creationId xmlns:a16="http://schemas.microsoft.com/office/drawing/2014/main" id="{6DC83176-75C3-7375-FF7D-E182D3FFFA2A}"/>
              </a:ext>
            </a:extLst>
          </p:cNvPr>
          <p:cNvPicPr>
            <a:picLocks noGrp="1" noChangeAspect="1"/>
          </p:cNvPicPr>
          <p:nvPr>
            <p:ph idx="1"/>
          </p:nvPr>
        </p:nvPicPr>
        <p:blipFill>
          <a:blip r:embed="rId2"/>
          <a:stretch>
            <a:fillRect/>
          </a:stretch>
        </p:blipFill>
        <p:spPr>
          <a:xfrm>
            <a:off x="377510" y="1690688"/>
            <a:ext cx="11971405" cy="3133597"/>
          </a:xfrm>
        </p:spPr>
      </p:pic>
    </p:spTree>
    <p:extLst>
      <p:ext uri="{BB962C8B-B14F-4D97-AF65-F5344CB8AC3E}">
        <p14:creationId xmlns:p14="http://schemas.microsoft.com/office/powerpoint/2010/main" val="36985427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3C0F-8F59-7AA5-C0D6-29719A33292A}"/>
              </a:ext>
            </a:extLst>
          </p:cNvPr>
          <p:cNvSpPr>
            <a:spLocks noGrp="1"/>
          </p:cNvSpPr>
          <p:nvPr>
            <p:ph type="title"/>
          </p:nvPr>
        </p:nvSpPr>
        <p:spPr/>
        <p:txBody>
          <a:bodyPr/>
          <a:lstStyle/>
          <a:p>
            <a:pPr algn="ctr"/>
            <a:r>
              <a:rPr lang="en-IN" dirty="0"/>
              <a:t>Sample Text File that logs and saves all details during Run</a:t>
            </a:r>
          </a:p>
        </p:txBody>
      </p:sp>
      <p:sp>
        <p:nvSpPr>
          <p:cNvPr id="3" name="Content Placeholder 2">
            <a:extLst>
              <a:ext uri="{FF2B5EF4-FFF2-40B4-BE49-F238E27FC236}">
                <a16:creationId xmlns:a16="http://schemas.microsoft.com/office/drawing/2014/main" id="{CFB5A3EB-E84E-CDC6-D7E0-5174E6D0AE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3039FE-AF88-55C2-2161-5E8D41ABA6AE}"/>
              </a:ext>
            </a:extLst>
          </p:cNvPr>
          <p:cNvPicPr>
            <a:picLocks noChangeAspect="1"/>
          </p:cNvPicPr>
          <p:nvPr/>
        </p:nvPicPr>
        <p:blipFill>
          <a:blip r:embed="rId2"/>
          <a:stretch>
            <a:fillRect/>
          </a:stretch>
        </p:blipFill>
        <p:spPr>
          <a:xfrm>
            <a:off x="649356" y="1739337"/>
            <a:ext cx="11005931" cy="5045104"/>
          </a:xfrm>
          <a:prstGeom prst="rect">
            <a:avLst/>
          </a:prstGeom>
        </p:spPr>
      </p:pic>
    </p:spTree>
    <p:extLst>
      <p:ext uri="{BB962C8B-B14F-4D97-AF65-F5344CB8AC3E}">
        <p14:creationId xmlns:p14="http://schemas.microsoft.com/office/powerpoint/2010/main" val="37879239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E783-FCC2-7005-7199-177E2B996D10}"/>
              </a:ext>
            </a:extLst>
          </p:cNvPr>
          <p:cNvSpPr>
            <a:spLocks noGrp="1"/>
          </p:cNvSpPr>
          <p:nvPr>
            <p:ph type="title"/>
          </p:nvPr>
        </p:nvSpPr>
        <p:spPr>
          <a:xfrm>
            <a:off x="838200" y="-250892"/>
            <a:ext cx="10515600" cy="1325563"/>
          </a:xfrm>
        </p:spPr>
        <p:txBody>
          <a:bodyPr/>
          <a:lstStyle/>
          <a:p>
            <a:pPr algn="ctr"/>
            <a:r>
              <a:rPr lang="en-US" dirty="0"/>
              <a:t>Sample Output</a:t>
            </a:r>
            <a:endParaRPr lang="en-IN" dirty="0"/>
          </a:p>
        </p:txBody>
      </p:sp>
      <p:sp>
        <p:nvSpPr>
          <p:cNvPr id="3" name="Content Placeholder 2">
            <a:extLst>
              <a:ext uri="{FF2B5EF4-FFF2-40B4-BE49-F238E27FC236}">
                <a16:creationId xmlns:a16="http://schemas.microsoft.com/office/drawing/2014/main" id="{B5E0B6ED-51ED-8B3F-C67B-6DEA50AF33E6}"/>
              </a:ext>
            </a:extLst>
          </p:cNvPr>
          <p:cNvSpPr>
            <a:spLocks noGrp="1"/>
          </p:cNvSpPr>
          <p:nvPr>
            <p:ph sz="half" idx="1"/>
          </p:nvPr>
        </p:nvSpPr>
        <p:spPr>
          <a:xfrm>
            <a:off x="228600" y="738084"/>
            <a:ext cx="5702300" cy="5961580"/>
          </a:xfrm>
        </p:spPr>
        <p:style>
          <a:lnRef idx="2">
            <a:schemeClr val="accent4">
              <a:shade val="15000"/>
            </a:schemeClr>
          </a:lnRef>
          <a:fillRef idx="1">
            <a:schemeClr val="accent4"/>
          </a:fillRef>
          <a:effectRef idx="0">
            <a:schemeClr val="accent4"/>
          </a:effectRef>
          <a:fontRef idx="minor">
            <a:schemeClr val="lt1"/>
          </a:fontRef>
        </p:style>
        <p:txBody>
          <a:bodyPr>
            <a:normAutofit fontScale="25000" lnSpcReduction="20000"/>
          </a:bodyPr>
          <a:lstStyle/>
          <a:p>
            <a:pPr marL="0" indent="0">
              <a:lnSpc>
                <a:spcPct val="120000"/>
              </a:lnSpc>
              <a:buNone/>
            </a:pPr>
            <a:r>
              <a:rPr lang="en-US" b="1" dirty="0"/>
              <a:t>Hurricane Gilbert swept toward the Dominican Republic Sunday, and the Civil Defense alerted its heavily populated south coast to prepare for high winds, heavy rains and high seas. The storm was approaching from the southeast with sustained winds of 75 mph gusting to 92 mph. "There is no need for alarm," Civil Defense Director Eugenio Cabral said in a television alert shortly before midnight Saturday. Cabral said residents of the province of Barahona should closely follow Gilbert's movement. An estimated 100,000 people live in the province, including 70,000 in the city of Barahona, about 125 miles west of Santo Domingo. Tropical Storm Gilbert formed in the eastern Caribbean and strengthened into a hurricane Saturday night. The National Hurricane Center in Miami reported its position at 2 a.m. Sunday at latitude 16.1 north, longitude 67.5 west, about 140 miles south of Ponce, Puerto Rico, and 200 miles southeast of Santo Domingo. The National Weather Service in San Juan, Puerto Rico, said Gilbert was moving westward at 15 mph with a "broad area of cloudiness and heavy weather" rotating around the center of the storm. The weather service issued a flash flood watch for Puerto Rico and the Virgin Islands until at least 6 p.m. Sunday. Strong winds associated with the Gilbert brought coastal flooding, strong southeast winds and up to 12 feet </a:t>
            </a:r>
            <a:r>
              <a:rPr lang="en-US" b="1" dirty="0" err="1"/>
              <a:t>feet</a:t>
            </a:r>
            <a:r>
              <a:rPr lang="en-US" b="1" dirty="0"/>
              <a:t> to Puerto Rico's south coast. There were no reports of casualties. San Juan, on the north coast, had heavy rains and gusts Saturday, but they subsided during the night. On Saturday, Hurricane Florence was downgraded to a tropical storm and its remnants pushed inland from the U.S. Gulf Coast. Residents returned home, happy to find little damage from 80 mph winds and sheets of rain. Florence, the sixth named storm of the 1988 Atlantic storm season, was the second hurricane. The first, Debby, reached minimal hurricane strength briefly before hitting the Mexican coast last month. Hurricane Gilbert, packing 110 mph winds and torrential rain, moved over this capital city today after skirting Puerto Rico, Haiti and the Dominican Republic. There were no immediate reports of casualties. Telephone communications were affected. "Right now it's actually moving over Jamaica," said Bob Sheets, director of the National Hurricane Center in Miami. "We've already had reports of 110 mph winds on the eastern tip. "It looks like the eye is going to move lengthwise across that island, and they're going to bear the full brunt of this powerful hurricane," Sheets said. Forecasters say Gilbert was expected to lash Jamaica throughout the day and was on track to later strike the Cayman Islands, a small British dependency northwest of Jamaica. Meanwhile, Havana Radio reported today that 25,000 people were evacuated from Guantanamo Province on Cuba's southeastern coast as strong winds fanning out from Gilbert began brushing the island. All Jamaica-bound flights were canceled at Miami International Airport, while flights from Grand Cayman, the main island of the three-island chain, arrived packed with frightened travelers. "People were running around in the main lobby of our hotel (on Grand Cayman) like chickens with their heads cut off," said one vacationer who was returning home to California through Miami. Hurricane warnings were posted for the Cayman Islands, Cuba and Haiti. Warnings were discontinued for the Dominican Republic. "All interests in the Western Caribbean should continue to monitor the progress of this dangerous hurricane," the service said, adding, "Little change in strength is expected for the next several hours as the hurricane moves westward over Jamaica." The Associated Press' Caribbean headquarters in San Juan, Puerto Rico, was unable to get phone calls through to Kingston, where high winds and heavy rain preceding the storm drenched the capital overnight, toppling trees, causing local flooding and littering streets with branches. Most Jamaicans stayed home, boarding up windows in preparation for the hurricane. Some companies broadcast appeals for technicians and electricians to report to work. The weather bureau predicted Gilbert's center, 140 miles southeast of Kingston before dawn, would pass south of Kingston and hit the southern parish of Clarendon. Flash flood warnings were issued for the parishes of Portland on the northeast and St. Mary on the north. The north coast tourist region from Montego Bay on the west and </a:t>
            </a:r>
            <a:r>
              <a:rPr lang="en-US" b="1" dirty="0" err="1"/>
              <a:t>Ocho</a:t>
            </a:r>
            <a:r>
              <a:rPr lang="en-US" b="1" dirty="0"/>
              <a:t> Rios on the east, far from the southern impact zone and separated by mountains, was expected only to receive heavy rain. Officials urged residents in the higher risk areas along the south coast to seek higher ground. "It's certainly one of the larger systems we've seen in the Caribbean for a long time," said Hal Gerrish, forecaster at the National Hurricane Center. Forecasters at the center said the eye of Gilbert was 140 miles southeast of Kingston at dawn today. Maximum sustained winds were near 110 mph, with tropical-storm force winds extending up to 250 miles to the north and 100 miles to the south. Prime Minister Edward Seaga of Jamaica alerted all government agencies, saying Sunday night: "Hurricane Gilbert appears to be a real threat and everyone should follow the instructions and hurricane precautions issued by the Office of Disaster Preparedness in order to minimize the danger." Forecasters said the hurricane had been gaining strength as it passed over the ocean after it dumped 5 to 10 inches of rain on the Dominican Republic and Haiti, which share the island of Hispaniola. "We should know within about 72 hours whether it's going to be a major threat to the United States," said Martin Nelson, another meteorologist at the center. "It's moving at about 17 mph to the west and normally hurricanes take a northward turn after they pass central Cuba." Cuba's official </a:t>
            </a:r>
            <a:r>
              <a:rPr lang="en-US" b="1" dirty="0" err="1"/>
              <a:t>Prensa</a:t>
            </a:r>
            <a:r>
              <a:rPr lang="en-US" b="1" dirty="0"/>
              <a:t> Latina news agency said a state of alert was declared at midday in the Cuban provinces of Guantanamo, Holguin, Santiago de Cuba and Granma. In the report from Havana received in Mexico City, </a:t>
            </a:r>
            <a:r>
              <a:rPr lang="en-US" b="1" dirty="0" err="1"/>
              <a:t>Prensa</a:t>
            </a:r>
            <a:r>
              <a:rPr lang="en-US" b="1" dirty="0"/>
              <a:t> Latina said civil defense officials were broadcasting bulletins on national radio and television recommending emergency measures and providing information on the storm. Heavy rain and stiff winds downed power lines and caused flooding in the Dominican Republic on Sunday night as the hurricane's center passed just south of the Barahona peninsula, then less than 100 miles from neighboring Haiti. The storm ripped the roofs off houses and flooded coastal areas of southwestern Puerto Rico after reaching hurricane strength off the island's southeast Saturday night. Flights were canceled Sunday in the Dominican Republic, where civil defense director Eugenio Cabral reported some flooding in parts of the capital of Santo Domingo and power outages there and in other southern areas. Hurricane Gilbert slammed into… Kingston on Monday with torrential rains and 115 mph winds that ripped roofs off homes and buildings, uprooted trees and downed power lines. No serious injuries were immediately reported in the city of 750,000 people, which was hit by the full force of the hurricane around noon. For half an hour, the hurricane lashed the city, tearing branches from trees, blowing down fences and whipping paper through the air. The National Weather Service reported heavy damage to Kingston's airport and aircraft parked on its fields. The first shock let up as the eye of the storm moved across the city. Skies brightened, the winds died down and people waited for an hour before the second blow of the hurricane arrived. All Jamaica-bound flights were canceled at Miami International Airport. Flights from the Cayman Islands, reportedly next in the path of the hurricane, arrived in Miami packed with travelers cutting short their……………</a:t>
            </a:r>
            <a:endParaRPr lang="en-IN" b="1" dirty="0"/>
          </a:p>
        </p:txBody>
      </p:sp>
      <p:sp>
        <p:nvSpPr>
          <p:cNvPr id="4" name="Content Placeholder 3">
            <a:extLst>
              <a:ext uri="{FF2B5EF4-FFF2-40B4-BE49-F238E27FC236}">
                <a16:creationId xmlns:a16="http://schemas.microsoft.com/office/drawing/2014/main" id="{986F601B-EC38-C414-BA3A-C00FD6C8232E}"/>
              </a:ext>
            </a:extLst>
          </p:cNvPr>
          <p:cNvSpPr>
            <a:spLocks noGrp="1"/>
          </p:cNvSpPr>
          <p:nvPr>
            <p:ph sz="half" idx="2"/>
          </p:nvPr>
        </p:nvSpPr>
        <p:spPr>
          <a:xfrm>
            <a:off x="6324600" y="738084"/>
            <a:ext cx="5638800" cy="5935766"/>
          </a:xfrm>
        </p:spPr>
        <p:style>
          <a:lnRef idx="2">
            <a:schemeClr val="accent2">
              <a:shade val="15000"/>
            </a:schemeClr>
          </a:lnRef>
          <a:fillRef idx="1">
            <a:schemeClr val="accent2"/>
          </a:fillRef>
          <a:effectRef idx="0">
            <a:schemeClr val="accent2"/>
          </a:effectRef>
          <a:fontRef idx="minor">
            <a:schemeClr val="lt1"/>
          </a:fontRef>
        </p:style>
        <p:txBody>
          <a:bodyPr>
            <a:noAutofit/>
          </a:bodyPr>
          <a:lstStyle/>
          <a:p>
            <a:pPr marL="0" indent="0">
              <a:buNone/>
            </a:pPr>
            <a:r>
              <a:rPr lang="en-US" sz="1600" b="1" dirty="0"/>
              <a:t>Tropical Storm Gilbert formed in the eastern Caribbean and strengthened into a hurricane Saturday night . Hurricane Gilbert  packing 110 mph winds and torrential rain  moved over this capital city today after skirting Puerto Rico  Haiti and the Dominican Republic . Right now its actually moving over Jamaica  said Bob Sheets  director of the National Hurricane Center in Miami . Its certainly one of the larger systems </a:t>
            </a:r>
            <a:r>
              <a:rPr lang="en-US" sz="1600" b="1" dirty="0" err="1"/>
              <a:t>weve</a:t>
            </a:r>
            <a:r>
              <a:rPr lang="en-US" sz="1600" b="1" dirty="0"/>
              <a:t> seen in the Caribbean for a long time  said Hal Gerrish  forecaster at the National Hurricane Center . Heavy rain and stiff winds downed power lines and caused flooding in the Dominican Republic on Sunday night as the hurricanes center passed just south of the Barahona peninsula  then less than 100 miles from neighboring Haiti . The storm ripped the roofs off houses and flooded coastal areas of southwestern Puerto Rico after reaching hurricane strength off the islands southeast Saturday night . A National Weather Service report said the hurricane was moving west at 17 mph with maximum sustained winds of 115 mph . Gilbert reached Jamaica after skirting southern Puerto Rico  Haiti and the Dominican Republic . Havana Radio  meanwhile  reported Monday that 25 000 people were evacuated from coastal areas in Guantanamo Province on the nations southeastern coast as Gilberts winds and rain began to brush the island . Hurricane Gilbert swept toward Jamaica yesterday with 100mileanhour winds  and officials issued warnings to residents on the southern coasts of the Dominican Republic  Haiti and Cuba. </a:t>
            </a:r>
            <a:endParaRPr lang="en-IN" sz="1600" b="1" dirty="0"/>
          </a:p>
        </p:txBody>
      </p:sp>
      <p:sp>
        <p:nvSpPr>
          <p:cNvPr id="7" name="Arrow: Curved Right 6">
            <a:extLst>
              <a:ext uri="{FF2B5EF4-FFF2-40B4-BE49-F238E27FC236}">
                <a16:creationId xmlns:a16="http://schemas.microsoft.com/office/drawing/2014/main" id="{0CD21424-9FBA-1CDC-CA21-A28871BAC9E9}"/>
              </a:ext>
            </a:extLst>
          </p:cNvPr>
          <p:cNvSpPr/>
          <p:nvPr/>
        </p:nvSpPr>
        <p:spPr>
          <a:xfrm rot="16200000">
            <a:off x="5807076" y="5907087"/>
            <a:ext cx="641350" cy="1260475"/>
          </a:xfrm>
          <a:prstGeom prst="curved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22744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B3AAD-B07F-BDAF-22C0-602D006FC0FD}"/>
              </a:ext>
            </a:extLst>
          </p:cNvPr>
          <p:cNvSpPr>
            <a:spLocks noGrp="1"/>
          </p:cNvSpPr>
          <p:nvPr>
            <p:ph type="title"/>
          </p:nvPr>
        </p:nvSpPr>
        <p:spPr>
          <a:xfrm>
            <a:off x="838200" y="2766218"/>
            <a:ext cx="10515600" cy="1325563"/>
          </a:xfrm>
        </p:spPr>
        <p:txBody>
          <a:bodyPr/>
          <a:lstStyle/>
          <a:p>
            <a:pPr algn="ctr"/>
            <a:r>
              <a:rPr lang="en-IN" dirty="0"/>
              <a:t>Thank You</a:t>
            </a:r>
          </a:p>
        </p:txBody>
      </p:sp>
    </p:spTree>
    <p:extLst>
      <p:ext uri="{BB962C8B-B14F-4D97-AF65-F5344CB8AC3E}">
        <p14:creationId xmlns:p14="http://schemas.microsoft.com/office/powerpoint/2010/main" val="4286404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91F419-5B78-F755-A332-66C58AD0C7E7}"/>
              </a:ext>
            </a:extLst>
          </p:cNvPr>
          <p:cNvSpPr>
            <a:spLocks noGrp="1"/>
          </p:cNvSpPr>
          <p:nvPr>
            <p:ph type="title"/>
          </p:nvPr>
        </p:nvSpPr>
        <p:spPr>
          <a:xfrm>
            <a:off x="838200" y="53871"/>
            <a:ext cx="10426148" cy="939645"/>
          </a:xfrm>
        </p:spPr>
        <p:txBody>
          <a:bodyPr/>
          <a:lstStyle/>
          <a:p>
            <a:pPr algn="ctr"/>
            <a:r>
              <a:rPr lang="en-US" dirty="0"/>
              <a:t>ROUGE Score trend across iterations</a:t>
            </a:r>
            <a:endParaRPr lang="en-IN" dirty="0"/>
          </a:p>
        </p:txBody>
      </p:sp>
      <p:pic>
        <p:nvPicPr>
          <p:cNvPr id="12" name="Content Placeholder 11">
            <a:extLst>
              <a:ext uri="{FF2B5EF4-FFF2-40B4-BE49-F238E27FC236}">
                <a16:creationId xmlns:a16="http://schemas.microsoft.com/office/drawing/2014/main" id="{B1EE7744-D984-A8D4-BE38-8D83FCA974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2504047" y="993516"/>
            <a:ext cx="7094453" cy="4710718"/>
          </a:xfrm>
        </p:spPr>
      </p:pic>
      <p:sp>
        <p:nvSpPr>
          <p:cNvPr id="10" name="Content Placeholder 9">
            <a:extLst>
              <a:ext uri="{FF2B5EF4-FFF2-40B4-BE49-F238E27FC236}">
                <a16:creationId xmlns:a16="http://schemas.microsoft.com/office/drawing/2014/main" id="{93A8C47B-0A5C-B2E6-2A51-D194489B0EB9}"/>
              </a:ext>
            </a:extLst>
          </p:cNvPr>
          <p:cNvSpPr>
            <a:spLocks noGrp="1"/>
          </p:cNvSpPr>
          <p:nvPr>
            <p:ph sz="half" idx="2"/>
          </p:nvPr>
        </p:nvSpPr>
        <p:spPr>
          <a:xfrm>
            <a:off x="1093303" y="5750684"/>
            <a:ext cx="9915939" cy="968168"/>
          </a:xfrm>
        </p:spPr>
        <p:txBody>
          <a:bodyPr>
            <a:normAutofit fontScale="70000" lnSpcReduction="20000"/>
          </a:bodyPr>
          <a:lstStyle/>
          <a:p>
            <a:pPr marL="0" indent="0" algn="ctr">
              <a:buNone/>
            </a:pPr>
            <a:r>
              <a:rPr lang="en-US" dirty="0"/>
              <a:t>We observe that as iterations proceed, the ROUGE Scores(1,2 and L) gain stability, meaning that the pareto front has reached a solution that corresponds to an overall good solution without much improvement to be made in the future iterations. This corresponds to a stagnation from iteration 60.</a:t>
            </a:r>
            <a:endParaRPr lang="en-IN" dirty="0"/>
          </a:p>
        </p:txBody>
      </p:sp>
    </p:spTree>
    <p:extLst>
      <p:ext uri="{BB962C8B-B14F-4D97-AF65-F5344CB8AC3E}">
        <p14:creationId xmlns:p14="http://schemas.microsoft.com/office/powerpoint/2010/main" val="1373001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4471</TotalTime>
  <Words>7260</Words>
  <Application>Microsoft Office PowerPoint</Application>
  <PresentationFormat>Widescreen</PresentationFormat>
  <Paragraphs>1908</Paragraphs>
  <Slides>94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Aptos Narrow</vt:lpstr>
      <vt:lpstr>Arial</vt:lpstr>
      <vt:lpstr>Calibri</vt:lpstr>
      <vt:lpstr>Calibri Light</vt:lpstr>
      <vt:lpstr>Söhne</vt:lpstr>
      <vt:lpstr>Wingdings</vt:lpstr>
      <vt:lpstr>Office Theme</vt:lpstr>
      <vt:lpstr>Multi-Objective Extractive Text Summarization</vt:lpstr>
      <vt:lpstr>Problem Statement:</vt:lpstr>
      <vt:lpstr>Problem Formulation:</vt:lpstr>
      <vt:lpstr>Overall Layout of the Project</vt:lpstr>
      <vt:lpstr>PowerPoint Presentation</vt:lpstr>
      <vt:lpstr>Preprocessing</vt:lpstr>
      <vt:lpstr>PowerPoint Presentation</vt:lpstr>
      <vt:lpstr>2. Sentence Representations</vt:lpstr>
      <vt:lpstr>Weights Calculation</vt:lpstr>
      <vt:lpstr>PowerPoint Presentation</vt:lpstr>
      <vt:lpstr>3. Similarity Measure</vt:lpstr>
      <vt:lpstr>Similarity Measure Computation and Caching</vt:lpstr>
      <vt:lpstr>4. Choose a Multi Objective Evolutionary Computing Algorithm</vt:lpstr>
      <vt:lpstr>5. Colony Initialization - MOABC</vt:lpstr>
      <vt:lpstr>What does colony initialization mean? How does a colony look like??</vt:lpstr>
      <vt:lpstr>MOABC</vt:lpstr>
      <vt:lpstr>Employee Bee Phase:</vt:lpstr>
      <vt:lpstr>Mutation Operator</vt:lpstr>
      <vt:lpstr>Average Sentence Similarity Check</vt:lpstr>
      <vt:lpstr>Dominance Criteria Check</vt:lpstr>
      <vt:lpstr>Domination criteria check</vt:lpstr>
      <vt:lpstr>A simple example of domination criteria</vt:lpstr>
      <vt:lpstr>Onlooker bee phase:</vt:lpstr>
      <vt:lpstr>Probability value Calculation</vt:lpstr>
      <vt:lpstr>Roulette Wheel Selection</vt:lpstr>
      <vt:lpstr>Algorithm for Roulette Wheel Selection</vt:lpstr>
      <vt:lpstr>Scout bee phase:</vt:lpstr>
      <vt:lpstr>Architecture Diagram</vt:lpstr>
      <vt:lpstr>What is pareto front?</vt:lpstr>
      <vt:lpstr>Ranking and Crowding Procedure</vt:lpstr>
      <vt:lpstr>Ranking</vt:lpstr>
      <vt:lpstr>PowerPoint Presentation</vt:lpstr>
      <vt:lpstr>Fast Non-Dominated Sorting Algorithm</vt:lpstr>
      <vt:lpstr>Stage 1 : Front 1 formation</vt:lpstr>
      <vt:lpstr>Crowding Distance</vt:lpstr>
      <vt:lpstr>PowerPoint Presentation</vt:lpstr>
      <vt:lpstr>Crowding Distance Algorithm</vt:lpstr>
      <vt:lpstr>Repair Operator</vt:lpstr>
      <vt:lpstr>Sentence Score Calculation Algorithm</vt:lpstr>
      <vt:lpstr>NDS Archive</vt:lpstr>
      <vt:lpstr>NDS Insert Function</vt:lpstr>
      <vt:lpstr>PowerPoint Presentation</vt:lpstr>
      <vt:lpstr>Objectives Calculation</vt:lpstr>
      <vt:lpstr>PowerPoint Presentation</vt:lpstr>
      <vt:lpstr>General Working of any Multi Objective Evolutionary algorithm</vt:lpstr>
      <vt:lpstr>Updates and Improvements</vt:lpstr>
      <vt:lpstr>PowerPoint Presentation</vt:lpstr>
      <vt:lpstr>PowerPoint Presentation</vt:lpstr>
      <vt:lpstr>Topic Modelling using HDP</vt:lpstr>
      <vt:lpstr>HDP Working and Structure</vt:lpstr>
      <vt:lpstr>Topic Modelling Versions</vt:lpstr>
      <vt:lpstr>Updates to Sentence Scoring Algorithm</vt:lpstr>
      <vt:lpstr>Updated Sentence Scoring Algorithm</vt:lpstr>
      <vt:lpstr>Mutation Operator V2</vt:lpstr>
      <vt:lpstr>Mutation Operator V2-Algorithm</vt:lpstr>
      <vt:lpstr>Brief Description of how V2 works</vt:lpstr>
      <vt:lpstr>Working of V2</vt:lpstr>
      <vt:lpstr>Domination</vt:lpstr>
      <vt:lpstr>Epsilon Dominance Motivated Replacement</vt:lpstr>
      <vt:lpstr>Brief Description</vt:lpstr>
      <vt:lpstr>Ranking and Crowding Based Replacement</vt:lpstr>
      <vt:lpstr>PowerPoint Presentation</vt:lpstr>
      <vt:lpstr>NSGA</vt:lpstr>
      <vt:lpstr>Binary Crowded Tournament Selection Operator</vt:lpstr>
      <vt:lpstr>Results</vt:lpstr>
      <vt:lpstr>Experiments</vt:lpstr>
      <vt:lpstr>Single Solution Extraction Methods Experiments</vt:lpstr>
      <vt:lpstr>Exp1 : Different Mutation Operator Versions </vt:lpstr>
      <vt:lpstr>Exp2 : MOABC vs NSGA Comparison </vt:lpstr>
      <vt:lpstr>Exp3 : Different Replacement Operator Versions</vt:lpstr>
      <vt:lpstr>Exp4 : Term frequency vs SBERT Sentence Representation</vt:lpstr>
      <vt:lpstr>Exp5 : Different Topic modelling Versions</vt:lpstr>
      <vt:lpstr>Inference</vt:lpstr>
      <vt:lpstr>Algorithmic Experiments and Comparison</vt:lpstr>
      <vt:lpstr>Algorithms</vt:lpstr>
      <vt:lpstr>Exp1 : Different Mutation Operator Versions </vt:lpstr>
      <vt:lpstr>Exp2 : MOABC vs NSGA Comparison </vt:lpstr>
      <vt:lpstr>Exp3 : Different Replacement Operator Versions</vt:lpstr>
      <vt:lpstr>Exp4 : Term frequency vs SBERT Sentence Representation</vt:lpstr>
      <vt:lpstr>Exp5 : Different Topic modelling Versions</vt:lpstr>
      <vt:lpstr>PowerPoint Presentation</vt:lpstr>
      <vt:lpstr>Contemporary Methods Comparison</vt:lpstr>
      <vt:lpstr>Objective Value trend across iterations</vt:lpstr>
      <vt:lpstr>Pareto Front trend across iterations</vt:lpstr>
      <vt:lpstr>Datasets and Code Outputs</vt:lpstr>
      <vt:lpstr>Dataset – DUC 2002</vt:lpstr>
      <vt:lpstr>Sample Directory of Files</vt:lpstr>
      <vt:lpstr>Dataset Information</vt:lpstr>
      <vt:lpstr>Sample Run</vt:lpstr>
      <vt:lpstr>Sample Output</vt:lpstr>
      <vt:lpstr>Sample Text File that logs and saves all details during Run</vt:lpstr>
      <vt:lpstr>Sample Output</vt:lpstr>
      <vt:lpstr>Thank You</vt:lpstr>
      <vt:lpstr>ROUGE Score trend across iterations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Rohith</dc:creator>
  <cp:lastModifiedBy>HARIHARAN SUBRAMANIAN</cp:lastModifiedBy>
  <cp:revision>57</cp:revision>
  <dcterms:created xsi:type="dcterms:W3CDTF">2024-02-18T10:02:02Z</dcterms:created>
  <dcterms:modified xsi:type="dcterms:W3CDTF">2024-05-11T10:58:24Z</dcterms:modified>
</cp:coreProperties>
</file>